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60" r:id="rId4"/>
    <p:sldId id="258" r:id="rId5"/>
    <p:sldId id="259" r:id="rId6"/>
    <p:sldId id="263" r:id="rId7"/>
    <p:sldId id="264" r:id="rId8"/>
    <p:sldId id="265" r:id="rId9"/>
    <p:sldId id="266" r:id="rId10"/>
    <p:sldId id="267" r:id="rId11"/>
    <p:sldId id="268" r:id="rId12"/>
    <p:sldId id="271" r:id="rId13"/>
    <p:sldId id="272" r:id="rId14"/>
    <p:sldId id="262" r:id="rId15"/>
    <p:sldId id="261"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8">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2.jpeg"/><Relationship Id="rId1"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4.jpeg"/><Relationship Id="rId1" Type="http://schemas.openxmlformats.org/officeDocument/2006/relationships/image" Target="../media/image1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hyperlink" Target="https://colab.research.google.com/drive/1R4rjLmtDj_5-tfAlnUOXcNl1OubiEqP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6.jpeg"/><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9.jpeg"/><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p:cNvPicPr>
          <p:nvPr/>
        </p:nvPicPr>
        <p:blipFill>
          <a:blip r:embed="rId1"/>
          <a:stretch>
            <a:fillRect/>
          </a:stretch>
        </p:blipFill>
        <p:spPr>
          <a:xfrm>
            <a:off x="2235011" y="231310"/>
            <a:ext cx="9956989" cy="5559890"/>
          </a:xfrm>
          <a:prstGeom prst="rect">
            <a:avLst/>
          </a:prstGeom>
          <a:effectLst/>
        </p:spPr>
      </p:pic>
      <p:sp>
        <p:nvSpPr>
          <p:cNvPr id="2" name="Title 1"/>
          <p:cNvSpPr>
            <a:spLocks noGrp="1"/>
          </p:cNvSpPr>
          <p:nvPr>
            <p:ph type="ctrTitle"/>
          </p:nvPr>
        </p:nvSpPr>
        <p:spPr>
          <a:xfrm>
            <a:off x="2471174" y="717176"/>
            <a:ext cx="9484659" cy="1627352"/>
          </a:xfrm>
        </p:spPr>
        <p:txBody>
          <a:bodyPr>
            <a:normAutofit/>
          </a:bodyPr>
          <a:lstStyle/>
          <a:p>
            <a:r>
              <a:rPr lang="en-US" sz="7200" dirty="0">
                <a:solidFill>
                  <a:schemeClr val="bg1"/>
                </a:solidFill>
              </a:rPr>
              <a:t>Doctor Visit Analysis</a:t>
            </a:r>
            <a:endParaRPr lang="en-US" sz="7200" dirty="0">
              <a:solidFill>
                <a:schemeClr val="bg1"/>
              </a:solidFill>
            </a:endParaRPr>
          </a:p>
        </p:txBody>
      </p:sp>
      <p:sp>
        <p:nvSpPr>
          <p:cNvPr id="3" name="Subtitle 2"/>
          <p:cNvSpPr>
            <a:spLocks noGrp="1"/>
          </p:cNvSpPr>
          <p:nvPr>
            <p:ph type="subTitle" idx="1"/>
          </p:nvPr>
        </p:nvSpPr>
        <p:spPr>
          <a:xfrm>
            <a:off x="8608918" y="5305335"/>
            <a:ext cx="3816165" cy="485865"/>
          </a:xfrm>
        </p:spPr>
        <p:txBody>
          <a:bodyPr>
            <a:normAutofit lnSpcReduction="10000"/>
          </a:bodyPr>
          <a:lstStyle/>
          <a:p>
            <a:r>
              <a:rPr lang="en-US" sz="2400" dirty="0">
                <a:solidFill>
                  <a:schemeClr val="bg1"/>
                </a:solidFill>
              </a:rPr>
              <a:t>Data analytics Project</a:t>
            </a:r>
            <a:endParaRPr lang="en-US" sz="24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821057" y="4521803"/>
            <a:ext cx="4258236" cy="1754326"/>
          </a:xfrm>
          <a:prstGeom prst="rect">
            <a:avLst/>
          </a:prstGeom>
          <a:noFill/>
        </p:spPr>
        <p:txBody>
          <a:bodyPr wrap="square" rtlCol="0">
            <a:spAutoFit/>
          </a:bodyPr>
          <a:lstStyle/>
          <a:p>
            <a:pPr algn="l"/>
            <a:r>
              <a:rPr lang="en-US" dirty="0"/>
              <a:t>Here by observing </a:t>
            </a:r>
            <a:endParaRPr lang="en-US" dirty="0"/>
          </a:p>
          <a:p>
            <a:pPr algn="l"/>
            <a:r>
              <a:rPr lang="en-US" dirty="0"/>
              <a:t>% of people getting govt Health Insurance due to low income </a:t>
            </a:r>
            <a:endParaRPr lang="en-US" dirty="0"/>
          </a:p>
          <a:p>
            <a:pPr algn="l"/>
            <a:r>
              <a:rPr lang="en-US" dirty="0"/>
              <a:t>There are many people says  ‘No’</a:t>
            </a:r>
            <a:endParaRPr lang="en-US" dirty="0"/>
          </a:p>
          <a:p>
            <a:pPr algn="l"/>
            <a:r>
              <a:rPr lang="en-US" dirty="0"/>
              <a:t>i.e. they are not getting health insurance </a:t>
            </a:r>
            <a:endParaRPr lang="en-US" dirty="0"/>
          </a:p>
          <a:p>
            <a:pPr algn="l"/>
            <a:endParaRPr lang="en-US" dirty="0"/>
          </a:p>
        </p:txBody>
      </p:sp>
      <p:sp>
        <p:nvSpPr>
          <p:cNvPr id="10" name="TextBox 9"/>
          <p:cNvSpPr txBox="1"/>
          <p:nvPr/>
        </p:nvSpPr>
        <p:spPr>
          <a:xfrm>
            <a:off x="7037342" y="4798802"/>
            <a:ext cx="3702376" cy="646331"/>
          </a:xfrm>
          <a:prstGeom prst="rect">
            <a:avLst/>
          </a:prstGeom>
          <a:noFill/>
        </p:spPr>
        <p:txBody>
          <a:bodyPr wrap="square" rtlCol="0">
            <a:spAutoFit/>
          </a:bodyPr>
          <a:lstStyle/>
          <a:p>
            <a:pPr algn="l"/>
            <a:r>
              <a:rPr lang="en-US" dirty="0"/>
              <a:t>Here many people have private health insurance </a:t>
            </a:r>
            <a:endParaRPr lang="en-US" dirty="0"/>
          </a:p>
        </p:txBody>
      </p:sp>
      <p:pic>
        <p:nvPicPr>
          <p:cNvPr id="12" name="Picture 12"/>
          <p:cNvPicPr>
            <a:picLocks noChangeAspect="1"/>
          </p:cNvPicPr>
          <p:nvPr/>
        </p:nvPicPr>
        <p:blipFill>
          <a:blip r:embed="rId1"/>
          <a:stretch>
            <a:fillRect/>
          </a:stretch>
        </p:blipFill>
        <p:spPr>
          <a:xfrm>
            <a:off x="1730190" y="727479"/>
            <a:ext cx="4048125" cy="3209925"/>
          </a:xfrm>
          <a:prstGeom prst="rect">
            <a:avLst/>
          </a:prstGeom>
        </p:spPr>
      </p:pic>
      <p:pic>
        <p:nvPicPr>
          <p:cNvPr id="13" name="Picture 13"/>
          <p:cNvPicPr>
            <a:picLocks noChangeAspect="1"/>
          </p:cNvPicPr>
          <p:nvPr/>
        </p:nvPicPr>
        <p:blipFill>
          <a:blip r:embed="rId2"/>
          <a:stretch>
            <a:fillRect/>
          </a:stretch>
        </p:blipFill>
        <p:spPr>
          <a:xfrm>
            <a:off x="7037342" y="708428"/>
            <a:ext cx="3381375" cy="32480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p:cNvPicPr>
          <p:nvPr/>
        </p:nvPicPr>
        <p:blipFill>
          <a:blip r:embed="rId1"/>
          <a:stretch>
            <a:fillRect/>
          </a:stretch>
        </p:blipFill>
        <p:spPr>
          <a:xfrm>
            <a:off x="1108541" y="877700"/>
            <a:ext cx="5166754" cy="3381375"/>
          </a:xfrm>
          <a:prstGeom prst="rect">
            <a:avLst/>
          </a:prstGeom>
        </p:spPr>
      </p:pic>
      <p:pic>
        <p:nvPicPr>
          <p:cNvPr id="5" name="Picture 5"/>
          <p:cNvPicPr>
            <a:picLocks noChangeAspect="1"/>
          </p:cNvPicPr>
          <p:nvPr/>
        </p:nvPicPr>
        <p:blipFill>
          <a:blip r:embed="rId2"/>
          <a:stretch>
            <a:fillRect/>
          </a:stretch>
        </p:blipFill>
        <p:spPr>
          <a:xfrm>
            <a:off x="6659936" y="877700"/>
            <a:ext cx="4752975" cy="3371850"/>
          </a:xfrm>
          <a:prstGeom prst="rect">
            <a:avLst/>
          </a:prstGeom>
        </p:spPr>
      </p:pic>
      <p:sp>
        <p:nvSpPr>
          <p:cNvPr id="2" name="TextBox 1"/>
          <p:cNvSpPr txBox="1"/>
          <p:nvPr/>
        </p:nvSpPr>
        <p:spPr>
          <a:xfrm>
            <a:off x="1251975" y="4826604"/>
            <a:ext cx="4536141" cy="646331"/>
          </a:xfrm>
          <a:prstGeom prst="rect">
            <a:avLst/>
          </a:prstGeom>
          <a:noFill/>
        </p:spPr>
        <p:txBody>
          <a:bodyPr wrap="square" rtlCol="0">
            <a:spAutoFit/>
          </a:bodyPr>
          <a:lstStyle/>
          <a:p>
            <a:pPr algn="l"/>
            <a:r>
              <a:rPr lang="en-US" dirty="0"/>
              <a:t>% Of people getting govt health insurance due to old age, disability &amp; veteran status </a:t>
            </a:r>
            <a:endParaRPr lang="en-US" dirty="0"/>
          </a:p>
        </p:txBody>
      </p:sp>
      <p:sp>
        <p:nvSpPr>
          <p:cNvPr id="3" name="TextBox 2"/>
          <p:cNvSpPr txBox="1"/>
          <p:nvPr/>
        </p:nvSpPr>
        <p:spPr>
          <a:xfrm>
            <a:off x="7171764" y="4872770"/>
            <a:ext cx="4241147" cy="1200329"/>
          </a:xfrm>
          <a:prstGeom prst="rect">
            <a:avLst/>
          </a:prstGeom>
          <a:noFill/>
        </p:spPr>
        <p:txBody>
          <a:bodyPr wrap="square" rtlCol="0">
            <a:spAutoFit/>
          </a:bodyPr>
          <a:lstStyle/>
          <a:p>
            <a:pPr algn="l"/>
            <a:r>
              <a:rPr lang="en-US" dirty="0"/>
              <a:t> Representation of horizontal bar chart to analyze the reduced days of activity due to illness based on Gender</a:t>
            </a:r>
            <a:endParaRPr lang="en-US" dirty="0"/>
          </a:p>
          <a:p>
            <a:pPr algn="l"/>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3968469" cy="995129"/>
          </a:xfrm>
        </p:spPr>
        <p:txBody>
          <a:bodyPr/>
          <a:lstStyle/>
          <a:p>
            <a:r>
              <a:rPr lang="en-US" dirty="0">
                <a:solidFill>
                  <a:schemeClr val="bg1"/>
                </a:solidFill>
              </a:rPr>
              <a:t>Project market</a:t>
            </a:r>
            <a:endParaRPr lang="en-US" dirty="0">
              <a:solidFill>
                <a:schemeClr val="bg1"/>
              </a:solidFill>
            </a:endParaRPr>
          </a:p>
        </p:txBody>
      </p:sp>
      <p:sp>
        <p:nvSpPr>
          <p:cNvPr id="3" name="TextBox 2"/>
          <p:cNvSpPr txBox="1"/>
          <p:nvPr/>
        </p:nvSpPr>
        <p:spPr>
          <a:xfrm>
            <a:off x="1577788" y="3929864"/>
            <a:ext cx="8462683" cy="1477328"/>
          </a:xfrm>
          <a:prstGeom prst="rect">
            <a:avLst/>
          </a:prstGeom>
          <a:noFill/>
        </p:spPr>
        <p:txBody>
          <a:bodyPr wrap="square" rtlCol="0">
            <a:spAutoFit/>
          </a:bodyPr>
          <a:lstStyle/>
          <a:p>
            <a:pPr algn="l"/>
            <a:r>
              <a:rPr lang="en-US" dirty="0"/>
              <a:t> Overall, the demand for doctor visit analysis projects in the market is driven by the need for healthcare efficiency, improved patient experience, evidence-based decision making, population health management, and fostering research and innovation. Organizations that can offer comprehensive and insightful analysis in these areas are likely to find significant demand for their services.</a:t>
            </a:r>
            <a:endParaRPr lang="en-US" dirty="0"/>
          </a:p>
        </p:txBody>
      </p:sp>
      <p:sp>
        <p:nvSpPr>
          <p:cNvPr id="4" name="TextBox 3"/>
          <p:cNvSpPr txBox="1"/>
          <p:nvPr/>
        </p:nvSpPr>
        <p:spPr>
          <a:xfrm>
            <a:off x="1577788" y="2221350"/>
            <a:ext cx="8615083" cy="1477328"/>
          </a:xfrm>
          <a:prstGeom prst="rect">
            <a:avLst/>
          </a:prstGeom>
          <a:noFill/>
        </p:spPr>
        <p:txBody>
          <a:bodyPr wrap="square" rtlCol="0">
            <a:spAutoFit/>
          </a:bodyPr>
          <a:lstStyle/>
          <a:p>
            <a:pPr algn="l"/>
            <a:r>
              <a:rPr lang="en-US" b="0" i="0" dirty="0">
                <a:effectLst/>
                <a:latin typeface="Söhne"/>
              </a:rPr>
              <a:t>Healthcare providers are constantly seeking ways to enhance operational efficiency and reduce costs. A doctor visit analysis project can provide valuable insights into patient trends, resource utilization, and bottlenecks in the healthcare system. This information can help healthcare organizations optimize their processes, reduce wait times, and allocate resources more effectively, ultimately leading to cost savings.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END USERS</a:t>
            </a:r>
            <a:endParaRPr lang="en-US" dirty="0">
              <a:solidFill>
                <a:schemeClr val="bg1"/>
              </a:solidFill>
            </a:endParaRPr>
          </a:p>
        </p:txBody>
      </p:sp>
      <p:sp>
        <p:nvSpPr>
          <p:cNvPr id="3" name="TextBox 2"/>
          <p:cNvSpPr txBox="1"/>
          <p:nvPr/>
        </p:nvSpPr>
        <p:spPr>
          <a:xfrm>
            <a:off x="1999129" y="1917794"/>
            <a:ext cx="7915836" cy="2246769"/>
          </a:xfrm>
          <a:prstGeom prst="rect">
            <a:avLst/>
          </a:prstGeom>
          <a:noFill/>
        </p:spPr>
        <p:txBody>
          <a:bodyPr wrap="square" rtlCol="0">
            <a:spAutoFit/>
          </a:bodyPr>
          <a:lstStyle/>
          <a:p>
            <a:pPr algn="l"/>
            <a:r>
              <a:rPr lang="en-US" sz="2800" dirty="0"/>
              <a:t>Healthcare Providers </a:t>
            </a:r>
            <a:endParaRPr lang="en-US" sz="2800" dirty="0"/>
          </a:p>
          <a:p>
            <a:pPr algn="l"/>
            <a:r>
              <a:rPr lang="en-US" sz="2800" dirty="0"/>
              <a:t>Healthcare  Administrators
Healthcare IT Professionals</a:t>
            </a:r>
            <a:endParaRPr lang="en-US" sz="2800" dirty="0"/>
          </a:p>
          <a:p>
            <a:pPr algn="l"/>
            <a:r>
              <a:rPr lang="en-US" sz="2800" dirty="0"/>
              <a:t>Healthcare   Policy Makers
Healthcare Researchers and Analysts</a:t>
            </a:r>
            <a:endParaRPr lang="en-US" sz="2800" dirty="0"/>
          </a:p>
        </p:txBody>
      </p:sp>
      <p:sp>
        <p:nvSpPr>
          <p:cNvPr id="6" name="TextBox 5"/>
          <p:cNvSpPr txBox="1"/>
          <p:nvPr/>
        </p:nvSpPr>
        <p:spPr>
          <a:xfrm>
            <a:off x="1266193" y="4376604"/>
            <a:ext cx="9659613" cy="1815882"/>
          </a:xfrm>
          <a:prstGeom prst="rect">
            <a:avLst/>
          </a:prstGeom>
          <a:noFill/>
        </p:spPr>
        <p:txBody>
          <a:bodyPr wrap="square" rtlCol="0">
            <a:spAutoFit/>
          </a:bodyPr>
          <a:lstStyle/>
          <a:p>
            <a:pPr algn="l"/>
            <a:r>
              <a:rPr lang="en-US" sz="2800" dirty="0"/>
              <a:t>Doctors, nurses, and other healthcare professionals who directly interact with patients and make treatment decisions. They can utilize the analysis results. To improve patient care, optimize treatment plans, and enhance the overall healthcare experience.</a:t>
            </a:r>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5474540" cy="1110174"/>
          </a:xfrm>
        </p:spPr>
        <p:txBody>
          <a:bodyPr/>
          <a:lstStyle/>
          <a:p>
            <a:r>
              <a:rPr lang="en-US" dirty="0">
                <a:solidFill>
                  <a:schemeClr val="bg1"/>
                </a:solidFill>
              </a:rPr>
              <a:t>Value  Proposition</a:t>
            </a:r>
            <a:endParaRPr lang="en-US" dirty="0">
              <a:solidFill>
                <a:schemeClr val="bg1"/>
              </a:solidFill>
            </a:endParaRPr>
          </a:p>
        </p:txBody>
      </p:sp>
      <p:sp>
        <p:nvSpPr>
          <p:cNvPr id="3" name="TextBox 2"/>
          <p:cNvSpPr txBox="1"/>
          <p:nvPr/>
        </p:nvSpPr>
        <p:spPr>
          <a:xfrm>
            <a:off x="1401387" y="2097087"/>
            <a:ext cx="9386049" cy="1815882"/>
          </a:xfrm>
          <a:prstGeom prst="rect">
            <a:avLst/>
          </a:prstGeom>
          <a:noFill/>
        </p:spPr>
        <p:txBody>
          <a:bodyPr wrap="square" rtlCol="0">
            <a:spAutoFit/>
          </a:bodyPr>
          <a:lstStyle/>
          <a:p>
            <a:pPr algn="l"/>
            <a:r>
              <a:rPr lang="en-US" sz="2800" dirty="0"/>
              <a:t>The Doctor Visit Analysis project uses data analytics to gain insights from doctor visit records. The goal is to improve healthcare outcomes and resource usage by identifying patterns and trends in the data.</a:t>
            </a:r>
            <a:endParaRPr lang="en-US" sz="2800" dirty="0"/>
          </a:p>
        </p:txBody>
      </p:sp>
      <p:sp>
        <p:nvSpPr>
          <p:cNvPr id="4" name="TextBox 3"/>
          <p:cNvSpPr txBox="1"/>
          <p:nvPr/>
        </p:nvSpPr>
        <p:spPr>
          <a:xfrm>
            <a:off x="1295261" y="4175201"/>
            <a:ext cx="9078352" cy="954107"/>
          </a:xfrm>
          <a:prstGeom prst="rect">
            <a:avLst/>
          </a:prstGeom>
          <a:noFill/>
        </p:spPr>
        <p:txBody>
          <a:bodyPr wrap="square" rtlCol="0">
            <a:spAutoFit/>
          </a:bodyPr>
          <a:lstStyle/>
          <a:p>
            <a:pPr algn="l"/>
            <a:r>
              <a:rPr lang="en-US" sz="2800" dirty="0"/>
              <a:t>We collect patient data, clean it, and analyze it to understand patient demographics, conditions, treatments, and outcomes.</a:t>
            </a:r>
            <a:endParaRPr lang="en-US" sz="2800" dirty="0"/>
          </a:p>
        </p:txBody>
      </p:sp>
      <p:sp>
        <p:nvSpPr>
          <p:cNvPr id="5" name="TextBox 4"/>
          <p:cNvSpPr txBox="1"/>
          <p:nvPr/>
        </p:nvSpPr>
        <p:spPr>
          <a:xfrm>
            <a:off x="1295261" y="5129308"/>
            <a:ext cx="7942732" cy="523220"/>
          </a:xfrm>
          <a:prstGeom prst="rect">
            <a:avLst/>
          </a:prstGeom>
          <a:noFill/>
        </p:spPr>
        <p:txBody>
          <a:bodyPr wrap="square" rtlCol="0">
            <a:spAutoFit/>
          </a:bodyPr>
          <a:lstStyle/>
          <a:p>
            <a:pPr algn="l"/>
            <a:r>
              <a:rPr lang="en-US" sz="2800" dirty="0"/>
              <a:t>Data visualizations help present the findings clearly.</a:t>
            </a:r>
            <a:endParaRPr 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2193458" cy="923411"/>
          </a:xfrm>
        </p:spPr>
        <p:txBody>
          <a:bodyPr/>
          <a:lstStyle/>
          <a:p>
            <a:r>
              <a:rPr lang="en-US" dirty="0">
                <a:solidFill>
                  <a:schemeClr val="bg1"/>
                </a:solidFill>
              </a:rPr>
              <a:t>Result</a:t>
            </a:r>
            <a:endParaRPr lang="en-US" dirty="0">
              <a:solidFill>
                <a:schemeClr val="bg1"/>
              </a:solidFill>
            </a:endParaRPr>
          </a:p>
        </p:txBody>
      </p:sp>
      <p:sp>
        <p:nvSpPr>
          <p:cNvPr id="5" name="TextBox 4"/>
          <p:cNvSpPr txBox="1"/>
          <p:nvPr/>
        </p:nvSpPr>
        <p:spPr>
          <a:xfrm>
            <a:off x="1900516" y="1734706"/>
            <a:ext cx="9681885" cy="1384995"/>
          </a:xfrm>
          <a:prstGeom prst="rect">
            <a:avLst/>
          </a:prstGeom>
          <a:noFill/>
        </p:spPr>
        <p:txBody>
          <a:bodyPr wrap="square" rtlCol="0">
            <a:spAutoFit/>
          </a:bodyPr>
          <a:lstStyle/>
          <a:p>
            <a:pPr algn="l"/>
            <a:r>
              <a:rPr lang="en-US" sz="2000" dirty="0"/>
              <a:t>      </a:t>
            </a:r>
            <a:r>
              <a:rPr lang="en-US" sz="2800" dirty="0"/>
              <a:t>We able to understand the doctor’s visit  to operate a person. </a:t>
            </a:r>
            <a:endParaRPr lang="en-US" sz="2800" dirty="0"/>
          </a:p>
          <a:p>
            <a:pPr algn="l"/>
            <a:r>
              <a:rPr lang="en-US" sz="2800" dirty="0"/>
              <a:t>It makes a important role to understand patients satisfaction. By this we clearly know about visiting of doctor. </a:t>
            </a:r>
            <a:endParaRPr lang="en-US" sz="2800" dirty="0"/>
          </a:p>
        </p:txBody>
      </p:sp>
      <p:sp>
        <p:nvSpPr>
          <p:cNvPr id="4" name="TextBox 3"/>
          <p:cNvSpPr txBox="1"/>
          <p:nvPr/>
        </p:nvSpPr>
        <p:spPr>
          <a:xfrm>
            <a:off x="1900516" y="2765536"/>
            <a:ext cx="9000566" cy="2985433"/>
          </a:xfrm>
          <a:prstGeom prst="rect">
            <a:avLst/>
          </a:prstGeom>
          <a:noFill/>
        </p:spPr>
        <p:txBody>
          <a:bodyPr wrap="square" rtlCol="0">
            <a:spAutoFit/>
          </a:bodyPr>
          <a:lstStyle/>
          <a:p>
            <a:pPr algn="l"/>
            <a:endParaRPr lang="en-US" sz="2000" dirty="0"/>
          </a:p>
          <a:p>
            <a:pPr algn="l"/>
            <a:r>
              <a:rPr lang="en-US" sz="2800" dirty="0"/>
              <a:t>Doctor Visit Analysis is a necessity for healthcare professionals and medical institutions, because it helps to know about the patients, their illness, insurance, income etc.. &amp; To empower the healthcare professionals with data-driven insights to improve patient care, enhance operational efficiency, and make more informed decisions in the realm of healthcare.</a:t>
            </a:r>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9"/>
            <a:ext cx="2067952" cy="977200"/>
          </a:xfrm>
        </p:spPr>
        <p:txBody>
          <a:bodyPr/>
          <a:lstStyle/>
          <a:p>
            <a:r>
              <a:rPr lang="en-US" dirty="0">
                <a:solidFill>
                  <a:schemeClr val="bg1"/>
                </a:solidFill>
              </a:rPr>
              <a:t>Links-</a:t>
            </a:r>
            <a:endParaRPr lang="en-US" dirty="0">
              <a:solidFill>
                <a:schemeClr val="bg1"/>
              </a:solidFill>
            </a:endParaRPr>
          </a:p>
        </p:txBody>
      </p:sp>
      <p:sp>
        <p:nvSpPr>
          <p:cNvPr id="3" name="TextBox 2"/>
          <p:cNvSpPr txBox="1"/>
          <p:nvPr/>
        </p:nvSpPr>
        <p:spPr>
          <a:xfrm>
            <a:off x="5172635" y="2514600"/>
            <a:ext cx="1828800" cy="1828800"/>
          </a:xfrm>
          <a:prstGeom prst="rect">
            <a:avLst/>
          </a:prstGeom>
          <a:noFill/>
        </p:spPr>
        <p:txBody>
          <a:bodyPr wrap="square" rtlCol="0">
            <a:spAutoFit/>
          </a:bodyPr>
          <a:lstStyle/>
          <a:p>
            <a:pPr algn="l"/>
            <a:endParaRPr lang="en-US"/>
          </a:p>
        </p:txBody>
      </p:sp>
      <p:sp>
        <p:nvSpPr>
          <p:cNvPr id="6" name="TextBox 5"/>
          <p:cNvSpPr txBox="1"/>
          <p:nvPr/>
        </p:nvSpPr>
        <p:spPr>
          <a:xfrm>
            <a:off x="2698375" y="2681572"/>
            <a:ext cx="3110753" cy="584775"/>
          </a:xfrm>
          <a:prstGeom prst="rect">
            <a:avLst/>
          </a:prstGeom>
          <a:noFill/>
        </p:spPr>
        <p:txBody>
          <a:bodyPr wrap="square" rtlCol="0">
            <a:spAutoFit/>
          </a:bodyPr>
          <a:lstStyle/>
          <a:p>
            <a:pPr algn="l"/>
            <a:r>
              <a:rPr lang="en-US" sz="3200" dirty="0">
                <a:solidFill>
                  <a:schemeClr val="bg1"/>
                </a:solidFill>
              </a:rPr>
              <a:t>Project link </a:t>
            </a:r>
            <a:endParaRPr lang="en-US" sz="3200" dirty="0">
              <a:solidFill>
                <a:schemeClr val="bg1"/>
              </a:solidFill>
            </a:endParaRPr>
          </a:p>
        </p:txBody>
      </p:sp>
      <p:sp>
        <p:nvSpPr>
          <p:cNvPr id="4" name="TextBox 3"/>
          <p:cNvSpPr txBox="1"/>
          <p:nvPr/>
        </p:nvSpPr>
        <p:spPr>
          <a:xfrm>
            <a:off x="2940768" y="3266347"/>
            <a:ext cx="6925236" cy="707886"/>
          </a:xfrm>
          <a:prstGeom prst="rect">
            <a:avLst/>
          </a:prstGeom>
          <a:noFill/>
        </p:spPr>
        <p:txBody>
          <a:bodyPr wrap="square" rtlCol="0">
            <a:spAutoFit/>
          </a:bodyPr>
          <a:lstStyle/>
          <a:p>
            <a:pPr algn="l"/>
            <a:r>
              <a:rPr lang="en-US" sz="2000" dirty="0">
                <a:hlinkClick r:id="rId1"/>
              </a:rPr>
              <a:t>https://colab.research.google.com/drive/1R4rjLmtDj_5-tfAlnUOXcNl1OubiEqPK</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7"/>
            <a:ext cx="2605834" cy="1084777"/>
          </a:xfrm>
        </p:spPr>
        <p:txBody>
          <a:bodyPr/>
          <a:lstStyle/>
          <a:p>
            <a:r>
              <a:rPr lang="en-US" dirty="0">
                <a:solidFill>
                  <a:schemeClr val="bg1"/>
                </a:solidFill>
              </a:rPr>
              <a:t>Agenda</a:t>
            </a:r>
            <a:endParaRPr lang="en-US" dirty="0">
              <a:solidFill>
                <a:schemeClr val="bg1"/>
              </a:solidFill>
            </a:endParaRPr>
          </a:p>
        </p:txBody>
      </p:sp>
      <p:sp>
        <p:nvSpPr>
          <p:cNvPr id="4" name="TextBox 3"/>
          <p:cNvSpPr txBox="1"/>
          <p:nvPr/>
        </p:nvSpPr>
        <p:spPr>
          <a:xfrm>
            <a:off x="1900517" y="1703294"/>
            <a:ext cx="9150070" cy="4832092"/>
          </a:xfrm>
          <a:prstGeom prst="rect">
            <a:avLst/>
          </a:prstGeom>
          <a:noFill/>
        </p:spPr>
        <p:txBody>
          <a:bodyPr wrap="square" rtlCol="0">
            <a:spAutoFit/>
          </a:bodyPr>
          <a:lstStyle/>
          <a:p>
            <a:pPr algn="l"/>
            <a:r>
              <a:rPr lang="en-US" sz="2800" dirty="0"/>
              <a:t>1. Problem Statement</a:t>
            </a:r>
            <a:endParaRPr lang="en-US" sz="2800" dirty="0"/>
          </a:p>
          <a:p>
            <a:pPr algn="l"/>
            <a:r>
              <a:rPr lang="en-US" sz="2800" dirty="0"/>
              <a:t>2. Description</a:t>
            </a:r>
            <a:endParaRPr lang="en-US" sz="2800" dirty="0"/>
          </a:p>
          <a:p>
            <a:pPr algn="l"/>
            <a:r>
              <a:rPr lang="en-US" sz="2800" dirty="0"/>
              <a:t>3. Solution</a:t>
            </a:r>
            <a:endParaRPr lang="en-US" sz="2800" dirty="0"/>
          </a:p>
          <a:p>
            <a:pPr algn="l"/>
            <a:r>
              <a:rPr lang="en-US" sz="2800" dirty="0"/>
              <a:t>4. EDA ( Data gathering, reading, cleaning, </a:t>
            </a:r>
            <a:endParaRPr lang="en-US" sz="2800" dirty="0"/>
          </a:p>
          <a:p>
            <a:pPr algn="l"/>
            <a:r>
              <a:rPr lang="en-US" sz="2800" dirty="0"/>
              <a:t>           preparing visualizing..) </a:t>
            </a:r>
            <a:endParaRPr lang="en-US" sz="2800" dirty="0"/>
          </a:p>
          <a:p>
            <a:pPr algn="l"/>
            <a:r>
              <a:rPr lang="en-US" sz="2800" dirty="0"/>
              <a:t>5. Project market</a:t>
            </a:r>
            <a:endParaRPr lang="en-US" sz="2800" dirty="0"/>
          </a:p>
          <a:p>
            <a:pPr algn="l"/>
            <a:r>
              <a:rPr lang="en-US" sz="2800" dirty="0"/>
              <a:t>6. End users</a:t>
            </a:r>
            <a:endParaRPr lang="en-US" sz="2800" dirty="0"/>
          </a:p>
          <a:p>
            <a:pPr algn="l"/>
            <a:r>
              <a:rPr lang="en-US" sz="2800" dirty="0"/>
              <a:t>7. Value proposition</a:t>
            </a:r>
            <a:endParaRPr lang="en-US" sz="2800" dirty="0"/>
          </a:p>
          <a:p>
            <a:pPr algn="l"/>
            <a:r>
              <a:rPr lang="en-US" sz="2800" dirty="0"/>
              <a:t>8. Result</a:t>
            </a:r>
            <a:endParaRPr lang="en-US" sz="2800" dirty="0"/>
          </a:p>
          <a:p>
            <a:pPr algn="l"/>
            <a:r>
              <a:rPr lang="en-US" sz="2800" dirty="0"/>
              <a:t>9. Reference Links</a:t>
            </a:r>
            <a:endParaRPr lang="en-US" sz="2800" dirty="0"/>
          </a:p>
          <a:p>
            <a:pPr algn="l"/>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Problem Statement/project Topic </a:t>
            </a:r>
            <a:endParaRPr lang="en-US" dirty="0">
              <a:solidFill>
                <a:schemeClr val="bg1"/>
              </a:solidFill>
            </a:endParaRPr>
          </a:p>
        </p:txBody>
      </p:sp>
      <p:sp>
        <p:nvSpPr>
          <p:cNvPr id="3" name="TextBox 2"/>
          <p:cNvSpPr txBox="1"/>
          <p:nvPr/>
        </p:nvSpPr>
        <p:spPr>
          <a:xfrm>
            <a:off x="1622610" y="2097088"/>
            <a:ext cx="8256495" cy="3108543"/>
          </a:xfrm>
          <a:prstGeom prst="rect">
            <a:avLst/>
          </a:prstGeom>
          <a:noFill/>
        </p:spPr>
        <p:txBody>
          <a:bodyPr wrap="square" rtlCol="0">
            <a:spAutoFit/>
          </a:bodyPr>
          <a:lstStyle/>
          <a:p>
            <a:pPr algn="l"/>
            <a:r>
              <a:rPr lang="en-US" sz="2800" dirty="0"/>
              <a:t>Doctor Visit Analysis :</a:t>
            </a:r>
            <a:endParaRPr lang="en-US" sz="2800" dirty="0"/>
          </a:p>
          <a:p>
            <a:pPr algn="l"/>
            <a:r>
              <a:rPr lang="en-US" sz="2800" dirty="0"/>
              <a:t>Analyze the impact of telemedicine on doctor visits and healthcare outcomes in a specific population. </a:t>
            </a:r>
            <a:endParaRPr lang="en-US" sz="2800" dirty="0"/>
          </a:p>
          <a:p>
            <a:pPr algn="l"/>
            <a:r>
              <a:rPr lang="en-US" sz="2800" dirty="0"/>
              <a:t>                                        Or</a:t>
            </a:r>
            <a:endParaRPr lang="en-US" sz="2800" dirty="0"/>
          </a:p>
          <a:p>
            <a:pPr algn="l"/>
            <a:r>
              <a:rPr lang="en-US" sz="2800" dirty="0"/>
              <a:t> Identify factors influencing patient satisfaction with doctor visits and develop strategies to improve patient experience and satisfaction levels.</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986118"/>
            <a:ext cx="2641693" cy="878541"/>
          </a:xfrm>
        </p:spPr>
        <p:txBody>
          <a:bodyPr>
            <a:normAutofit fontScale="90000"/>
          </a:bodyPr>
          <a:lstStyle/>
          <a:p>
            <a:r>
              <a:rPr lang="en-US" dirty="0">
                <a:solidFill>
                  <a:schemeClr val="bg1"/>
                </a:solidFill>
              </a:rPr>
              <a:t>Description</a:t>
            </a:r>
            <a:endParaRPr lang="en-US" dirty="0">
              <a:solidFill>
                <a:schemeClr val="bg1"/>
              </a:solidFill>
            </a:endParaRPr>
          </a:p>
        </p:txBody>
      </p:sp>
      <p:sp>
        <p:nvSpPr>
          <p:cNvPr id="3" name="TextBox 2"/>
          <p:cNvSpPr txBox="1"/>
          <p:nvPr/>
        </p:nvSpPr>
        <p:spPr>
          <a:xfrm>
            <a:off x="952490" y="2315686"/>
            <a:ext cx="5533143" cy="2677656"/>
          </a:xfrm>
          <a:prstGeom prst="rect">
            <a:avLst/>
          </a:prstGeom>
          <a:noFill/>
        </p:spPr>
        <p:txBody>
          <a:bodyPr wrap="square" rtlCol="0">
            <a:spAutoFit/>
          </a:bodyPr>
          <a:lstStyle/>
          <a:p>
            <a:pPr algn="l"/>
            <a:r>
              <a:rPr lang="en-US" sz="2800" dirty="0"/>
              <a:t> This project focuses on understanding the factors that influence patient satisfaction with doctor visits and aims to develop strategies to improve the patient experience and satisfaction levels.</a:t>
            </a:r>
            <a:endParaRPr lang="en-US" sz="2800" dirty="0"/>
          </a:p>
        </p:txBody>
      </p:sp>
      <p:pic>
        <p:nvPicPr>
          <p:cNvPr id="6" name="Picture 6"/>
          <p:cNvPicPr>
            <a:picLocks noChangeAspect="1"/>
          </p:cNvPicPr>
          <p:nvPr/>
        </p:nvPicPr>
        <p:blipFill>
          <a:blip r:embed="rId1"/>
          <a:stretch>
            <a:fillRect/>
          </a:stretch>
        </p:blipFill>
        <p:spPr>
          <a:xfrm>
            <a:off x="6674556" y="1568824"/>
            <a:ext cx="4564954" cy="4401670"/>
          </a:xfrm>
          <a:prstGeom prst="rect">
            <a:avLst/>
          </a:prstGeom>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5202" y="636446"/>
            <a:ext cx="7392987" cy="1066847"/>
          </a:xfrm>
        </p:spPr>
        <p:txBody>
          <a:bodyPr/>
          <a:lstStyle/>
          <a:p>
            <a:r>
              <a:rPr lang="en-US" dirty="0">
                <a:solidFill>
                  <a:schemeClr val="bg1"/>
                </a:solidFill>
              </a:rPr>
              <a:t>Solution </a:t>
            </a:r>
            <a:endParaRPr lang="en-US" dirty="0">
              <a:solidFill>
                <a:schemeClr val="bg1"/>
              </a:solidFill>
            </a:endParaRPr>
          </a:p>
        </p:txBody>
      </p:sp>
      <p:sp>
        <p:nvSpPr>
          <p:cNvPr id="3" name="TextBox 2"/>
          <p:cNvSpPr txBox="1"/>
          <p:nvPr/>
        </p:nvSpPr>
        <p:spPr>
          <a:xfrm>
            <a:off x="2721693" y="3429000"/>
            <a:ext cx="7474867" cy="3108543"/>
          </a:xfrm>
          <a:prstGeom prst="rect">
            <a:avLst/>
          </a:prstGeom>
          <a:noFill/>
        </p:spPr>
        <p:txBody>
          <a:bodyPr wrap="square" rtlCol="0">
            <a:spAutoFit/>
          </a:bodyPr>
          <a:lstStyle/>
          <a:p>
            <a:pPr algn="l"/>
            <a:r>
              <a:rPr lang="en-US" sz="2800" dirty="0"/>
              <a:t>Process:</a:t>
            </a:r>
            <a:endParaRPr lang="en-US" sz="2800" dirty="0"/>
          </a:p>
          <a:p>
            <a:pPr algn="l"/>
            <a:r>
              <a:rPr lang="en-US" sz="2800" dirty="0"/>
              <a:t> 1.Import the libraries &amp; data</a:t>
            </a:r>
            <a:endParaRPr lang="en-US" sz="2800" dirty="0"/>
          </a:p>
          <a:p>
            <a:pPr algn="l"/>
            <a:r>
              <a:rPr lang="en-US" sz="2800" dirty="0"/>
              <a:t> 2.Explore the dataset </a:t>
            </a:r>
            <a:endParaRPr lang="en-US" sz="2800" dirty="0"/>
          </a:p>
          <a:p>
            <a:pPr algn="l"/>
            <a:r>
              <a:rPr lang="en-US" sz="2800" dirty="0"/>
              <a:t> 3. Find and replace missing values </a:t>
            </a:r>
            <a:endParaRPr lang="en-US" sz="2800" dirty="0"/>
          </a:p>
          <a:p>
            <a:pPr algn="l"/>
            <a:r>
              <a:rPr lang="en-US" sz="2800" dirty="0"/>
              <a:t> 4.Plot different plots and find co-relationships</a:t>
            </a:r>
            <a:endParaRPr lang="en-US" sz="2800" dirty="0"/>
          </a:p>
          <a:p>
            <a:pPr algn="l"/>
            <a:r>
              <a:rPr lang="en-US" sz="2800" dirty="0"/>
              <a:t>      b/w feature       </a:t>
            </a:r>
            <a:endParaRPr lang="en-US" sz="2800" dirty="0"/>
          </a:p>
          <a:p>
            <a:pPr algn="l"/>
            <a:endParaRPr lang="en-US" sz="2800" dirty="0"/>
          </a:p>
        </p:txBody>
      </p:sp>
      <p:sp>
        <p:nvSpPr>
          <p:cNvPr id="6" name="TextBox 5"/>
          <p:cNvSpPr txBox="1"/>
          <p:nvPr/>
        </p:nvSpPr>
        <p:spPr>
          <a:xfrm>
            <a:off x="1884829" y="1613118"/>
            <a:ext cx="7906260" cy="1815882"/>
          </a:xfrm>
          <a:prstGeom prst="rect">
            <a:avLst/>
          </a:prstGeom>
          <a:noFill/>
        </p:spPr>
        <p:txBody>
          <a:bodyPr wrap="square" rtlCol="0">
            <a:spAutoFit/>
          </a:bodyPr>
          <a:lstStyle/>
          <a:p>
            <a:pPr algn="l"/>
            <a:r>
              <a:rPr lang="en-US" sz="2800" dirty="0"/>
              <a:t>       Patient satisfaction is a critical measure of healthcare quality and plays a significant role in patient retention, adherence to treatment plans, and overall healthcare outcomes.  </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p:cNvPicPr>
          <p:nvPr/>
        </p:nvPicPr>
        <p:blipFill>
          <a:blip r:embed="rId1"/>
          <a:stretch>
            <a:fillRect/>
          </a:stretch>
        </p:blipFill>
        <p:spPr>
          <a:xfrm>
            <a:off x="2829627" y="1510554"/>
            <a:ext cx="6744680" cy="1758878"/>
          </a:xfrm>
          <a:prstGeom prst="rect">
            <a:avLst/>
          </a:prstGeom>
        </p:spPr>
      </p:pic>
      <p:pic>
        <p:nvPicPr>
          <p:cNvPr id="9" name="Picture 9"/>
          <p:cNvPicPr>
            <a:picLocks noChangeAspect="1"/>
          </p:cNvPicPr>
          <p:nvPr/>
        </p:nvPicPr>
        <p:blipFill>
          <a:blip r:embed="rId2"/>
          <a:stretch>
            <a:fillRect/>
          </a:stretch>
        </p:blipFill>
        <p:spPr>
          <a:xfrm>
            <a:off x="2829627" y="4868259"/>
            <a:ext cx="7174985" cy="1871093"/>
          </a:xfrm>
          <a:prstGeom prst="rect">
            <a:avLst/>
          </a:prstGeom>
        </p:spPr>
      </p:pic>
      <p:sp>
        <p:nvSpPr>
          <p:cNvPr id="2" name="TextBox 1"/>
          <p:cNvSpPr txBox="1"/>
          <p:nvPr/>
        </p:nvSpPr>
        <p:spPr>
          <a:xfrm>
            <a:off x="1861438" y="635882"/>
            <a:ext cx="6873407" cy="646331"/>
          </a:xfrm>
          <a:prstGeom prst="rect">
            <a:avLst/>
          </a:prstGeom>
          <a:noFill/>
        </p:spPr>
        <p:txBody>
          <a:bodyPr wrap="square" rtlCol="0">
            <a:spAutoFit/>
          </a:bodyPr>
          <a:lstStyle/>
          <a:p>
            <a:pPr algn="l"/>
            <a:r>
              <a:rPr lang="en-US" sz="3600" dirty="0">
                <a:solidFill>
                  <a:schemeClr val="bg1"/>
                </a:solidFill>
              </a:rPr>
              <a:t>1.Import the libraries &amp; data</a:t>
            </a:r>
            <a:endParaRPr lang="en-US" sz="3600" dirty="0">
              <a:solidFill>
                <a:schemeClr val="bg1"/>
              </a:solidFill>
            </a:endParaRPr>
          </a:p>
        </p:txBody>
      </p:sp>
      <p:sp>
        <p:nvSpPr>
          <p:cNvPr id="3" name="TextBox 2"/>
          <p:cNvSpPr txBox="1"/>
          <p:nvPr/>
        </p:nvSpPr>
        <p:spPr>
          <a:xfrm>
            <a:off x="1861438" y="3816587"/>
            <a:ext cx="5492955" cy="584775"/>
          </a:xfrm>
          <a:prstGeom prst="rect">
            <a:avLst/>
          </a:prstGeom>
          <a:noFill/>
        </p:spPr>
        <p:txBody>
          <a:bodyPr wrap="square" rtlCol="0">
            <a:spAutoFit/>
          </a:bodyPr>
          <a:lstStyle/>
          <a:p>
            <a:pPr algn="l"/>
            <a:r>
              <a:rPr lang="en-US" sz="3200" dirty="0">
                <a:solidFill>
                  <a:schemeClr val="bg1"/>
                </a:solidFill>
              </a:rPr>
              <a:t>2.Explore the dataset</a:t>
            </a:r>
            <a:endParaRPr lang="en-US" sz="32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36375" y="645607"/>
            <a:ext cx="6831107" cy="523220"/>
          </a:xfrm>
          <a:prstGeom prst="rect">
            <a:avLst/>
          </a:prstGeom>
          <a:noFill/>
        </p:spPr>
        <p:txBody>
          <a:bodyPr wrap="square" rtlCol="0">
            <a:spAutoFit/>
          </a:bodyPr>
          <a:lstStyle/>
          <a:p>
            <a:pPr algn="l"/>
            <a:r>
              <a:rPr lang="en-US" sz="2800" dirty="0">
                <a:solidFill>
                  <a:schemeClr val="bg1"/>
                </a:solidFill>
              </a:rPr>
              <a:t>3. Finding &amp; visualizing  the missing values</a:t>
            </a:r>
            <a:endParaRPr lang="en-US" sz="2800" dirty="0">
              <a:solidFill>
                <a:schemeClr val="bg1"/>
              </a:solidFill>
            </a:endParaRPr>
          </a:p>
        </p:txBody>
      </p:sp>
      <p:sp>
        <p:nvSpPr>
          <p:cNvPr id="2" name="TextBox 1"/>
          <p:cNvSpPr txBox="1"/>
          <p:nvPr/>
        </p:nvSpPr>
        <p:spPr>
          <a:xfrm>
            <a:off x="6956611" y="3593254"/>
            <a:ext cx="4392707" cy="1077218"/>
          </a:xfrm>
          <a:prstGeom prst="rect">
            <a:avLst/>
          </a:prstGeom>
          <a:noFill/>
        </p:spPr>
        <p:txBody>
          <a:bodyPr wrap="square" rtlCol="0">
            <a:spAutoFit/>
          </a:bodyPr>
          <a:lstStyle/>
          <a:p>
            <a:pPr algn="l"/>
            <a:r>
              <a:rPr lang="en-US" sz="3200" dirty="0"/>
              <a:t>Here we can observe there’s no missing values</a:t>
            </a:r>
            <a:endParaRPr lang="en-US" sz="3200" dirty="0"/>
          </a:p>
        </p:txBody>
      </p:sp>
      <p:pic>
        <p:nvPicPr>
          <p:cNvPr id="5" name="Picture 5"/>
          <p:cNvPicPr>
            <a:picLocks noChangeAspect="1"/>
          </p:cNvPicPr>
          <p:nvPr/>
        </p:nvPicPr>
        <p:blipFill>
          <a:blip r:embed="rId1"/>
          <a:stretch>
            <a:fillRect/>
          </a:stretch>
        </p:blipFill>
        <p:spPr>
          <a:xfrm>
            <a:off x="1528762" y="1988764"/>
            <a:ext cx="4257675" cy="37052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40540" y="815789"/>
            <a:ext cx="5065060" cy="523220"/>
          </a:xfrm>
          <a:prstGeom prst="rect">
            <a:avLst/>
          </a:prstGeom>
          <a:noFill/>
        </p:spPr>
        <p:txBody>
          <a:bodyPr wrap="square" rtlCol="0">
            <a:spAutoFit/>
          </a:bodyPr>
          <a:lstStyle/>
          <a:p>
            <a:pPr algn="l"/>
            <a:r>
              <a:rPr lang="en-US" sz="2800" dirty="0">
                <a:solidFill>
                  <a:schemeClr val="bg1"/>
                </a:solidFill>
              </a:rPr>
              <a:t>4. Co-relations between variables: </a:t>
            </a:r>
            <a:endParaRPr lang="en-US" sz="2800" dirty="0">
              <a:solidFill>
                <a:schemeClr val="bg1"/>
              </a:solidFill>
            </a:endParaRPr>
          </a:p>
        </p:txBody>
      </p:sp>
      <p:sp>
        <p:nvSpPr>
          <p:cNvPr id="7" name="TextBox 6"/>
          <p:cNvSpPr txBox="1"/>
          <p:nvPr/>
        </p:nvSpPr>
        <p:spPr>
          <a:xfrm>
            <a:off x="2725270" y="5518990"/>
            <a:ext cx="8283389" cy="1231106"/>
          </a:xfrm>
          <a:prstGeom prst="rect">
            <a:avLst/>
          </a:prstGeom>
          <a:noFill/>
        </p:spPr>
        <p:txBody>
          <a:bodyPr wrap="square" rtlCol="0">
            <a:spAutoFit/>
          </a:bodyPr>
          <a:lstStyle/>
          <a:p>
            <a:pPr algn="l"/>
            <a:r>
              <a:rPr lang="en-US" sz="2000" dirty="0"/>
              <a:t>Here we can observe how illness is effect the visits of patients</a:t>
            </a:r>
            <a:endParaRPr lang="en-US" sz="2000" dirty="0"/>
          </a:p>
          <a:p>
            <a:pPr algn="l"/>
            <a:endParaRPr lang="en-US" dirty="0"/>
          </a:p>
          <a:p>
            <a:pPr algn="l"/>
            <a:endParaRPr lang="en-US" dirty="0"/>
          </a:p>
          <a:p>
            <a:pPr algn="l"/>
            <a:endParaRPr lang="en-US" dirty="0"/>
          </a:p>
        </p:txBody>
      </p:sp>
      <p:pic>
        <p:nvPicPr>
          <p:cNvPr id="10" name="Picture 10"/>
          <p:cNvPicPr>
            <a:picLocks noChangeAspect="1"/>
          </p:cNvPicPr>
          <p:nvPr/>
        </p:nvPicPr>
        <p:blipFill>
          <a:blip r:embed="rId1"/>
          <a:stretch>
            <a:fillRect/>
          </a:stretch>
        </p:blipFill>
        <p:spPr>
          <a:xfrm>
            <a:off x="6705600" y="1443037"/>
            <a:ext cx="4943475" cy="3971925"/>
          </a:xfrm>
          <a:prstGeom prst="rect">
            <a:avLst/>
          </a:prstGeom>
        </p:spPr>
      </p:pic>
      <p:pic>
        <p:nvPicPr>
          <p:cNvPr id="11" name="Picture 11"/>
          <p:cNvPicPr>
            <a:picLocks noChangeAspect="1"/>
          </p:cNvPicPr>
          <p:nvPr/>
        </p:nvPicPr>
        <p:blipFill>
          <a:blip r:embed="rId2"/>
          <a:stretch>
            <a:fillRect/>
          </a:stretch>
        </p:blipFill>
        <p:spPr>
          <a:xfrm>
            <a:off x="1112463" y="1647824"/>
            <a:ext cx="4983537" cy="376713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1644" y="806825"/>
            <a:ext cx="9708779" cy="523220"/>
          </a:xfrm>
          <a:prstGeom prst="rect">
            <a:avLst/>
          </a:prstGeom>
          <a:noFill/>
        </p:spPr>
        <p:txBody>
          <a:bodyPr wrap="square" rtlCol="0">
            <a:spAutoFit/>
          </a:bodyPr>
          <a:lstStyle/>
          <a:p>
            <a:pPr algn="l"/>
            <a:r>
              <a:rPr lang="en-US" dirty="0"/>
              <a:t> </a:t>
            </a:r>
            <a:r>
              <a:rPr lang="en-US" sz="2800" dirty="0">
                <a:solidFill>
                  <a:schemeClr val="bg1"/>
                </a:solidFill>
              </a:rPr>
              <a:t>Visualizing results : No. Of males &amp; females affected by illness</a:t>
            </a:r>
            <a:endParaRPr lang="en-US" sz="2800" dirty="0">
              <a:solidFill>
                <a:schemeClr val="bg1"/>
              </a:solidFill>
            </a:endParaRPr>
          </a:p>
        </p:txBody>
      </p:sp>
      <p:sp>
        <p:nvSpPr>
          <p:cNvPr id="5" name="TextBox 4"/>
          <p:cNvSpPr txBox="1"/>
          <p:nvPr/>
        </p:nvSpPr>
        <p:spPr>
          <a:xfrm>
            <a:off x="6517341" y="2459504"/>
            <a:ext cx="3307977" cy="1938992"/>
          </a:xfrm>
          <a:prstGeom prst="rect">
            <a:avLst/>
          </a:prstGeom>
          <a:noFill/>
        </p:spPr>
        <p:txBody>
          <a:bodyPr wrap="square" rtlCol="0">
            <a:spAutoFit/>
          </a:bodyPr>
          <a:lstStyle/>
          <a:p>
            <a:pPr algn="l"/>
            <a:r>
              <a:rPr lang="en-US" sz="2000" dirty="0"/>
              <a:t>Here </a:t>
            </a:r>
            <a:endParaRPr lang="en-US" sz="2000" dirty="0"/>
          </a:p>
          <a:p>
            <a:pPr algn="l"/>
            <a:r>
              <a:rPr lang="en-US" sz="2000" dirty="0"/>
              <a:t> More than 2500+ females are affected by illness       </a:t>
            </a:r>
            <a:endParaRPr lang="en-US" sz="2000" dirty="0"/>
          </a:p>
          <a:p>
            <a:pPr algn="l"/>
            <a:r>
              <a:rPr lang="en-US" sz="2000" dirty="0"/>
              <a:t>                      &amp;</a:t>
            </a:r>
            <a:endParaRPr lang="en-US" sz="2000" dirty="0"/>
          </a:p>
          <a:p>
            <a:pPr algn="l"/>
            <a:r>
              <a:rPr lang="en-US" sz="2000" dirty="0"/>
              <a:t>below 2500- males are affected by illness</a:t>
            </a:r>
            <a:endParaRPr lang="en-US" sz="2000" dirty="0"/>
          </a:p>
        </p:txBody>
      </p:sp>
      <p:pic>
        <p:nvPicPr>
          <p:cNvPr id="2" name="Picture 5"/>
          <p:cNvPicPr>
            <a:picLocks noChangeAspect="1"/>
          </p:cNvPicPr>
          <p:nvPr/>
        </p:nvPicPr>
        <p:blipFill>
          <a:blip r:embed="rId1"/>
          <a:stretch>
            <a:fillRect/>
          </a:stretch>
        </p:blipFill>
        <p:spPr>
          <a:xfrm>
            <a:off x="990600" y="2060200"/>
            <a:ext cx="5105400" cy="399097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4257</Words>
  <Application>WPS Presentation</Application>
  <PresentationFormat>Widescreen</PresentationFormat>
  <Paragraphs>111</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SimSun</vt:lpstr>
      <vt:lpstr>Wingdings</vt:lpstr>
      <vt:lpstr>Trebuchet MS</vt:lpstr>
      <vt:lpstr>Söhne</vt:lpstr>
      <vt:lpstr>Segoe Print</vt:lpstr>
      <vt:lpstr>Tw Cen MT</vt:lpstr>
      <vt:lpstr>Microsoft YaHei</vt:lpstr>
      <vt:lpstr>Arial Unicode MS</vt:lpstr>
      <vt:lpstr>Calibri</vt:lpstr>
      <vt:lpstr>Circuit</vt:lpstr>
      <vt:lpstr>Doctor Visit Analysis</vt:lpstr>
      <vt:lpstr>Agenda</vt:lpstr>
      <vt:lpstr>Problem Statement/project Topic </vt:lpstr>
      <vt:lpstr>Description</vt:lpstr>
      <vt:lpstr>Solution </vt:lpstr>
      <vt:lpstr>PowerPoint 演示文稿</vt:lpstr>
      <vt:lpstr>PowerPoint 演示文稿</vt:lpstr>
      <vt:lpstr>PowerPoint 演示文稿</vt:lpstr>
      <vt:lpstr>PowerPoint 演示文稿</vt:lpstr>
      <vt:lpstr>PowerPoint 演示文稿</vt:lpstr>
      <vt:lpstr>PowerPoint 演示文稿</vt:lpstr>
      <vt:lpstr>Project market</vt:lpstr>
      <vt:lpstr>END USERS</vt:lpstr>
      <vt:lpstr>Value  Proposition</vt:lpstr>
      <vt:lpstr>Result</vt:lpstr>
      <vt:lpstr>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Doctor Visit Analysis</dc:title>
  <dc:creator>919391899377</dc:creator>
  <cp:lastModifiedBy>yasmi</cp:lastModifiedBy>
  <cp:revision>13</cp:revision>
  <dcterms:created xsi:type="dcterms:W3CDTF">2023-07-09T13:44:00Z</dcterms:created>
  <dcterms:modified xsi:type="dcterms:W3CDTF">2024-08-07T08:31:04Z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13BD471E654747788EA8E611C495E870_13</vt:lpwstr>
  </property>
  <property fmtid="{D5CDD505-2E9C-101B-9397-08002B2CF9AE}" pid="3" name="KSOProductBuildVer">
    <vt:lpwstr>1033-12.2.0.13472</vt:lpwstr>
  </property>
</Properties>
</file>