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1" r:id="rId6"/>
    <p:sldId id="400" r:id="rId7"/>
    <p:sldId id="408" r:id="rId8"/>
    <p:sldId id="403" r:id="rId9"/>
    <p:sldId id="412" r:id="rId10"/>
    <p:sldId id="404" r:id="rId11"/>
    <p:sldId id="411" r:id="rId12"/>
    <p:sldId id="413" r:id="rId13"/>
    <p:sldId id="405" r:id="rId14"/>
    <p:sldId id="407" r:id="rId15"/>
    <p:sldId id="409" r:id="rId16"/>
    <p:sldId id="4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7C6BD-944F-4C2D-96CF-E0F622522610}" v="6" dt="2024-02-04T06:45:24.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78" d="100"/>
          <a:sy n="78" d="100"/>
        </p:scale>
        <p:origin x="66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9076" y="120543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CSE(INFORMATION SECURITY)</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202524"/>
            <a:ext cx="9141491"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i="0" dirty="0">
                <a:solidFill>
                  <a:srgbClr val="333333"/>
                </a:solidFill>
                <a:effectLst/>
                <a:latin typeface="Arial" panose="020B0604020202020204" pitchFamily="34" charset="0"/>
                <a:cs typeface="Arial" panose="020B0604020202020204" pitchFamily="34" charset="0"/>
              </a:rPr>
              <a:t>Secure Multi-Party Computation (SMPC) for Data Privacy</a:t>
            </a:r>
            <a:endParaRPr lang="en-US" sz="3600" b="1" dirty="0">
              <a:latin typeface="Arial" panose="020B0604020202020204" pitchFamily="34" charset="0"/>
              <a:cs typeface="Arial" panose="020B0604020202020204" pitchFamily="34"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84077" y="4334992"/>
            <a:ext cx="3001143" cy="1631216"/>
          </a:xfrm>
          <a:prstGeom prst="rect">
            <a:avLst/>
          </a:prstGeom>
          <a:noFill/>
        </p:spPr>
        <p:txBody>
          <a:bodyPr wrap="none" rtlCol="0">
            <a:spAutoFit/>
          </a:bodyPr>
          <a:lstStyle/>
          <a:p>
            <a:r>
              <a:rPr lang="en-US" sz="2000" b="1" dirty="0"/>
              <a:t>Submitted by: </a:t>
            </a:r>
          </a:p>
          <a:p>
            <a:r>
              <a:rPr lang="en-US" sz="2000" dirty="0"/>
              <a:t>MD HADIQUE(22BIS50006)</a:t>
            </a:r>
          </a:p>
          <a:p>
            <a:r>
              <a:rPr lang="en-US" sz="2000" dirty="0"/>
              <a:t>SHAIL GUPTA(22BIS50003)</a:t>
            </a:r>
          </a:p>
          <a:p>
            <a:r>
              <a:rPr lang="en-US" sz="2000" dirty="0"/>
              <a:t>JAHIR(22BIS70078)</a:t>
            </a:r>
          </a:p>
          <a:p>
            <a:endParaRPr lang="en-US" sz="2000" dirty="0"/>
          </a:p>
        </p:txBody>
      </p:sp>
      <p:sp>
        <p:nvSpPr>
          <p:cNvPr id="6" name="TextBox 5"/>
          <p:cNvSpPr txBox="1"/>
          <p:nvPr/>
        </p:nvSpPr>
        <p:spPr>
          <a:xfrm>
            <a:off x="7737221" y="4808177"/>
            <a:ext cx="2971326" cy="1015663"/>
          </a:xfrm>
          <a:prstGeom prst="rect">
            <a:avLst/>
          </a:prstGeom>
          <a:noFill/>
        </p:spPr>
        <p:txBody>
          <a:bodyPr wrap="none" rtlCol="0">
            <a:spAutoFit/>
          </a:bodyPr>
          <a:lstStyle/>
          <a:p>
            <a:r>
              <a:rPr lang="en-US" sz="2000" b="1" dirty="0"/>
              <a:t>Under the Supervision of: </a:t>
            </a:r>
            <a:endParaRPr lang="en-US" sz="2000" dirty="0"/>
          </a:p>
          <a:p>
            <a:r>
              <a:rPr lang="en-US" sz="2000" b="0" i="0" dirty="0">
                <a:solidFill>
                  <a:srgbClr val="333333"/>
                </a:solidFill>
                <a:effectLst/>
                <a:latin typeface="Roboto" panose="02000000000000000000" pitchFamily="2" charset="0"/>
              </a:rPr>
              <a:t>Sheetal </a:t>
            </a:r>
            <a:r>
              <a:rPr lang="en-US" sz="2000" dirty="0" err="1">
                <a:solidFill>
                  <a:srgbClr val="333333"/>
                </a:solidFill>
                <a:latin typeface="Roboto" panose="02000000000000000000" pitchFamily="2" charset="0"/>
              </a:rPr>
              <a:t>L</a:t>
            </a:r>
            <a:r>
              <a:rPr lang="en-US" sz="2000" b="0" i="0" dirty="0" err="1">
                <a:solidFill>
                  <a:srgbClr val="333333"/>
                </a:solidFill>
                <a:effectLst/>
                <a:latin typeface="Roboto" panose="02000000000000000000" pitchFamily="2" charset="0"/>
              </a:rPr>
              <a:t>aroiya</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5D3E3-FD60-3B1A-966D-5F3DC79153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E665FC-1A75-7D54-49AA-D4CAB5ACECD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Framework</a:t>
            </a:r>
            <a:endParaRPr lang="en-US" b="1" dirty="0"/>
          </a:p>
        </p:txBody>
      </p:sp>
      <p:sp>
        <p:nvSpPr>
          <p:cNvPr id="3" name="Content Placeholder 2">
            <a:extLst>
              <a:ext uri="{FF2B5EF4-FFF2-40B4-BE49-F238E27FC236}">
                <a16:creationId xmlns:a16="http://schemas.microsoft.com/office/drawing/2014/main" id="{6591755F-1535-68F1-1141-47DB03B44E79}"/>
              </a:ext>
            </a:extLst>
          </p:cNvPr>
          <p:cNvSpPr>
            <a:spLocks noGrp="1"/>
          </p:cNvSpPr>
          <p:nvPr>
            <p:ph idx="1"/>
          </p:nvPr>
        </p:nvSpPr>
        <p:spPr/>
        <p:txBody>
          <a:bodyPr/>
          <a:lstStyle/>
          <a:p>
            <a:pPr marL="514350" indent="-514350">
              <a:buAutoNum type="arabicParenR"/>
            </a:pPr>
            <a:r>
              <a:rPr lang="en-US" dirty="0" err="1">
                <a:latin typeface="Times New Roman" panose="02020603050405020304" pitchFamily="18" charset="0"/>
                <a:cs typeface="Times New Roman" panose="02020603050405020304" pitchFamily="18" charset="0"/>
              </a:rPr>
              <a:t>Sharemind</a:t>
            </a:r>
            <a:r>
              <a:rPr lang="en-US" dirty="0">
                <a:latin typeface="Times New Roman" panose="02020603050405020304" pitchFamily="18" charset="0"/>
                <a:cs typeface="Times New Roman" panose="02020603050405020304" pitchFamily="18" charset="0"/>
              </a:rPr>
              <a:t>: Use additive secret sharing and work only if there are 3 servers. They should collaborate to get SMPC analysis.</a:t>
            </a:r>
          </a:p>
          <a:p>
            <a:pPr marL="514350" indent="-514350">
              <a:buAutoNum type="arabicParenR"/>
            </a:pPr>
            <a:r>
              <a:rPr lang="en-US" dirty="0">
                <a:latin typeface="Times New Roman" panose="02020603050405020304" pitchFamily="18" charset="0"/>
                <a:cs typeface="Times New Roman" panose="02020603050405020304" pitchFamily="18" charset="0"/>
              </a:rPr>
              <a:t>EMP Toolkit: Use </a:t>
            </a:r>
            <a:r>
              <a:rPr lang="en-US" dirty="0" err="1">
                <a:latin typeface="Times New Roman" panose="02020603050405020304" pitchFamily="18" charset="0"/>
                <a:cs typeface="Times New Roman" panose="02020603050405020304" pitchFamily="18" charset="0"/>
              </a:rPr>
              <a:t>grabled</a:t>
            </a:r>
            <a:r>
              <a:rPr lang="en-US" dirty="0">
                <a:latin typeface="Times New Roman" panose="02020603050405020304" pitchFamily="18" charset="0"/>
                <a:cs typeface="Times New Roman" panose="02020603050405020304" pitchFamily="18" charset="0"/>
              </a:rPr>
              <a:t> circuit and work for only 2 parties.</a:t>
            </a:r>
          </a:p>
          <a:p>
            <a:pPr marL="514350" indent="-514350">
              <a:buAutoNum type="arabicParenR"/>
            </a:pPr>
            <a:r>
              <a:rPr lang="en-US" dirty="0">
                <a:latin typeface="Times New Roman" panose="02020603050405020304" pitchFamily="18" charset="0"/>
                <a:cs typeface="Times New Roman" panose="02020603050405020304" pitchFamily="18" charset="0"/>
              </a:rPr>
              <a:t>MP-SPDZ: It works offline, online and on multi parties using AIML model.</a:t>
            </a:r>
          </a:p>
          <a:p>
            <a:pPr marL="514350" indent="-514350">
              <a:buAutoNum type="arabicParenR"/>
            </a:pPr>
            <a:r>
              <a:rPr lang="en-US" dirty="0">
                <a:latin typeface="Times New Roman" panose="02020603050405020304" pitchFamily="18" charset="0"/>
                <a:cs typeface="Times New Roman" panose="02020603050405020304" pitchFamily="18" charset="0"/>
              </a:rPr>
              <a:t>MOTION(Modern Tools for Oblivious Computation): It uses GMW, Yao’s, BMR protocols and require cryptographic knowledge.</a:t>
            </a:r>
          </a:p>
          <a:p>
            <a:pPr marL="514350" indent="-514350">
              <a:buAutoNum type="arabicParenR"/>
            </a:pPr>
            <a:endParaRPr lang="en-US" dirty="0"/>
          </a:p>
        </p:txBody>
      </p:sp>
      <p:sp>
        <p:nvSpPr>
          <p:cNvPr id="4" name="Slide Number Placeholder 3">
            <a:extLst>
              <a:ext uri="{FF2B5EF4-FFF2-40B4-BE49-F238E27FC236}">
                <a16:creationId xmlns:a16="http://schemas.microsoft.com/office/drawing/2014/main" id="{F85731C3-B070-8A1A-2D94-EA924ABD521F}"/>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802786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Applications</a:t>
            </a:r>
            <a:endParaRPr lang="en-US" b="1" dirty="0"/>
          </a:p>
        </p:txBody>
      </p:sp>
      <p:sp>
        <p:nvSpPr>
          <p:cNvPr id="3" name="Content Placeholder 2"/>
          <p:cNvSpPr>
            <a:spLocks noGrp="1"/>
          </p:cNvSpPr>
          <p:nvPr>
            <p:ph idx="1"/>
          </p:nvPr>
        </p:nvSpPr>
        <p:spPr/>
        <p:txBody>
          <a:bodyPr/>
          <a:lstStyle/>
          <a:p>
            <a:r>
              <a:rPr lang="en-US" b="1" dirty="0"/>
              <a:t>Secure Voting Systems:</a:t>
            </a:r>
            <a:br>
              <a:rPr lang="en-US" dirty="0"/>
            </a:br>
            <a:r>
              <a:rPr lang="en-US" dirty="0"/>
              <a:t>Ensures privacy and integrity in electronic voting, allowing votes to be computed without revealing individual choices.</a:t>
            </a:r>
          </a:p>
          <a:p>
            <a:r>
              <a:rPr lang="en-US" b="1" dirty="0"/>
              <a:t>Financial Fraud Detection:</a:t>
            </a:r>
            <a:br>
              <a:rPr lang="en-US" dirty="0"/>
            </a:br>
            <a:r>
              <a:rPr lang="en-US" dirty="0"/>
              <a:t>Helps in detecting fraud by allowing financial institutions to analyze transaction data without revealing customer information.</a:t>
            </a:r>
          </a:p>
          <a:p>
            <a:r>
              <a:rPr lang="en-US" b="1" dirty="0"/>
              <a:t>Privacy-Preserving Auctions:</a:t>
            </a:r>
            <a:br>
              <a:rPr lang="en-US" dirty="0"/>
            </a:br>
            <a:r>
              <a:rPr lang="en-US" dirty="0"/>
              <a:t>Facilitates secure bidding and auction processes where participants can remain anonymous while ensuring fair outcomes.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Future Scope</a:t>
            </a:r>
            <a:endParaRPr lang="en-US" b="1" dirty="0"/>
          </a:p>
        </p:txBody>
      </p:sp>
      <p:sp>
        <p:nvSpPr>
          <p:cNvPr id="3" name="Content Placeholder 2"/>
          <p:cNvSpPr>
            <a:spLocks noGrp="1"/>
          </p:cNvSpPr>
          <p:nvPr>
            <p:ph idx="1"/>
          </p:nvPr>
        </p:nvSpPr>
        <p:spPr>
          <a:xfrm>
            <a:off x="838200" y="1784061"/>
            <a:ext cx="10515600" cy="4351338"/>
          </a:xfrm>
        </p:spPr>
        <p:txBody>
          <a:bodyPr>
            <a:normAutofit fontScale="85000" lnSpcReduction="10000"/>
          </a:bodyPr>
          <a:lstStyle/>
          <a:p>
            <a:r>
              <a:rPr lang="en-US" b="1" dirty="0"/>
              <a:t>Improved Efficiency and Performance:</a:t>
            </a:r>
            <a:br>
              <a:rPr lang="en-US" dirty="0"/>
            </a:br>
            <a:r>
              <a:rPr lang="en-US" dirty="0"/>
              <a:t>Future research will focus on optimizing SMPC protocols to reduce computational and communication overhead, making it more practical for real-time applications</a:t>
            </a:r>
          </a:p>
          <a:p>
            <a:r>
              <a:rPr lang="en-US" b="1" dirty="0"/>
              <a:t>Wider Adoption in Blockchain and DeFi:</a:t>
            </a:r>
            <a:br>
              <a:rPr lang="en-US" dirty="0"/>
            </a:br>
            <a:r>
              <a:rPr lang="en-US" dirty="0"/>
              <a:t>SMPC is expected to play a key role in enhancing privacy in decentralized finance (DeFi), allowing secure transactions without compromising data privacy.</a:t>
            </a:r>
          </a:p>
          <a:p>
            <a:r>
              <a:rPr lang="en-US" b="1" dirty="0"/>
              <a:t>Integration with Cloud Computing:</a:t>
            </a:r>
            <a:br>
              <a:rPr lang="en-US" dirty="0"/>
            </a:br>
            <a:r>
              <a:rPr lang="en-US" dirty="0"/>
              <a:t>As cloud services grow, SMPC will enable secure data processing in the cloud, allowing businesses to collaborate while ensuring privacy.</a:t>
            </a:r>
          </a:p>
          <a:p>
            <a:r>
              <a:rPr lang="en-US" b="1" dirty="0"/>
              <a:t>Advancements in Machine Learning:</a:t>
            </a:r>
            <a:br>
              <a:rPr lang="en-US" dirty="0"/>
            </a:br>
            <a:r>
              <a:rPr lang="en-US" dirty="0"/>
              <a:t>SMPC will be increasingly used for privacy-preserving machine learning, allowing organizations to jointly train models on sensitive data without exposing it.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1225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E064-BE6F-8811-B466-8CEF62C1EA99}"/>
              </a:ext>
            </a:extLst>
          </p:cNvPr>
          <p:cNvSpPr>
            <a:spLocks noGrp="1"/>
          </p:cNvSpPr>
          <p:nvPr>
            <p:ph type="title"/>
          </p:nvPr>
        </p:nvSpPr>
        <p:spPr/>
        <p:txBody>
          <a:bodyPr/>
          <a:lstStyle/>
          <a:p>
            <a:r>
              <a:rPr lang="en-US" dirty="0">
                <a:latin typeface="Times New Roman"/>
                <a:cs typeface="Times New Roman"/>
              </a:rPr>
              <a:t>Conclusion</a:t>
            </a:r>
            <a:endParaRPr lang="en-US" dirty="0"/>
          </a:p>
        </p:txBody>
      </p:sp>
      <p:sp>
        <p:nvSpPr>
          <p:cNvPr id="4" name="Slide Number Placeholder 3">
            <a:extLst>
              <a:ext uri="{FF2B5EF4-FFF2-40B4-BE49-F238E27FC236}">
                <a16:creationId xmlns:a16="http://schemas.microsoft.com/office/drawing/2014/main" id="{CEAD3777-CC97-918E-43F9-CCDC89E02CEE}"/>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5" name="Rectangle 1">
            <a:extLst>
              <a:ext uri="{FF2B5EF4-FFF2-40B4-BE49-F238E27FC236}">
                <a16:creationId xmlns:a16="http://schemas.microsoft.com/office/drawing/2014/main" id="{5D963E4D-A199-AE2A-8B5F-3311A085F791}"/>
              </a:ext>
            </a:extLst>
          </p:cNvPr>
          <p:cNvSpPr>
            <a:spLocks noGrp="1" noChangeArrowheads="1"/>
          </p:cNvSpPr>
          <p:nvPr>
            <p:ph idx="1"/>
          </p:nvPr>
        </p:nvSpPr>
        <p:spPr bwMode="auto">
          <a:xfrm>
            <a:off x="838200" y="1598355"/>
            <a:ext cx="829688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rPr>
              <a:t>SMPC protects individual data while enabling collaborative computation.</a:t>
            </a:r>
          </a:p>
          <a:p>
            <a:pPr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rPr>
              <a:t>A key solution for secure and private data sharing.</a:t>
            </a:r>
          </a:p>
          <a:p>
            <a:pPr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rPr>
              <a:t>Promising applications across healthcare, finance, DeFi, and AI.</a:t>
            </a:r>
          </a:p>
          <a:p>
            <a:pPr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rPr>
              <a:t>Challenges like scalability and complexity are being actively addressed.</a:t>
            </a:r>
          </a:p>
          <a:p>
            <a:pPr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rPr>
              <a:t>Ongoing innovation is making SMPC more practical and efficient.</a:t>
            </a:r>
          </a:p>
          <a:p>
            <a:pPr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rPr>
              <a:t>A vital technology for the future of data privacy and secure collaboration</a:t>
            </a:r>
          </a:p>
        </p:txBody>
      </p:sp>
    </p:spTree>
    <p:extLst>
      <p:ext uri="{BB962C8B-B14F-4D97-AF65-F5344CB8AC3E}">
        <p14:creationId xmlns:p14="http://schemas.microsoft.com/office/powerpoint/2010/main" val="2078767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04E8-6125-7351-1C7D-26D5A6129096}"/>
              </a:ext>
            </a:extLst>
          </p:cNvPr>
          <p:cNvSpPr>
            <a:spLocks noGrp="1"/>
          </p:cNvSpPr>
          <p:nvPr>
            <p:ph type="title"/>
          </p:nvPr>
        </p:nvSpPr>
        <p:spPr/>
        <p:txBody>
          <a:bodyPr/>
          <a:lstStyle/>
          <a:p>
            <a:r>
              <a:rPr lang="en-US" b="1" dirty="0"/>
              <a:t>REFRENCES</a:t>
            </a:r>
          </a:p>
        </p:txBody>
      </p:sp>
      <p:sp>
        <p:nvSpPr>
          <p:cNvPr id="3" name="Content Placeholder 2">
            <a:extLst>
              <a:ext uri="{FF2B5EF4-FFF2-40B4-BE49-F238E27FC236}">
                <a16:creationId xmlns:a16="http://schemas.microsoft.com/office/drawing/2014/main" id="{E6C2AC99-5FAA-EFDF-F97A-30DA6AE58163}"/>
              </a:ext>
            </a:extLst>
          </p:cNvPr>
          <p:cNvSpPr>
            <a:spLocks noGrp="1"/>
          </p:cNvSpPr>
          <p:nvPr>
            <p:ph idx="1"/>
          </p:nvPr>
        </p:nvSpPr>
        <p:spPr/>
        <p:txBody>
          <a:bodyPr>
            <a:normAutofit fontScale="92500"/>
          </a:bodyPr>
          <a:lstStyle/>
          <a:p>
            <a:r>
              <a:rPr lang="en-US" b="1" dirty="0"/>
              <a:t>Andrew Yao</a:t>
            </a:r>
            <a:r>
              <a:rPr lang="en-US" dirty="0"/>
              <a:t> (1982). "Protocols for Secure Computations". </a:t>
            </a:r>
            <a:r>
              <a:rPr lang="en-US" i="1" dirty="0"/>
              <a:t>Proceedings of the 23rd Annual Symposium on Foundations of Computer Science (FOCS)</a:t>
            </a:r>
            <a:r>
              <a:rPr lang="en-US" dirty="0"/>
              <a:t>.</a:t>
            </a:r>
          </a:p>
          <a:p>
            <a:r>
              <a:rPr lang="en-US" b="1" dirty="0"/>
              <a:t>Shafi Goldwasser, Silvio </a:t>
            </a:r>
            <a:r>
              <a:rPr lang="en-US" b="1" dirty="0" err="1"/>
              <a:t>Micali</a:t>
            </a:r>
            <a:r>
              <a:rPr lang="en-US" b="1" dirty="0"/>
              <a:t>, Charles </a:t>
            </a:r>
            <a:r>
              <a:rPr lang="en-US" b="1" dirty="0" err="1"/>
              <a:t>Rackoff</a:t>
            </a:r>
            <a:r>
              <a:rPr lang="en-US" dirty="0"/>
              <a:t> (1985). "The Knowledge Complexity of Interactive Proof Systems." </a:t>
            </a:r>
            <a:r>
              <a:rPr lang="en-US" i="1" dirty="0"/>
              <a:t>SIAM Journal on Computing</a:t>
            </a:r>
            <a:r>
              <a:rPr lang="en-US" dirty="0"/>
              <a:t>.</a:t>
            </a:r>
          </a:p>
          <a:p>
            <a:r>
              <a:rPr lang="en-US" b="1" dirty="0"/>
              <a:t>C. Gentry, et al.</a:t>
            </a:r>
            <a:r>
              <a:rPr lang="en-US" dirty="0"/>
              <a:t> (2009). "Fully Homomorphic Encryption: An Early Work." </a:t>
            </a:r>
            <a:r>
              <a:rPr lang="en-US" i="1" dirty="0"/>
              <a:t>Communications of the ACM</a:t>
            </a:r>
            <a:r>
              <a:rPr lang="en-US" dirty="0"/>
              <a:t>.</a:t>
            </a:r>
          </a:p>
          <a:p>
            <a:r>
              <a:rPr lang="en-US" b="1" dirty="0"/>
              <a:t>M. Lindell and B. Pinkas</a:t>
            </a:r>
            <a:r>
              <a:rPr lang="en-US" dirty="0"/>
              <a:t> (2009). "Secure Multiparty Computation for Privacy-Preserving Data Mining." </a:t>
            </a:r>
            <a:r>
              <a:rPr lang="en-US" i="1" dirty="0"/>
              <a:t>Journal of Privacy and Confidentiality</a:t>
            </a:r>
            <a:r>
              <a:rPr lang="en-US" dirty="0"/>
              <a:t>.</a:t>
            </a:r>
          </a:p>
          <a:p>
            <a:r>
              <a:rPr lang="en-US" b="1" dirty="0"/>
              <a:t>Shai Halevi, et al.</a:t>
            </a:r>
            <a:r>
              <a:rPr lang="en-US" dirty="0"/>
              <a:t> (2018). "A Universal Approach to Secure Multiparty Computation." </a:t>
            </a:r>
            <a:r>
              <a:rPr lang="en-US" i="1" dirty="0"/>
              <a:t>ACM Transactions on Computational Logic</a:t>
            </a:r>
            <a:r>
              <a:rPr lang="en-US" dirty="0"/>
              <a:t>.</a:t>
            </a:r>
          </a:p>
          <a:p>
            <a:endParaRPr lang="en-US" dirty="0"/>
          </a:p>
        </p:txBody>
      </p:sp>
      <p:sp>
        <p:nvSpPr>
          <p:cNvPr id="4" name="Slide Number Placeholder 3">
            <a:extLst>
              <a:ext uri="{FF2B5EF4-FFF2-40B4-BE49-F238E27FC236}">
                <a16:creationId xmlns:a16="http://schemas.microsoft.com/office/drawing/2014/main" id="{D4D6C2AA-11B1-D7C5-FB96-9942A7E7815B}"/>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368528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404097"/>
            <a:ext cx="9380838" cy="4391222"/>
          </a:xfrm>
        </p:spPr>
        <p:txBody>
          <a:bodyPr>
            <a:normAutofit fontScale="77500" lnSpcReduction="20000"/>
          </a:bodyPr>
          <a:lstStyle/>
          <a:p>
            <a:r>
              <a:rPr lang="en-US" dirty="0">
                <a:latin typeface="Times New Roman"/>
                <a:cs typeface="Times New Roman"/>
              </a:rPr>
              <a:t>Introduction to Project</a:t>
            </a:r>
          </a:p>
          <a:p>
            <a:r>
              <a:rPr lang="en-US" dirty="0">
                <a:latin typeface="Times New Roman"/>
                <a:cs typeface="Times New Roman"/>
              </a:rPr>
              <a:t>Problem Statement</a:t>
            </a:r>
          </a:p>
          <a:p>
            <a:r>
              <a:rPr lang="en-US" dirty="0">
                <a:latin typeface="Times New Roman"/>
                <a:cs typeface="Times New Roman"/>
              </a:rPr>
              <a:t>Key Principles</a:t>
            </a:r>
          </a:p>
          <a:p>
            <a:r>
              <a:rPr lang="en-US" dirty="0">
                <a:latin typeface="Times New Roman"/>
                <a:cs typeface="Times New Roman"/>
              </a:rPr>
              <a:t>Core Cryptographic Techniques</a:t>
            </a:r>
          </a:p>
          <a:p>
            <a:r>
              <a:rPr lang="en-US" dirty="0">
                <a:latin typeface="Times New Roman"/>
                <a:cs typeface="Times New Roman"/>
              </a:rPr>
              <a:t>Methodology</a:t>
            </a:r>
          </a:p>
          <a:p>
            <a:r>
              <a:rPr lang="en-US" dirty="0">
                <a:latin typeface="Times New Roman"/>
                <a:cs typeface="Times New Roman"/>
              </a:rPr>
              <a:t>Challenges</a:t>
            </a:r>
          </a:p>
          <a:p>
            <a:r>
              <a:rPr lang="en-US" dirty="0">
                <a:latin typeface="Times New Roman"/>
                <a:cs typeface="Times New Roman"/>
              </a:rPr>
              <a:t>Solutions</a:t>
            </a:r>
          </a:p>
          <a:p>
            <a:r>
              <a:rPr lang="en-US" dirty="0">
                <a:latin typeface="Times New Roman"/>
                <a:cs typeface="Times New Roman"/>
              </a:rPr>
              <a:t>Framework</a:t>
            </a:r>
          </a:p>
          <a:p>
            <a:r>
              <a:rPr lang="en-US" dirty="0">
                <a:latin typeface="Times New Roman"/>
                <a:cs typeface="Times New Roman"/>
              </a:rPr>
              <a:t>Applications</a:t>
            </a:r>
          </a:p>
          <a:p>
            <a:r>
              <a:rPr lang="en-US" dirty="0">
                <a:latin typeface="Times New Roman"/>
                <a:cs typeface="Times New Roman"/>
              </a:rPr>
              <a:t>Future Scope</a:t>
            </a:r>
          </a:p>
          <a:p>
            <a:r>
              <a:rPr lang="en-US" dirty="0">
                <a:latin typeface="Times New Roman"/>
                <a:cs typeface="Times New Roman"/>
              </a:rPr>
              <a:t>Conclusion</a:t>
            </a:r>
          </a:p>
          <a:p>
            <a:r>
              <a:rPr lang="en-US" dirty="0" err="1">
                <a:latin typeface="Times New Roman"/>
                <a:cs typeface="Times New Roman"/>
              </a:rPr>
              <a:t>Refrences</a:t>
            </a:r>
            <a:endParaRPr lang="en-US" dirty="0">
              <a:latin typeface="Times New Roman"/>
              <a:cs typeface="Times New Roman"/>
            </a:endParaRPr>
          </a:p>
          <a:p>
            <a:pPr marL="0" indent="0">
              <a:buNone/>
            </a:pPr>
            <a:endParaRPr lang="en-US" dirty="0">
              <a:latin typeface="Times New Roman"/>
              <a:cs typeface="Times New Roman"/>
            </a:endParaRPr>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normAutofit/>
          </a:bodyPr>
          <a:lstStyle/>
          <a:p>
            <a:pPr algn="l"/>
            <a:r>
              <a:rPr lang="en-US" b="1" i="0" dirty="0">
                <a:effectLst/>
                <a:latin typeface="ui-sans-serif"/>
              </a:rPr>
              <a:t>What is SMPC</a:t>
            </a:r>
            <a:r>
              <a:rPr lang="en-US" b="1" dirty="0">
                <a:latin typeface="ui-sans-serif"/>
              </a:rPr>
              <a:t>(Secure multi-party computation)?</a:t>
            </a:r>
          </a:p>
          <a:p>
            <a:pPr marL="0" indent="0" algn="l">
              <a:buNone/>
            </a:pPr>
            <a:r>
              <a:rPr lang="en-US" sz="2400" b="1" dirty="0"/>
              <a:t>Secure Multi-Party Computation (SMPC)</a:t>
            </a:r>
            <a:r>
              <a:rPr lang="en-US" sz="2400" dirty="0"/>
              <a:t> is a cryptographic method that allows multiple parties to collaboratively compute a function over their private inputs while ensuring the inputs remain confidential. </a:t>
            </a:r>
          </a:p>
          <a:p>
            <a:pPr marL="0" indent="0" algn="l">
              <a:buNone/>
            </a:pPr>
            <a:r>
              <a:rPr lang="en-US" sz="2400" dirty="0"/>
              <a:t>It achieves this through techniques like secret sharing, homomorphic encryption, and garbled circuits, enabling secure computations without requiring mutual trust. SMPC is widely used in scenarios requiring privacy, such as financial analysis, healthcare research, fraud detection, and secure voting. It ensures data security, regulatory compliance, and trust in collaborative environments involving sensitive information.</a:t>
            </a:r>
            <a:endParaRPr lang="en-US" sz="2400" dirty="0">
              <a:latin typeface="ui-sans-serif"/>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409303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7" name="TextBox 6">
            <a:extLst>
              <a:ext uri="{FF2B5EF4-FFF2-40B4-BE49-F238E27FC236}">
                <a16:creationId xmlns:a16="http://schemas.microsoft.com/office/drawing/2014/main" id="{2DBC4796-1B4C-7D77-229B-796CF975CD57}"/>
              </a:ext>
            </a:extLst>
          </p:cNvPr>
          <p:cNvSpPr txBox="1"/>
          <p:nvPr/>
        </p:nvSpPr>
        <p:spPr>
          <a:xfrm>
            <a:off x="653143" y="1914623"/>
            <a:ext cx="6382139" cy="369332"/>
          </a:xfrm>
          <a:prstGeom prst="rect">
            <a:avLst/>
          </a:prstGeom>
          <a:noFill/>
        </p:spPr>
        <p:txBody>
          <a:bodyPr wrap="square" rtlCol="0">
            <a:spAutoFit/>
          </a:bodyPr>
          <a:lstStyle/>
          <a:p>
            <a:pPr marL="285750" indent="-285750">
              <a:buFont typeface="Arial" panose="020B0604020202020204" pitchFamily="34" charset="0"/>
              <a:buChar char="•"/>
            </a:pPr>
            <a:endParaRPr lang="en-IN"/>
          </a:p>
        </p:txBody>
      </p:sp>
      <p:sp>
        <p:nvSpPr>
          <p:cNvPr id="5" name="Content Placeholder 4">
            <a:extLst>
              <a:ext uri="{FF2B5EF4-FFF2-40B4-BE49-F238E27FC236}">
                <a16:creationId xmlns:a16="http://schemas.microsoft.com/office/drawing/2014/main" id="{F168B61F-48F6-C3F3-810F-72A38DC5DD35}"/>
              </a:ext>
            </a:extLst>
          </p:cNvPr>
          <p:cNvSpPr>
            <a:spLocks noGrp="1"/>
          </p:cNvSpPr>
          <p:nvPr>
            <p:ph idx="1"/>
          </p:nvPr>
        </p:nvSpPr>
        <p:spPr>
          <a:xfrm>
            <a:off x="838199" y="1518067"/>
            <a:ext cx="10700657" cy="5203408"/>
          </a:xfrm>
        </p:spPr>
        <p:txBody>
          <a:bodyPr>
            <a:noAutofit/>
          </a:bodyPr>
          <a:lstStyle/>
          <a:p>
            <a:pPr marL="0" indent="0" algn="l">
              <a:buNone/>
            </a:pPr>
            <a:r>
              <a:rPr lang="en-US" sz="2400" b="1" dirty="0"/>
              <a:t>Privacy Concerns in Collaborative Computation:</a:t>
            </a:r>
            <a:br>
              <a:rPr lang="en-US" sz="2400" dirty="0"/>
            </a:br>
            <a:r>
              <a:rPr lang="en-US" sz="2400" dirty="0"/>
              <a:t>How to compute results collaboratively without exposing sensitive inputs to other parties?</a:t>
            </a:r>
            <a:endParaRPr lang="en-US" sz="2400" b="0" i="0" dirty="0">
              <a:effectLst/>
              <a:latin typeface="ui-sans-serif"/>
            </a:endParaRPr>
          </a:p>
          <a:p>
            <a:pPr marL="0" indent="0">
              <a:buNone/>
            </a:pPr>
            <a:r>
              <a:rPr lang="en-US" b="1" dirty="0"/>
              <a:t>High Computational Overhead:</a:t>
            </a:r>
            <a:br>
              <a:rPr lang="en-US" dirty="0"/>
            </a:br>
            <a:r>
              <a:rPr lang="en-US" dirty="0"/>
              <a:t>Reducing the significant processing and communication costs in SMPC implementations.</a:t>
            </a:r>
          </a:p>
          <a:p>
            <a:pPr marL="0" indent="0">
              <a:buNone/>
            </a:pPr>
            <a:r>
              <a:rPr lang="en-US" b="1" dirty="0"/>
              <a:t>Scalability Issues:</a:t>
            </a:r>
            <a:br>
              <a:rPr lang="en-US" dirty="0"/>
            </a:br>
            <a:r>
              <a:rPr lang="en-US" dirty="0"/>
              <a:t>Ensuring SMPC works efficiently as the number of participants or input size increases.</a:t>
            </a:r>
          </a:p>
          <a:p>
            <a:pPr marL="0" indent="0">
              <a:buNone/>
            </a:pPr>
            <a:r>
              <a:rPr lang="en-US" b="1" dirty="0"/>
              <a:t>Trust-Free Execution:</a:t>
            </a:r>
            <a:br>
              <a:rPr lang="en-US" dirty="0"/>
            </a:br>
            <a:r>
              <a:rPr lang="en-US" dirty="0"/>
              <a:t>Designing SMPC protocols that eliminate the need for a trusted third party</a:t>
            </a:r>
          </a:p>
        </p:txBody>
      </p:sp>
    </p:spTree>
    <p:extLst>
      <p:ext uri="{BB962C8B-B14F-4D97-AF65-F5344CB8AC3E}">
        <p14:creationId xmlns:p14="http://schemas.microsoft.com/office/powerpoint/2010/main" val="340101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30512-B538-F68E-B848-FCBD750EF5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4A6CB7-369F-B6C4-8519-D1E4652D515D}"/>
              </a:ext>
            </a:extLst>
          </p:cNvPr>
          <p:cNvSpPr>
            <a:spLocks noGrp="1"/>
          </p:cNvSpPr>
          <p:nvPr>
            <p:ph type="title"/>
          </p:nvPr>
        </p:nvSpPr>
        <p:spPr>
          <a:xfrm>
            <a:off x="838200" y="365126"/>
            <a:ext cx="10134600" cy="1152942"/>
          </a:xfrm>
        </p:spPr>
        <p:txBody>
          <a:bodyPr/>
          <a:lstStyle/>
          <a:p>
            <a:r>
              <a:rPr lang="en-US" b="1" dirty="0"/>
              <a:t>KRY PRINCIPLES </a:t>
            </a:r>
          </a:p>
        </p:txBody>
      </p:sp>
      <p:sp>
        <p:nvSpPr>
          <p:cNvPr id="4" name="Slide Number Placeholder 3">
            <a:extLst>
              <a:ext uri="{FF2B5EF4-FFF2-40B4-BE49-F238E27FC236}">
                <a16:creationId xmlns:a16="http://schemas.microsoft.com/office/drawing/2014/main" id="{6BF1A933-1FA5-26BC-B9BB-2C8ED8338CD7}"/>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7" name="TextBox 6">
            <a:extLst>
              <a:ext uri="{FF2B5EF4-FFF2-40B4-BE49-F238E27FC236}">
                <a16:creationId xmlns:a16="http://schemas.microsoft.com/office/drawing/2014/main" id="{61DE5B69-1F14-9C3C-37E7-06D0B31843FC}"/>
              </a:ext>
            </a:extLst>
          </p:cNvPr>
          <p:cNvSpPr txBox="1"/>
          <p:nvPr/>
        </p:nvSpPr>
        <p:spPr>
          <a:xfrm>
            <a:off x="653143" y="1914623"/>
            <a:ext cx="6382139" cy="369332"/>
          </a:xfrm>
          <a:prstGeom prst="rect">
            <a:avLst/>
          </a:prstGeom>
          <a:noFill/>
        </p:spPr>
        <p:txBody>
          <a:bodyPr wrap="square" rtlCol="0">
            <a:spAutoFit/>
          </a:bodyPr>
          <a:lstStyle/>
          <a:p>
            <a:pPr marL="285750" indent="-285750">
              <a:buFont typeface="Arial" panose="020B0604020202020204" pitchFamily="34" charset="0"/>
              <a:buChar char="•"/>
            </a:pPr>
            <a:endParaRPr lang="en-IN"/>
          </a:p>
        </p:txBody>
      </p:sp>
      <p:sp>
        <p:nvSpPr>
          <p:cNvPr id="5" name="Content Placeholder 4">
            <a:extLst>
              <a:ext uri="{FF2B5EF4-FFF2-40B4-BE49-F238E27FC236}">
                <a16:creationId xmlns:a16="http://schemas.microsoft.com/office/drawing/2014/main" id="{9B494086-FD4C-B628-7F93-E2AD1E4AFFA5}"/>
              </a:ext>
            </a:extLst>
          </p:cNvPr>
          <p:cNvSpPr>
            <a:spLocks noGrp="1"/>
          </p:cNvSpPr>
          <p:nvPr>
            <p:ph idx="1"/>
          </p:nvPr>
        </p:nvSpPr>
        <p:spPr>
          <a:xfrm>
            <a:off x="838200" y="1518067"/>
            <a:ext cx="9887466" cy="4573814"/>
          </a:xfrm>
        </p:spPr>
        <p:txBody>
          <a:bodyPr>
            <a:noAutofit/>
          </a:bodyPr>
          <a:lstStyle/>
          <a:p>
            <a:pPr marL="0" indent="0">
              <a:buNone/>
            </a:pPr>
            <a:r>
              <a:rPr lang="en-US" sz="2200" b="1" dirty="0"/>
              <a:t>Privacy Preservation:</a:t>
            </a:r>
            <a:br>
              <a:rPr lang="en-US" sz="2200" dirty="0"/>
            </a:br>
            <a:r>
              <a:rPr lang="en-US" sz="2200" dirty="0"/>
              <a:t>Ensures individual inputs remain confidential during and after computation.</a:t>
            </a:r>
          </a:p>
          <a:p>
            <a:pPr marL="0" indent="0">
              <a:buNone/>
            </a:pPr>
            <a:r>
              <a:rPr lang="en-US" sz="2200" b="1" dirty="0"/>
              <a:t>Correctness:</a:t>
            </a:r>
            <a:br>
              <a:rPr lang="en-US" sz="2200" dirty="0"/>
            </a:br>
            <a:r>
              <a:rPr lang="en-US" sz="2200" dirty="0"/>
              <a:t>Guarantees the computed result is accurate and consistent with the intended function.</a:t>
            </a:r>
          </a:p>
          <a:p>
            <a:pPr marL="0" indent="0">
              <a:buNone/>
            </a:pPr>
            <a:r>
              <a:rPr lang="en-US" sz="2200" b="1" dirty="0"/>
              <a:t>No Single Point of Trust:</a:t>
            </a:r>
            <a:br>
              <a:rPr lang="en-US" sz="2200" dirty="0"/>
            </a:br>
            <a:r>
              <a:rPr lang="en-US" sz="2200" dirty="0"/>
              <a:t>Eliminates reliance on a central authority or trusted third party.</a:t>
            </a:r>
          </a:p>
          <a:p>
            <a:pPr marL="0" indent="0">
              <a:buNone/>
            </a:pPr>
            <a:r>
              <a:rPr lang="en-US" sz="2200" b="1" dirty="0"/>
              <a:t>Security Against Adversaries:</a:t>
            </a:r>
            <a:br>
              <a:rPr lang="en-US" sz="2200" dirty="0"/>
            </a:br>
            <a:r>
              <a:rPr lang="en-US" sz="2200" dirty="0"/>
              <a:t>Protects against malicious or semi-honest participants trying to gain unauthorized access.</a:t>
            </a:r>
          </a:p>
          <a:p>
            <a:pPr marL="0" indent="0">
              <a:buNone/>
            </a:pPr>
            <a:r>
              <a:rPr lang="en-US" sz="2200" b="1" dirty="0"/>
              <a:t>Efficiency:</a:t>
            </a:r>
            <a:br>
              <a:rPr lang="en-US" sz="2200" dirty="0"/>
            </a:br>
            <a:r>
              <a:rPr lang="en-US" sz="2200" dirty="0"/>
              <a:t>Strives for optimal performance with minimal computational and communication overhead.</a:t>
            </a:r>
          </a:p>
        </p:txBody>
      </p:sp>
    </p:spTree>
    <p:extLst>
      <p:ext uri="{BB962C8B-B14F-4D97-AF65-F5344CB8AC3E}">
        <p14:creationId xmlns:p14="http://schemas.microsoft.com/office/powerpoint/2010/main" val="131650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a:latin typeface="Times New Roman"/>
                <a:cs typeface="Times New Roman"/>
              </a:rPr>
              <a:t>Core Cryptographic Techniques</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5" name="Rectangle 1">
            <a:extLst>
              <a:ext uri="{FF2B5EF4-FFF2-40B4-BE49-F238E27FC236}">
                <a16:creationId xmlns:a16="http://schemas.microsoft.com/office/drawing/2014/main" id="{131A0DAA-D98E-D040-EFB6-C7B8CCE5DF2C}"/>
              </a:ext>
            </a:extLst>
          </p:cNvPr>
          <p:cNvSpPr>
            <a:spLocks noGrp="1" noChangeArrowheads="1"/>
          </p:cNvSpPr>
          <p:nvPr>
            <p:ph idx="1"/>
          </p:nvPr>
        </p:nvSpPr>
        <p:spPr bwMode="auto">
          <a:xfrm>
            <a:off x="838199" y="1303019"/>
            <a:ext cx="10159315" cy="516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Secret Sharing: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Splits data into multiple "shares" distributed among participants.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No single share reveals information; all are needed to reconstruct the data</a:t>
            </a:r>
            <a:r>
              <a:rPr kumimoji="0" lang="en-US" altLang="en-US" sz="1800" b="0" i="0" u="none" strike="noStrike" cap="none" normalizeH="0" baseline="0" dirty="0">
                <a:ln>
                  <a:noFill/>
                </a:ln>
                <a:solidFill>
                  <a:schemeClr val="tx1"/>
                </a:solidFill>
                <a:effectLst/>
                <a:latin typeface="Arial" panose="020B0604020202020204" pitchFamily="34" charset="0"/>
              </a:rPr>
              <a:t>.</a:t>
            </a:r>
          </a:p>
          <a:p>
            <a:r>
              <a:rPr lang="en-US" sz="2400" b="1" dirty="0"/>
              <a:t>Homomorphic Encryption:</a:t>
            </a:r>
            <a:endParaRPr lang="en-US" sz="2400" dirty="0"/>
          </a:p>
          <a:p>
            <a:pPr marL="0" indent="0">
              <a:buNone/>
            </a:pPr>
            <a:r>
              <a:rPr lang="en-US" sz="2400" dirty="0"/>
              <a:t>-Enables computation directly on encrypted data without decryption.</a:t>
            </a:r>
          </a:p>
          <a:p>
            <a:pPr marL="0" indent="0">
              <a:buNone/>
            </a:pPr>
            <a:r>
              <a:rPr lang="en-US" sz="2400" dirty="0"/>
              <a:t>-Useful for preserving privacy during computations.</a:t>
            </a:r>
          </a:p>
          <a:p>
            <a:r>
              <a:rPr lang="en-US" sz="2400" b="1" dirty="0"/>
              <a:t>Zero-Knowledge Proofs (ZKP):</a:t>
            </a:r>
            <a:endParaRPr lang="en-US" sz="2400" dirty="0"/>
          </a:p>
          <a:p>
            <a:pPr>
              <a:buFont typeface="Arial" panose="020B0604020202020204" pitchFamily="34" charset="0"/>
              <a:buChar char="•"/>
            </a:pPr>
            <a:r>
              <a:rPr lang="en-US" sz="2400" dirty="0"/>
              <a:t>Verifies that a computation is performed correctly without revealing any data.</a:t>
            </a:r>
          </a:p>
          <a:p>
            <a:pPr marL="0" indent="0">
              <a:buNone/>
            </a:pPr>
            <a:endParaRPr lang="en-US" sz="24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E5B57-92E9-EE3C-32A8-E36CFED8DF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B247C2-464B-EAA2-3222-7B1C9E32F9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endParaRPr lang="en-US" b="1" dirty="0"/>
          </a:p>
        </p:txBody>
      </p:sp>
      <p:sp>
        <p:nvSpPr>
          <p:cNvPr id="3" name="Content Placeholder 2">
            <a:extLst>
              <a:ext uri="{FF2B5EF4-FFF2-40B4-BE49-F238E27FC236}">
                <a16:creationId xmlns:a16="http://schemas.microsoft.com/office/drawing/2014/main" id="{E7DA5388-ECDB-B2BE-3202-6ED9F5A93256}"/>
              </a:ext>
            </a:extLst>
          </p:cNvPr>
          <p:cNvSpPr>
            <a:spLocks noGrp="1"/>
          </p:cNvSpPr>
          <p:nvPr>
            <p:ph idx="1"/>
          </p:nvPr>
        </p:nvSpPr>
        <p:spPr/>
        <p:txBody>
          <a:bodyPr>
            <a:normAutofit fontScale="85000" lnSpcReduction="20000"/>
          </a:bodyPr>
          <a:lstStyle/>
          <a:p>
            <a:pPr marL="457200" indent="-457200">
              <a:buAutoNum type="arabicParenR"/>
            </a:pPr>
            <a:r>
              <a:rPr lang="en-US" sz="2800" dirty="0">
                <a:latin typeface="Times New Roman" panose="02020603050405020304" pitchFamily="18" charset="0"/>
                <a:cs typeface="Times New Roman" panose="02020603050405020304" pitchFamily="18" charset="0"/>
              </a:rPr>
              <a:t>Semi-Honest Model: It is assumed that parties will follow protocol. This model basically uses techniques like: Shamir’s secret sharing, Additive secret sharing, oblivious sharing.</a:t>
            </a:r>
          </a:p>
          <a:p>
            <a:pPr marL="0" indent="0">
              <a:buNone/>
            </a:pPr>
            <a:r>
              <a:rPr lang="en-US" sz="2800" dirty="0">
                <a:latin typeface="Times New Roman" panose="02020603050405020304" pitchFamily="18" charset="0"/>
                <a:cs typeface="Times New Roman" panose="02020603050405020304" pitchFamily="18" charset="0"/>
              </a:rPr>
              <a:t>      Improved techniques: Private Set Intersection</a:t>
            </a:r>
          </a:p>
          <a:p>
            <a:pPr marL="0" indent="0">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CryptHol</a:t>
            </a:r>
            <a:r>
              <a:rPr lang="en-US" sz="2800" dirty="0">
                <a:latin typeface="Times New Roman" panose="02020603050405020304" pitchFamily="18" charset="0"/>
                <a:cs typeface="Times New Roman" panose="02020603050405020304" pitchFamily="18" charset="0"/>
              </a:rPr>
              <a:t> (Formal Verification)</a:t>
            </a:r>
          </a:p>
          <a:p>
            <a:pPr marL="0" indent="0">
              <a:buNone/>
            </a:pPr>
            <a:r>
              <a:rPr lang="en-US" sz="2800" dirty="0">
                <a:latin typeface="Times New Roman" panose="02020603050405020304" pitchFamily="18" charset="0"/>
                <a:cs typeface="Times New Roman" panose="02020603050405020304" pitchFamily="18" charset="0"/>
              </a:rPr>
              <a:t>2) Malicious Model: In this parties may deviate from protocol to compromise    security.</a:t>
            </a:r>
          </a:p>
          <a:p>
            <a:pPr marL="0" indent="0">
              <a:buNone/>
            </a:pPr>
            <a:r>
              <a:rPr lang="en-US" sz="2800" dirty="0">
                <a:latin typeface="Times New Roman" panose="02020603050405020304" pitchFamily="18" charset="0"/>
                <a:cs typeface="Times New Roman" panose="02020603050405020304" pitchFamily="18" charset="0"/>
              </a:rPr>
              <a:t>    Best Techniques: Zero Knowledge Proofs</a:t>
            </a:r>
          </a:p>
          <a:p>
            <a:pPr marL="0" indent="0">
              <a:buNone/>
            </a:pPr>
            <a:r>
              <a:rPr lang="en-US" sz="2800" dirty="0">
                <a:latin typeface="Times New Roman" panose="02020603050405020304" pitchFamily="18" charset="0"/>
                <a:cs typeface="Times New Roman" panose="02020603050405020304" pitchFamily="18" charset="0"/>
              </a:rPr>
              <a:t>                                Threshold Secret Sharing </a:t>
            </a:r>
          </a:p>
          <a:p>
            <a:pPr marL="0" indent="0">
              <a:buNone/>
            </a:pPr>
            <a:r>
              <a:rPr lang="en-US" sz="2800" dirty="0">
                <a:latin typeface="Times New Roman" panose="02020603050405020304" pitchFamily="18" charset="0"/>
                <a:cs typeface="Times New Roman" panose="02020603050405020304" pitchFamily="18" charset="0"/>
              </a:rPr>
              <a:t>                                SPDZ-like Protocol</a:t>
            </a:r>
          </a:p>
          <a:p>
            <a:pPr marL="0" indent="0">
              <a:buNone/>
            </a:pPr>
            <a:r>
              <a:rPr lang="en-US" sz="2800" dirty="0">
                <a:latin typeface="Times New Roman" panose="02020603050405020304" pitchFamily="18" charset="0"/>
                <a:cs typeface="Times New Roman" panose="02020603050405020304" pitchFamily="18" charset="0"/>
              </a:rPr>
              <a:t>                                Cut-and Choose Techniques</a:t>
            </a:r>
          </a:p>
          <a:p>
            <a:pPr marL="0" indent="0">
              <a:buNone/>
            </a:pPr>
            <a:r>
              <a:rPr lang="en-US" sz="28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B64D3664-A58D-142F-35B2-C252B7A63D03}"/>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03823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Challenge</a:t>
            </a:r>
            <a:r>
              <a:rPr lang="en-US" dirty="0">
                <a:latin typeface="Times New Roman"/>
                <a:cs typeface="Times New Roman"/>
              </a:rPr>
              <a:t>s</a:t>
            </a:r>
            <a:endParaRPr lang="en-US" b="1" dirty="0"/>
          </a:p>
        </p:txBody>
      </p:sp>
      <p:sp>
        <p:nvSpPr>
          <p:cNvPr id="3" name="Content Placeholder 2"/>
          <p:cNvSpPr>
            <a:spLocks noGrp="1"/>
          </p:cNvSpPr>
          <p:nvPr>
            <p:ph idx="1"/>
          </p:nvPr>
        </p:nvSpPr>
        <p:spPr/>
        <p:txBody>
          <a:bodyPr/>
          <a:lstStyle/>
          <a:p>
            <a:pPr marL="514350" indent="-514350">
              <a:buAutoNum type="arabicParenR"/>
            </a:pPr>
            <a:r>
              <a:rPr lang="en-US" dirty="0">
                <a:latin typeface="Times New Roman" panose="02020603050405020304" pitchFamily="18" charset="0"/>
                <a:cs typeface="Times New Roman" panose="02020603050405020304" pitchFamily="18" charset="0"/>
              </a:rPr>
              <a:t>Collusion Problem: When two or more parties collude together to bypass system, this leads to system breakdown.</a:t>
            </a:r>
          </a:p>
          <a:p>
            <a:pPr marL="514350" indent="-514350">
              <a:buAutoNum type="arabicParenR"/>
            </a:pPr>
            <a:r>
              <a:rPr lang="en-US" dirty="0">
                <a:latin typeface="Times New Roman" panose="02020603050405020304" pitchFamily="18" charset="0"/>
                <a:cs typeface="Times New Roman" panose="02020603050405020304" pitchFamily="18" charset="0"/>
              </a:rPr>
              <a:t>Cloud Dependency: Using foreign cloud servers(AWS, Azure) to store data, but in SMPC it compromise data privacy and trust.</a:t>
            </a:r>
          </a:p>
          <a:p>
            <a:pPr marL="514350" indent="-514350">
              <a:buAutoNum type="arabicParenR"/>
            </a:pPr>
            <a:r>
              <a:rPr lang="en-US" dirty="0">
                <a:latin typeface="Times New Roman" panose="02020603050405020304" pitchFamily="18" charset="0"/>
                <a:cs typeface="Times New Roman" panose="02020603050405020304" pitchFamily="18" charset="0"/>
              </a:rPr>
              <a:t>Public Trust: Organizations says “ Data which is not shown how can be analyzed and can give true results?”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D3E04-BA90-0DB5-1618-D75C3F67E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27E54-0452-4EFE-C94F-2C5A66E645B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Solutions</a:t>
            </a:r>
            <a:endParaRPr lang="en-US" b="1" dirty="0"/>
          </a:p>
        </p:txBody>
      </p:sp>
      <p:sp>
        <p:nvSpPr>
          <p:cNvPr id="3" name="Content Placeholder 2">
            <a:extLst>
              <a:ext uri="{FF2B5EF4-FFF2-40B4-BE49-F238E27FC236}">
                <a16:creationId xmlns:a16="http://schemas.microsoft.com/office/drawing/2014/main" id="{B72F2508-7105-4C02-5780-B07FAF55FA16}"/>
              </a:ext>
            </a:extLst>
          </p:cNvPr>
          <p:cNvSpPr>
            <a:spLocks noGrp="1"/>
          </p:cNvSpPr>
          <p:nvPr>
            <p:ph idx="1"/>
          </p:nvPr>
        </p:nvSpPr>
        <p:spPr/>
        <p:txBody>
          <a:bodyPr/>
          <a:lstStyle/>
          <a:p>
            <a:pPr marL="914400" lvl="1" indent="-457200" algn="l">
              <a:buAutoNum type="arabicParenR"/>
            </a:pPr>
            <a:r>
              <a:rPr lang="en-US" dirty="0">
                <a:latin typeface="Times New Roman" panose="02020603050405020304" pitchFamily="18" charset="0"/>
                <a:cs typeface="Times New Roman" panose="02020603050405020304" pitchFamily="18" charset="0"/>
              </a:rPr>
              <a:t>Collusion Problem: </a:t>
            </a:r>
          </a:p>
          <a:p>
            <a:pPr marL="457200" lvl="1" indent="0" algn="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Randomized share distribution</a:t>
            </a:r>
          </a:p>
          <a:p>
            <a:pPr marL="457200" lvl="1" indent="0" algn="l">
              <a:buNone/>
            </a:pPr>
            <a:r>
              <a:rPr lang="en-US" dirty="0">
                <a:latin typeface="Times New Roman" panose="02020603050405020304" pitchFamily="18" charset="0"/>
                <a:cs typeface="Times New Roman" panose="02020603050405020304" pitchFamily="18" charset="0"/>
              </a:rPr>
              <a:t>     ii) Decentralized trust model</a:t>
            </a:r>
          </a:p>
          <a:p>
            <a:pPr marL="457200" lvl="1" indent="0" algn="l">
              <a:buNone/>
            </a:pPr>
            <a:r>
              <a:rPr lang="en-US" dirty="0">
                <a:latin typeface="Times New Roman" panose="02020603050405020304" pitchFamily="18" charset="0"/>
                <a:cs typeface="Times New Roman" panose="02020603050405020304" pitchFamily="18" charset="0"/>
              </a:rPr>
              <a:t>     iii) Auditing and Accountability management</a:t>
            </a:r>
          </a:p>
          <a:p>
            <a:pPr marL="457200" lvl="1" indent="0" algn="l">
              <a:buNone/>
            </a:pPr>
            <a:r>
              <a:rPr lang="en-US" dirty="0">
                <a:latin typeface="Times New Roman" panose="02020603050405020304" pitchFamily="18" charset="0"/>
                <a:cs typeface="Times New Roman" panose="02020603050405020304" pitchFamily="18" charset="0"/>
              </a:rPr>
              <a:t>     iv) Collision-Resistant Federation learning</a:t>
            </a:r>
          </a:p>
          <a:p>
            <a:pPr marL="914400" lvl="1" indent="-457200" algn="l">
              <a:buAutoNum type="arabicParenR" startAt="2"/>
            </a:pPr>
            <a:r>
              <a:rPr lang="en-US" dirty="0">
                <a:latin typeface="Times New Roman" panose="02020603050405020304" pitchFamily="18" charset="0"/>
                <a:cs typeface="Times New Roman" panose="02020603050405020304" pitchFamily="18" charset="0"/>
              </a:rPr>
              <a:t>Cloud Dependency:</a:t>
            </a:r>
          </a:p>
          <a:p>
            <a:pPr marL="457200" lvl="1" indent="0" algn="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Multi-cloud and edge computing</a:t>
            </a:r>
          </a:p>
          <a:p>
            <a:pPr marL="457200" lvl="1" indent="0" algn="l">
              <a:buNone/>
            </a:pPr>
            <a:r>
              <a:rPr lang="en-US" dirty="0">
                <a:latin typeface="Times New Roman" panose="02020603050405020304" pitchFamily="18" charset="0"/>
                <a:cs typeface="Times New Roman" panose="02020603050405020304" pitchFamily="18" charset="0"/>
              </a:rPr>
              <a:t>      ii) Blockchain integration</a:t>
            </a:r>
          </a:p>
          <a:p>
            <a:pPr marL="457200" lvl="1" indent="0" algn="l">
              <a:buNone/>
            </a:pPr>
            <a:r>
              <a:rPr lang="en-US" dirty="0">
                <a:latin typeface="Times New Roman" panose="02020603050405020304" pitchFamily="18" charset="0"/>
                <a:cs typeface="Times New Roman" panose="02020603050405020304" pitchFamily="18" charset="0"/>
              </a:rPr>
              <a:t>      iii) Combining SMPC with TEE(Trusted Execution Environment)</a:t>
            </a:r>
          </a:p>
          <a:p>
            <a:pPr marL="457200" lvl="1" indent="0" algn="l">
              <a:buNone/>
            </a:pPr>
            <a:r>
              <a:rPr lang="en-US" dirty="0">
                <a:latin typeface="Times New Roman" panose="02020603050405020304" pitchFamily="18" charset="0"/>
                <a:cs typeface="Times New Roman" panose="02020603050405020304" pitchFamily="18" charset="0"/>
              </a:rPr>
              <a:t>3) Public Trust: </a:t>
            </a:r>
          </a:p>
          <a:p>
            <a:pPr marL="457200" lvl="1" indent="0" algn="l">
              <a:buNone/>
            </a:pPr>
            <a:r>
              <a:rPr lang="en-US" dirty="0">
                <a:latin typeface="Times New Roman" panose="02020603050405020304" pitchFamily="18" charset="0"/>
                <a:cs typeface="Times New Roman" panose="02020603050405020304" pitchFamily="18" charset="0"/>
              </a:rPr>
              <a:t>     Official statement from government and Data privacy bill for SMPC.</a:t>
            </a:r>
          </a:p>
        </p:txBody>
      </p:sp>
      <p:sp>
        <p:nvSpPr>
          <p:cNvPr id="4" name="Slide Number Placeholder 3">
            <a:extLst>
              <a:ext uri="{FF2B5EF4-FFF2-40B4-BE49-F238E27FC236}">
                <a16:creationId xmlns:a16="http://schemas.microsoft.com/office/drawing/2014/main" id="{AA207475-0017-A984-69B0-B816C71A1318}"/>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02783560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6659</TotalTime>
  <Words>1091</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Calibri</vt:lpstr>
      <vt:lpstr>Calibri Light</vt:lpstr>
      <vt:lpstr>Casper</vt:lpstr>
      <vt:lpstr>Roboto</vt:lpstr>
      <vt:lpstr>Times New Roman</vt:lpstr>
      <vt:lpstr>ui-sans-serif</vt:lpstr>
      <vt:lpstr>1_Office Theme</vt:lpstr>
      <vt:lpstr>2_Office Theme</vt:lpstr>
      <vt:lpstr>Contents Slide Master</vt:lpstr>
      <vt:lpstr>PowerPoint Presentation</vt:lpstr>
      <vt:lpstr>Outline</vt:lpstr>
      <vt:lpstr>Introduction</vt:lpstr>
      <vt:lpstr>PROBLEM STATEMENT  </vt:lpstr>
      <vt:lpstr>KRY PRINCIPLES </vt:lpstr>
      <vt:lpstr>Core Cryptographic Techniques</vt:lpstr>
      <vt:lpstr>Methodology</vt:lpstr>
      <vt:lpstr>Challenges</vt:lpstr>
      <vt:lpstr>Solutions</vt:lpstr>
      <vt:lpstr>Framework</vt:lpstr>
      <vt:lpstr>Applications</vt:lpstr>
      <vt:lpstr>Future Scope</vt:lpstr>
      <vt:lpstr>Conclusion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Shail Gupta</cp:lastModifiedBy>
  <cp:revision>500</cp:revision>
  <dcterms:created xsi:type="dcterms:W3CDTF">2019-01-09T10:33:58Z</dcterms:created>
  <dcterms:modified xsi:type="dcterms:W3CDTF">2025-04-27T08:02:39Z</dcterms:modified>
</cp:coreProperties>
</file>