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7" r:id="rId2"/>
    <p:sldId id="274" r:id="rId3"/>
    <p:sldId id="302" r:id="rId4"/>
    <p:sldId id="323" r:id="rId5"/>
    <p:sldId id="322" r:id="rId6"/>
    <p:sldId id="307" r:id="rId7"/>
    <p:sldId id="309" r:id="rId8"/>
    <p:sldId id="310" r:id="rId9"/>
    <p:sldId id="324" r:id="rId10"/>
    <p:sldId id="272" r:id="rId11"/>
    <p:sldId id="328" r:id="rId12"/>
    <p:sldId id="325" r:id="rId13"/>
    <p:sldId id="276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ATI PAL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17T19:03:52.621" idx="1">
    <p:pos x="7690" y="10"/>
    <p:text/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" y="0"/>
            <a:ext cx="1219073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7040"/>
            <a:ext cx="10972800" cy="1516380"/>
          </a:xfrm>
        </p:spPr>
        <p:txBody>
          <a:bodyPr/>
          <a:lstStyle/>
          <a:p>
            <a:r>
              <a:rPr lang="en-CA" alt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Next Word Prediction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86055" y="3523615"/>
            <a:ext cx="4935855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altLang="en-US" sz="2000" b="1">
                <a:solidFill>
                  <a:schemeClr val="bg1"/>
                </a:solidFill>
                <a:sym typeface="+mn-ea"/>
              </a:rPr>
              <a:t>Predictors</a:t>
            </a:r>
            <a:endParaRPr lang="en-CA" altLang="en-US">
              <a:solidFill>
                <a:schemeClr val="bg1"/>
              </a:solidFill>
            </a:endParaRPr>
          </a:p>
          <a:p>
            <a:pPr algn="l"/>
            <a:endParaRPr lang="en-CA" altLang="en-US">
              <a:solidFill>
                <a:schemeClr val="bg1"/>
              </a:solidFill>
            </a:endParaRPr>
          </a:p>
          <a:p>
            <a:pPr algn="l"/>
            <a:r>
              <a:rPr lang="en-CA" altLang="en-US">
                <a:solidFill>
                  <a:schemeClr val="bg1"/>
                </a:solidFill>
                <a:sym typeface="+mn-ea"/>
              </a:rPr>
              <a:t>Aleemullah Khan 100846597(Section B)</a:t>
            </a:r>
            <a:endParaRPr lang="en-CA" altLang="en-US">
              <a:solidFill>
                <a:schemeClr val="bg1"/>
              </a:solidFill>
            </a:endParaRPr>
          </a:p>
          <a:p>
            <a:pPr algn="l"/>
            <a:r>
              <a:rPr lang="en-CA" altLang="en-US">
                <a:solidFill>
                  <a:schemeClr val="bg1"/>
                </a:solidFill>
                <a:sym typeface="+mn-ea"/>
              </a:rPr>
              <a:t>Deep Mehta 100820114(Section B)</a:t>
            </a:r>
            <a:endParaRPr lang="en-CA" altLang="en-US">
              <a:solidFill>
                <a:schemeClr val="bg1"/>
              </a:solidFill>
            </a:endParaRPr>
          </a:p>
          <a:p>
            <a:pPr algn="l"/>
            <a:r>
              <a:rPr lang="en-CA" altLang="en-US">
                <a:solidFill>
                  <a:schemeClr val="bg1"/>
                </a:solidFill>
                <a:sym typeface="+mn-ea"/>
              </a:rPr>
              <a:t>Prasann Patel 100833325(Section A)</a:t>
            </a:r>
            <a:endParaRPr lang="en-CA" altLang="en-US">
              <a:solidFill>
                <a:schemeClr val="bg1"/>
              </a:solidFill>
            </a:endParaRPr>
          </a:p>
          <a:p>
            <a:pPr algn="l"/>
            <a:r>
              <a:rPr lang="en-CA" altLang="en-US">
                <a:solidFill>
                  <a:schemeClr val="bg1"/>
                </a:solidFill>
                <a:sym typeface="+mn-ea"/>
              </a:rPr>
              <a:t>Shail Patel 100846377(Section A)</a:t>
            </a:r>
            <a:endParaRPr lang="en-CA" altLang="en-US">
              <a:solidFill>
                <a:schemeClr val="bg1"/>
              </a:solidFill>
            </a:endParaRPr>
          </a:p>
          <a:p>
            <a:pPr algn="l"/>
            <a:r>
              <a:rPr lang="en-CA" altLang="en-US">
                <a:solidFill>
                  <a:schemeClr val="bg1"/>
                </a:solidFill>
                <a:sym typeface="+mn-ea"/>
              </a:rPr>
              <a:t>Swati Pal 100845961(Section B)</a:t>
            </a:r>
            <a:endParaRPr lang="en-CA" altLang="en-US">
              <a:solidFill>
                <a:schemeClr val="bg1"/>
              </a:solidFill>
            </a:endParaRPr>
          </a:p>
          <a:p>
            <a:pPr algn="l"/>
            <a:endParaRPr lang="en-CA" altLang="en-US">
              <a:solidFill>
                <a:schemeClr val="bg1"/>
              </a:solidFill>
            </a:endParaRPr>
          </a:p>
          <a:p>
            <a:endParaRPr lang="en-CA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-635" y="-8255"/>
            <a:ext cx="12192635" cy="68668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NLP Algorithm/ LSTM / N-GRAM LANGUAGE</a:t>
            </a:r>
            <a:endParaRPr lang="en-US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7610669" cy="4822902"/>
          </a:xfrm>
        </p:spPr>
        <p:txBody>
          <a:bodyPr/>
          <a:lstStyle/>
          <a:p>
            <a:pPr marL="0" indent="0" algn="just">
              <a:buNone/>
            </a:pPr>
            <a:r>
              <a:rPr lang="en-CA" altLang="en-US" sz="18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NLP</a:t>
            </a:r>
          </a:p>
          <a:p>
            <a:pPr algn="just"/>
            <a:r>
              <a:rPr lang="en-CA" altLang="en-US" sz="18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Accurately extract information as well as categorize and organize.</a:t>
            </a:r>
          </a:p>
          <a:p>
            <a:pPr algn="just"/>
            <a:r>
              <a:rPr lang="en-CA" altLang="en-US" sz="18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Used for Classification.</a:t>
            </a:r>
          </a:p>
          <a:p>
            <a:pPr algn="just"/>
            <a:r>
              <a:rPr lang="en-CA" altLang="en-US" sz="18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Understand the exact problem.</a:t>
            </a:r>
          </a:p>
          <a:p>
            <a:pPr marL="0" indent="0" algn="just">
              <a:buNone/>
            </a:pPr>
            <a:endParaRPr lang="en-CA" altLang="en-US" sz="1800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 algn="just">
              <a:buNone/>
            </a:pPr>
            <a:r>
              <a:rPr lang="en-CA" altLang="en-US" sz="18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LSTM</a:t>
            </a:r>
          </a:p>
          <a:p>
            <a:pPr algn="just"/>
            <a:r>
              <a:rPr lang="en-CA" altLang="en-US" sz="18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Long Short Term Memory used in the field of deep learning.</a:t>
            </a:r>
          </a:p>
          <a:p>
            <a:pPr algn="just"/>
            <a:r>
              <a:rPr lang="en-CA" altLang="en-US" sz="18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Special version of RNN.</a:t>
            </a:r>
          </a:p>
          <a:p>
            <a:pPr algn="just"/>
            <a:r>
              <a:rPr lang="en-CA" altLang="en-US" sz="18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Used in the handwriting recognition, speech recognition.</a:t>
            </a:r>
          </a:p>
          <a:p>
            <a:pPr marL="0" indent="0" algn="just">
              <a:buNone/>
            </a:pPr>
            <a:endParaRPr lang="en-CA" altLang="en-US" sz="1800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 algn="just">
              <a:buNone/>
            </a:pPr>
            <a:r>
              <a:rPr lang="en-CA" altLang="en-US" sz="18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N-GRAM</a:t>
            </a:r>
          </a:p>
          <a:p>
            <a:pPr algn="just"/>
            <a:r>
              <a:rPr lang="en-CA" altLang="en-US" sz="18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Used in field of computational linguistics and probabilities.</a:t>
            </a:r>
          </a:p>
          <a:p>
            <a:pPr algn="just"/>
            <a:r>
              <a:rPr lang="en-CA" altLang="en-US" sz="18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Items can be </a:t>
            </a:r>
            <a:r>
              <a:rPr lang="en-CA" altLang="en-US" sz="1800" dirty="0" err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phonems</a:t>
            </a:r>
            <a:r>
              <a:rPr lang="en-CA" altLang="en-US" sz="18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/syllables letters or words.</a:t>
            </a:r>
          </a:p>
          <a:p>
            <a:pPr marL="0" indent="0" algn="just">
              <a:buNone/>
            </a:pPr>
            <a:endParaRPr lang="en-CA" altLang="en-US" sz="1800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 algn="just">
              <a:buNone/>
            </a:pPr>
            <a:endParaRPr lang="en-CA" altLang="en-US" sz="1800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 descr="images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635" y="0"/>
            <a:ext cx="1219263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Result</a:t>
            </a:r>
            <a:endParaRPr lang="en-CA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09600" y="1744980"/>
            <a:ext cx="6756400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buFont typeface="Wingdings" panose="05000000000000000000" charset="0"/>
              <a:buChar char="q"/>
            </a:pPr>
            <a:r>
              <a:rPr lang="en-CA" alt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Using a proper training data we can suggest more accurate word.</a:t>
            </a:r>
          </a:p>
          <a:p>
            <a:pPr indent="0" algn="just">
              <a:buFont typeface="Wingdings" panose="05000000000000000000" charset="0"/>
              <a:buNone/>
            </a:pPr>
            <a:endParaRPr lang="en-CA" altLang="en-US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Font typeface="Wingdings" panose="05000000000000000000" charset="0"/>
              <a:buChar char="q"/>
            </a:pPr>
            <a:r>
              <a:rPr lang="en-CA" alt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Analysing first word more precisely so that it can predict next word.</a:t>
            </a:r>
          </a:p>
          <a:p>
            <a:pPr marL="285750" indent="-285750" algn="just">
              <a:buFont typeface="Wingdings" panose="05000000000000000000" charset="0"/>
              <a:buChar char="q"/>
            </a:pPr>
            <a:endParaRPr lang="en-CA" altLang="en-US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Font typeface="Wingdings" panose="05000000000000000000" charset="0"/>
              <a:buChar char="q"/>
            </a:pPr>
            <a:r>
              <a:rPr lang="en-CA" alt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Use &lt;Mask&gt; to predict word between the sentence. </a:t>
            </a:r>
          </a:p>
          <a:p>
            <a:pPr marL="285750" indent="-285750" algn="just">
              <a:buFont typeface="Wingdings" panose="05000000000000000000" charset="0"/>
              <a:buChar char="q"/>
            </a:pPr>
            <a:endParaRPr lang="en-CA" altLang="en-US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Font typeface="Wingdings" panose="05000000000000000000" charset="0"/>
              <a:buChar char="q"/>
            </a:pPr>
            <a:r>
              <a:rPr lang="en-CA" alt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User can limit the prediction word limit from 1 to 10.</a:t>
            </a:r>
          </a:p>
          <a:p>
            <a:pPr marL="285750" indent="-285750" algn="just">
              <a:buFont typeface="Wingdings" panose="05000000000000000000" charset="0"/>
              <a:buChar char="q"/>
            </a:pPr>
            <a:endParaRPr lang="en-CA" altLang="en-US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Font typeface="Wingdings" panose="05000000000000000000" charset="0"/>
              <a:buChar char="q"/>
            </a:pPr>
            <a:r>
              <a:rPr lang="en-CA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Accuracy for precisions top 1 is 45.3%, top 3 is 58.6% and top 10 is 72 %</a:t>
            </a:r>
            <a:endParaRPr lang="en-CA" altLang="en-US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just"/>
            <a:endParaRPr lang="en-CA" altLang="en-US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Font typeface="Wingdings" panose="05000000000000000000" charset="0"/>
              <a:buChar char="q"/>
            </a:pPr>
            <a:endParaRPr lang="en-CA" altLang="en-US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Conclusion</a:t>
            </a:r>
            <a:endParaRPr lang="en-CA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608965" y="1524000"/>
            <a:ext cx="1097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q"/>
            </a:pPr>
            <a:r>
              <a:rPr 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Easy-to-use state-of-the-art models</a:t>
            </a:r>
            <a:r>
              <a:rPr lang="en-CA" alt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.</a:t>
            </a:r>
            <a:endParaRPr lang="en-US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Lower compute costs, smaller carbon footprint</a:t>
            </a:r>
            <a:r>
              <a:rPr lang="en-CA" alt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.</a:t>
            </a:r>
            <a:endParaRPr lang="en-US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Choose the right framework for every part of a model's lifetime</a:t>
            </a:r>
            <a:r>
              <a:rPr lang="en-CA" alt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.</a:t>
            </a:r>
            <a:endParaRPr lang="en-US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Easily customize a model or an example to your needs</a:t>
            </a:r>
            <a:r>
              <a:rPr lang="en-CA" alt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 descr="images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" y="0"/>
            <a:ext cx="1219136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Future Scope</a:t>
            </a:r>
            <a:endParaRPr lang="en-US" altLang="en-US" sz="3200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1243310" cy="4886960"/>
          </a:xfrm>
        </p:spPr>
        <p:txBody>
          <a:bodyPr/>
          <a:lstStyle/>
          <a:p>
            <a:pPr algn="just">
              <a:buFont typeface="Wingdings" panose="05000000000000000000" charset="0"/>
              <a:buChar char="q"/>
            </a:pPr>
            <a:r>
              <a:rPr lang="en-CA" altLang="en-US" sz="18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Use more data from a variety of sources.</a:t>
            </a:r>
          </a:p>
          <a:p>
            <a:pPr algn="just">
              <a:buFont typeface="Wingdings" panose="05000000000000000000" charset="0"/>
              <a:buChar char="q"/>
            </a:pPr>
            <a:endParaRPr lang="en-CA" altLang="en-US" sz="1800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just">
              <a:buFont typeface="Wingdings" panose="05000000000000000000" charset="0"/>
              <a:buChar char="q"/>
            </a:pPr>
            <a:r>
              <a:rPr lang="en-CA" altLang="en-US" sz="18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Utilize AWS services to optimize hyperparameters.</a:t>
            </a:r>
          </a:p>
          <a:p>
            <a:pPr algn="just">
              <a:buFont typeface="Wingdings" panose="05000000000000000000" charset="0"/>
              <a:buChar char="q"/>
            </a:pPr>
            <a:endParaRPr lang="en-CA" altLang="en-US" sz="1800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just">
              <a:buFont typeface="Wingdings" panose="05000000000000000000" charset="0"/>
              <a:buChar char="q"/>
            </a:pPr>
            <a:r>
              <a:rPr lang="en-CA" altLang="en-US" sz="18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Develop a higher-quality web page for the end user to insert the word text.</a:t>
            </a:r>
          </a:p>
          <a:p>
            <a:pPr algn="just">
              <a:buFont typeface="Wingdings" panose="05000000000000000000" charset="0"/>
              <a:buChar char="q"/>
            </a:pPr>
            <a:endParaRPr lang="en-CA" altLang="en-US" sz="1800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just">
              <a:buFont typeface="Wingdings" panose="05000000000000000000" charset="0"/>
              <a:buChar char="q"/>
            </a:pPr>
            <a:r>
              <a:rPr lang="en-CA" altLang="en-US" sz="18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The probability of a word being correct or false is exported as a result .</a:t>
            </a:r>
          </a:p>
          <a:p>
            <a:pPr marL="0" indent="0" algn="just">
              <a:buNone/>
            </a:pPr>
            <a:endParaRPr lang="en-CA" altLang="en-US" sz="1800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9375" y="2062480"/>
            <a:ext cx="3977005" cy="3050540"/>
          </a:xfrm>
          <a:prstGeom prst="rect">
            <a:avLst/>
          </a:prstGeom>
        </p:spPr>
      </p:pic>
      <p:pic>
        <p:nvPicPr>
          <p:cNvPr id="5" name="Content Placeholder 3" descr="images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" y="0"/>
            <a:ext cx="12191365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 r:embed="rId4"/>
          <a:stretch>
            <a:fillRect/>
          </a:stretch>
        </p:blipFill>
        <p:spPr>
          <a:xfrm>
            <a:off x="413385" y="692150"/>
            <a:ext cx="11394440" cy="57905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0"/>
            <a:ext cx="1219073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Introduction</a:t>
            </a:r>
            <a:endParaRPr lang="en-CA" altLang="en-US" sz="3200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445" y="1625600"/>
            <a:ext cx="7588885" cy="4812665"/>
          </a:xfrm>
        </p:spPr>
        <p:txBody>
          <a:bodyPr/>
          <a:lstStyle/>
          <a:p>
            <a:pPr marL="0" algn="just" defTabSz="914400" fontAlgn="auto">
              <a:buClrTx/>
              <a:buSzTx/>
              <a:buFont typeface="Wingdings" panose="05000000000000000000" charset="0"/>
              <a:buChar char="q"/>
            </a:pPr>
            <a:r>
              <a:rPr lang="en-CA" altLang="en-US" sz="1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An application that uses transformers models to predict the next word. </a:t>
            </a:r>
          </a:p>
          <a:p>
            <a:pPr marL="0" algn="just" defTabSz="914400" fontAlgn="auto">
              <a:buClrTx/>
              <a:buSzTx/>
              <a:buFont typeface="Wingdings" panose="05000000000000000000" charset="0"/>
              <a:buChar char="q"/>
            </a:pPr>
            <a:endParaRPr lang="en-CA" altLang="en-US" sz="18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algn="just" defTabSz="914400" fontAlgn="auto">
              <a:buClrTx/>
              <a:buSzTx/>
              <a:buFont typeface="Wingdings" panose="05000000000000000000" charset="0"/>
              <a:buChar char="q"/>
            </a:pPr>
            <a:r>
              <a:rPr lang="en-CA" altLang="en-US" sz="1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The goal is to showcase and compare the most popular models. </a:t>
            </a:r>
          </a:p>
          <a:p>
            <a:pPr marL="0" algn="just" defTabSz="914400" fontAlgn="auto">
              <a:buClrTx/>
              <a:buSzTx/>
              <a:buFont typeface="Wingdings" panose="05000000000000000000" charset="0"/>
              <a:buChar char="q"/>
            </a:pPr>
            <a:endParaRPr lang="en-CA" altLang="en-US" sz="18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algn="just" defTabSz="914400" fontAlgn="auto">
              <a:buClrTx/>
              <a:buSzTx/>
              <a:buFont typeface="Wingdings" panose="05000000000000000000" charset="0"/>
              <a:buChar char="q"/>
            </a:pPr>
            <a:r>
              <a:rPr lang="en-CA" altLang="en-US" sz="1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The first time you run the application, the models will need to be run and downloaded.</a:t>
            </a:r>
          </a:p>
          <a:p>
            <a:pPr marL="0" algn="just" defTabSz="914400" fontAlgn="auto">
              <a:buClrTx/>
              <a:buSzTx/>
              <a:buFont typeface="Wingdings" panose="05000000000000000000" charset="0"/>
              <a:buChar char="q"/>
            </a:pPr>
            <a:endParaRPr lang="en-CA" altLang="en-US" sz="18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algn="just" defTabSz="914400" fontAlgn="auto">
              <a:buClrTx/>
              <a:buSzTx/>
              <a:buFont typeface="Wingdings" panose="05000000000000000000" charset="0"/>
              <a:buChar char="q"/>
            </a:pPr>
            <a:r>
              <a:rPr lang="en-CA" altLang="en-US" sz="1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A model will analyze the sentence and predict the next possible word.</a:t>
            </a:r>
          </a:p>
          <a:p>
            <a:pPr marL="0" algn="just" defTabSz="914400" fontAlgn="auto">
              <a:buClrTx/>
              <a:buSzTx/>
              <a:buFont typeface="Wingdings" panose="05000000000000000000" charset="0"/>
              <a:buChar char="q"/>
            </a:pPr>
            <a:endParaRPr lang="en-CA" altLang="en-US" sz="18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algn="just" defTabSz="914400" fontAlgn="auto">
              <a:buClrTx/>
              <a:buSzTx/>
              <a:buFont typeface="Wingdings" panose="05000000000000000000" charset="0"/>
              <a:buChar char="q"/>
            </a:pPr>
            <a:r>
              <a:rPr lang="en-CA" altLang="en-US" sz="1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Analyzing the data will be followed by pre-processing.</a:t>
            </a:r>
          </a:p>
          <a:p>
            <a:pPr marL="0" algn="just" defTabSz="914400" fontAlgn="auto">
              <a:buClrTx/>
              <a:buSzTx/>
              <a:buFont typeface="Wingdings" panose="05000000000000000000" charset="0"/>
              <a:buChar char="q"/>
            </a:pPr>
            <a:endParaRPr lang="en-CA" altLang="en-US" sz="18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algn="just" defTabSz="914400" fontAlgn="auto">
              <a:buClrTx/>
              <a:buSzTx/>
              <a:buFont typeface="Wingdings" panose="05000000000000000000" charset="0"/>
              <a:buChar char="q"/>
            </a:pPr>
            <a:r>
              <a:rPr lang="en-CA" altLang="en-US" sz="180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Tokenizing the data will follow before we build the deep learning model.</a:t>
            </a:r>
          </a:p>
          <a:p>
            <a:pPr algn="just" defTabSz="914400" fontAlgn="auto">
              <a:buClrTx/>
              <a:buSzTx/>
              <a:buFont typeface="Wingdings" panose="05000000000000000000" charset="0"/>
              <a:buChar char="q"/>
            </a:pPr>
            <a:endParaRPr lang="en-CA" altLang="en-US" sz="180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7" name="Content Placeholder 6" descr="index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140700" y="2567940"/>
            <a:ext cx="3856990" cy="33451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0"/>
            <a:ext cx="1219136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Objective</a:t>
            </a:r>
            <a:endParaRPr lang="en-CA" altLang="en-US" sz="3200" b="1">
              <a:solidFill>
                <a:schemeClr val="bg1"/>
              </a:solidFill>
            </a:endParaRPr>
          </a:p>
        </p:txBody>
      </p:sp>
      <p:pic>
        <p:nvPicPr>
          <p:cNvPr id="101" name="Content Placeholder 100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90130" y="2386965"/>
            <a:ext cx="4192270" cy="37395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539115" y="1699260"/>
            <a:ext cx="63315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charset="0"/>
              <a:buChar char="q"/>
            </a:pPr>
            <a:r>
              <a:rPr lang="en-US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This app executes two variations of the same assignment (foresee token). </a:t>
            </a:r>
          </a:p>
          <a:p>
            <a:pPr marL="285750" indent="-285750" algn="just">
              <a:buFont typeface="Wingdings" panose="05000000000000000000" charset="0"/>
              <a:buChar char="q"/>
            </a:pPr>
            <a:endParaRPr lang="en-US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q"/>
            </a:pPr>
            <a:r>
              <a:rPr lang="en-US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The primary one consider the conclusion of the sentence, reenacting a forecast of the another word of the sente</a:t>
            </a:r>
            <a:r>
              <a:rPr lang="en-CA" altLang="en-US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nce</a:t>
            </a:r>
            <a:r>
              <a:rPr lang="en-US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.</a:t>
            </a:r>
            <a:endParaRPr lang="en-US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Font typeface="Wingdings" panose="05000000000000000000" charset="0"/>
              <a:buChar char="q"/>
            </a:pPr>
            <a:endParaRPr lang="en-US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Font typeface="Wingdings" panose="05000000000000000000" charset="0"/>
              <a:buChar char="q"/>
            </a:pPr>
            <a:r>
              <a:rPr lang="en-US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The moment variation is fundamental to incorporate a token where you need the show to anticipate the word.</a:t>
            </a:r>
          </a:p>
          <a:p>
            <a:pPr marL="285750" indent="-285750" algn="just">
              <a:buFont typeface="Wingdings" panose="05000000000000000000" charset="0"/>
              <a:buChar char="q"/>
            </a:pPr>
            <a:endParaRPr lang="en-US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 descr="image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635"/>
            <a:ext cx="1219263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Approch</a:t>
            </a:r>
            <a:endParaRPr lang="en-CA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463550" y="1706880"/>
            <a:ext cx="111188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charset="0"/>
              <a:buChar char="q"/>
            </a:pPr>
            <a:r>
              <a:rPr lang="en-US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Masked word prediction is a fundamental task for Transformer models. For example, BERT was pre-trained by using a combination of masked word prediction and next sentence prediction</a:t>
            </a:r>
            <a:r>
              <a:rPr lang="en-CA" altLang="en-US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.</a:t>
            </a:r>
            <a:endParaRPr lang="en-US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Font typeface="Wingdings" panose="05000000000000000000" charset="0"/>
              <a:buChar char="q"/>
            </a:pPr>
            <a:endParaRPr lang="en-US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Font typeface="Wingdings" panose="05000000000000000000" charset="0"/>
              <a:buChar char="q"/>
            </a:pPr>
            <a:r>
              <a:rPr lang="en-US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Although this task may seem simple, a deep understanding of language is required to complete it, making it an appealing choice for pre-training large language models.</a:t>
            </a:r>
          </a:p>
          <a:p>
            <a:pPr marL="285750" indent="-285750" algn="just">
              <a:buFont typeface="Wingdings" panose="05000000000000000000" charset="0"/>
              <a:buChar char="q"/>
            </a:pPr>
            <a:endParaRPr lang="en-US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Font typeface="Wingdings" panose="05000000000000000000" charset="0"/>
              <a:buChar char="q"/>
            </a:pPr>
            <a:r>
              <a:rPr lang="en-CA" altLang="en-US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lang="en-US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tate-of-the-art NLP Transformer models to perform masked word prediction.</a:t>
            </a:r>
          </a:p>
          <a:p>
            <a:pPr indent="0" algn="just">
              <a:buFont typeface="Wingdings" panose="05000000000000000000" charset="0"/>
              <a:buNone/>
            </a:pPr>
            <a:endParaRPr lang="en-US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Font typeface="Wingdings" panose="05000000000000000000" charset="0"/>
              <a:buChar char="q"/>
            </a:pPr>
            <a:r>
              <a:rPr lang="en-US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Transformer is built on top of Hugging Face's Transformer's library, and allows programmers to implement and train Transformer models with just a few lines of code.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 descr="image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35" y="0"/>
            <a:ext cx="1219263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Architecture</a:t>
            </a:r>
            <a:endParaRPr lang="en-CA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485775" y="1570355"/>
            <a:ext cx="59340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charset="0"/>
              <a:buChar char="q"/>
            </a:pPr>
            <a:r>
              <a:rPr lang="en-CA" alt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Preprocessing dataset.</a:t>
            </a:r>
          </a:p>
          <a:p>
            <a:pPr marL="285750" indent="-285750" algn="just">
              <a:buFont typeface="Wingdings" panose="05000000000000000000" charset="0"/>
              <a:buChar char="q"/>
            </a:pPr>
            <a:endParaRPr lang="en-CA" altLang="en-US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Font typeface="Wingdings" panose="05000000000000000000" charset="0"/>
              <a:buChar char="q"/>
            </a:pPr>
            <a:r>
              <a:rPr lang="en-CA" alt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Tokenization:  refers to splitting bigger text data, essays, or corpus’s into smaller segments. </a:t>
            </a:r>
          </a:p>
          <a:p>
            <a:pPr marL="285750" indent="-285750" algn="just">
              <a:buFont typeface="Wingdings" panose="05000000000000000000" charset="0"/>
              <a:buChar char="q"/>
            </a:pPr>
            <a:endParaRPr lang="en-CA" altLang="en-US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Font typeface="Wingdings" panose="05000000000000000000" charset="0"/>
              <a:buChar char="q"/>
            </a:pPr>
            <a:r>
              <a:rPr lang="en-CA" alt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The entire input sequence goes through the transformer model.</a:t>
            </a:r>
          </a:p>
          <a:p>
            <a:pPr marL="285750" indent="-285750" algn="just">
              <a:buFont typeface="Wingdings" panose="05000000000000000000" charset="0"/>
              <a:buChar char="q"/>
            </a:pPr>
            <a:endParaRPr lang="en-CA" altLang="en-US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Font typeface="Wingdings" panose="05000000000000000000" charset="0"/>
              <a:buChar char="q"/>
            </a:pPr>
            <a:r>
              <a:rPr lang="en-CA" alt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The output of the [CLS] token is transformed into a 2×1 shaped vector, using a simple classification layer (learned matrices of weights and biases).</a:t>
            </a:r>
          </a:p>
          <a:p>
            <a:pPr marL="285750" indent="-285750" algn="just">
              <a:buFont typeface="Wingdings" panose="05000000000000000000" charset="0"/>
              <a:buChar char="q"/>
            </a:pPr>
            <a:endParaRPr lang="en-CA" altLang="en-US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Font typeface="Wingdings" panose="05000000000000000000" charset="0"/>
              <a:buChar char="q"/>
            </a:pPr>
            <a:r>
              <a:rPr lang="en-CA" alt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Calculating the probability of </a:t>
            </a:r>
            <a:r>
              <a:rPr lang="en-CA" altLang="en-US" dirty="0" err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IsNextSequence</a:t>
            </a:r>
            <a:r>
              <a:rPr lang="en-CA" alt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 with </a:t>
            </a:r>
            <a:r>
              <a:rPr lang="en-CA" altLang="en-US" dirty="0" err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softmax</a:t>
            </a:r>
            <a:r>
              <a:rPr lang="en-CA" alt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FCA308-C9BD-B213-62C0-F5EEC4965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260" y="1692276"/>
            <a:ext cx="4873084" cy="397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0"/>
            <a:ext cx="1219136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 Preprocessing</a:t>
            </a:r>
            <a:endParaRPr lang="en-CA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39115" y="1666626"/>
            <a:ext cx="1104328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charset="0"/>
              <a:buChar char="q"/>
            </a:pPr>
            <a:r>
              <a:rPr lang="en-CA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The dataset is PBT taken from Kaggle.</a:t>
            </a:r>
          </a:p>
          <a:p>
            <a:pPr marL="285750" indent="-285750" algn="just">
              <a:buFont typeface="Wingdings" panose="05000000000000000000" charset="0"/>
              <a:buChar char="q"/>
            </a:pPr>
            <a:endParaRPr lang="en-CA" altLang="en-US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q"/>
            </a:pPr>
            <a:r>
              <a:rPr lang="en-CA" alt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Data Pre-processing is an integral step in developing a model as quality of the data affects the ability of our model to learn.</a:t>
            </a:r>
          </a:p>
          <a:p>
            <a:pPr marL="285750" indent="-285750" algn="just">
              <a:buFont typeface="Wingdings" panose="05000000000000000000" charset="0"/>
              <a:buChar char="q"/>
            </a:pPr>
            <a:endParaRPr lang="en-CA" altLang="en-US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q"/>
            </a:pPr>
            <a:r>
              <a:rPr lang="en-CA" alt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We have covered null values, standardization of data etc.</a:t>
            </a:r>
          </a:p>
          <a:p>
            <a:pPr marL="285750" indent="-285750" algn="just">
              <a:buFont typeface="Wingdings" panose="05000000000000000000" charset="0"/>
              <a:buChar char="q"/>
            </a:pPr>
            <a:endParaRPr lang="en-CA" altLang="en-US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q"/>
            </a:pPr>
            <a:r>
              <a:rPr lang="en-CA" alt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Consider each word only once and remove any additional repetitions.</a:t>
            </a:r>
          </a:p>
          <a:p>
            <a:pPr marL="285750" indent="-285750" algn="just">
              <a:buFont typeface="Wingdings" panose="05000000000000000000" charset="0"/>
              <a:buChar char="q"/>
            </a:pPr>
            <a:endParaRPr lang="en-CA" altLang="en-US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q"/>
            </a:pPr>
            <a:r>
              <a:rPr lang="en-CA" alt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Remove unnecessary and unwanted characters and words from sentences.</a:t>
            </a:r>
          </a:p>
          <a:p>
            <a:pPr marL="285750" indent="-285750" algn="just">
              <a:buFont typeface="Wingdings" panose="05000000000000000000" charset="0"/>
              <a:buChar char="q"/>
            </a:pPr>
            <a:endParaRPr lang="en-CA" altLang="en-US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q"/>
            </a:pPr>
            <a:r>
              <a:rPr lang="en-CA" alt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Tokenize the entire corpus and make a </a:t>
            </a:r>
            <a:r>
              <a:rPr lang="en-CA" altLang="en-US" dirty="0" err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word_index</a:t>
            </a:r>
            <a:r>
              <a:rPr lang="en-CA" alt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(vocabulary).</a:t>
            </a:r>
          </a:p>
          <a:p>
            <a:pPr marL="285750" indent="-285750" algn="just">
              <a:buFont typeface="Wingdings" panose="05000000000000000000" charset="0"/>
              <a:buChar char="q"/>
            </a:pPr>
            <a:endParaRPr lang="en-CA" altLang="en-US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q"/>
            </a:pPr>
            <a:r>
              <a:rPr lang="en-CA" alt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Convert sentences into sequences based on their </a:t>
            </a:r>
            <a:r>
              <a:rPr lang="en-CA" altLang="en-US" dirty="0" err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word_index</a:t>
            </a:r>
            <a:r>
              <a:rPr lang="en-CA" alt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.</a:t>
            </a:r>
          </a:p>
          <a:p>
            <a:pPr marL="285750" indent="-285750" algn="just">
              <a:buFont typeface="Wingdings" panose="05000000000000000000" charset="0"/>
              <a:buChar char="q"/>
            </a:pPr>
            <a:endParaRPr lang="en-CA" altLang="en-US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q"/>
            </a:pPr>
            <a:r>
              <a:rPr lang="en-CA" alt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Make a </a:t>
            </a:r>
            <a:r>
              <a:rPr lang="en-CA" altLang="en-US" dirty="0" err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N_gram</a:t>
            </a:r>
            <a:r>
              <a:rPr lang="en-CA" alt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model for each sentence to get the best result.</a:t>
            </a:r>
            <a:r>
              <a:rPr 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	 </a:t>
            </a:r>
            <a:endParaRPr lang="en-US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Font typeface="Wingdings" panose="05000000000000000000" charset="0"/>
              <a:buChar char="q"/>
            </a:pPr>
            <a:endParaRPr lang="en-US" altLang="en-US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" y="0"/>
            <a:ext cx="1219073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952500"/>
          </a:xfrm>
        </p:spPr>
        <p:txBody>
          <a:bodyPr/>
          <a:lstStyle/>
          <a:p>
            <a:r>
              <a:rPr lang="en-CA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EDA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608647" y="1928495"/>
            <a:ext cx="45123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defTabSz="914400" fontAlgn="auto">
              <a:buClrTx/>
              <a:buSzTx/>
            </a:pPr>
            <a:r>
              <a:rPr lang="en-CA" alt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Exploratory data analysis helps in performing initial investigations on data in order to discover patterns, to spot anomalies with the help of summary statistics and graphical representation.</a:t>
            </a:r>
            <a:endParaRPr lang="en-CA" altLang="en-US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just"/>
            <a:endParaRPr lang="en-US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just"/>
            <a:endParaRPr lang="en-CA" altLang="en-US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just"/>
            <a:endParaRPr lang="en-CA" altLang="en-US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970" y="1928495"/>
            <a:ext cx="6007100" cy="844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969" y="3155949"/>
            <a:ext cx="6007099" cy="2741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" y="0"/>
            <a:ext cx="1219073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952500"/>
          </a:xfrm>
        </p:spPr>
        <p:txBody>
          <a:bodyPr/>
          <a:lstStyle/>
          <a:p>
            <a:r>
              <a:rPr lang="en-CA" alt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Implementation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86055" y="3523615"/>
            <a:ext cx="4935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altLang="en-US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10235" y="1644650"/>
            <a:ext cx="1030414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charset="0"/>
              <a:buChar char="q"/>
            </a:pPr>
            <a:r>
              <a:rPr 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 A [CLS] token is inserted at the beginning of the first sentence and a [SEP] token is inserted at the end of each sentence.</a:t>
            </a:r>
          </a:p>
          <a:p>
            <a:pPr marL="285750" indent="-285750" algn="just">
              <a:buFont typeface="Wingdings" panose="05000000000000000000" charset="0"/>
              <a:buChar char="q"/>
            </a:pPr>
            <a:endParaRPr lang="en-US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Font typeface="Wingdings" panose="05000000000000000000" charset="0"/>
              <a:buChar char="q"/>
            </a:pPr>
            <a:r>
              <a:rPr 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 A sentence embedding indicating Sentence A or Sentence B is added to each token. Sentence embeddings are similar in concept to token embeddings with a vocabulary of 2.</a:t>
            </a:r>
          </a:p>
          <a:p>
            <a:pPr indent="0" algn="just">
              <a:buFont typeface="Wingdings" panose="05000000000000000000" charset="0"/>
              <a:buNone/>
            </a:pPr>
            <a:endParaRPr lang="en-US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Font typeface="Wingdings" panose="05000000000000000000" charset="0"/>
              <a:buChar char="q"/>
            </a:pPr>
            <a:r>
              <a:rPr 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 A positional embedding is added to each token to indicate its position in the sequence. The concept and implementation of positional embedding are presented in the Transformer paper.</a:t>
            </a:r>
          </a:p>
          <a:p>
            <a:pPr marL="285750" indent="-285750" algn="just">
              <a:buFont typeface="Wingdings" panose="05000000000000000000" charset="0"/>
              <a:buChar char="q"/>
            </a:pPr>
            <a:endParaRPr lang="en-US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Font typeface="Wingdings" panose="05000000000000000000" charset="0"/>
              <a:buChar char="q"/>
            </a:pPr>
            <a:r>
              <a:rPr 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 The entire input sequence goes through the Transformer model.</a:t>
            </a:r>
          </a:p>
          <a:p>
            <a:pPr marL="285750" indent="-285750" algn="just">
              <a:buFont typeface="Wingdings" panose="05000000000000000000" charset="0"/>
              <a:buChar char="q"/>
            </a:pPr>
            <a:endParaRPr lang="en-US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Font typeface="Wingdings" panose="05000000000000000000" charset="0"/>
              <a:buChar char="q"/>
            </a:pPr>
            <a:r>
              <a:rPr 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 The output of the [CLS] token is transformed into a 2×1 shaped vector, using a simple classification layer (learned matrices of weights and biases).</a:t>
            </a:r>
          </a:p>
          <a:p>
            <a:pPr marL="285750" indent="-285750" algn="just">
              <a:buFont typeface="Wingdings" panose="05000000000000000000" charset="0"/>
              <a:buChar char="q"/>
            </a:pPr>
            <a:endParaRPr lang="en-US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Font typeface="Wingdings" panose="05000000000000000000" charset="0"/>
              <a:buChar char="q"/>
            </a:pPr>
            <a:r>
              <a:rPr 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 Calculating the probability of </a:t>
            </a:r>
            <a:r>
              <a:rPr lang="en-US" dirty="0" err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IsNextSequence</a:t>
            </a:r>
            <a:r>
              <a:rPr 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 with </a:t>
            </a:r>
            <a:r>
              <a:rPr lang="en-US" dirty="0" err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softmax</a:t>
            </a:r>
            <a:r>
              <a:rPr 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35" y="0"/>
            <a:ext cx="12192635" cy="68586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Tools and Technologies </a:t>
            </a:r>
            <a:endParaRPr lang="en-CA" altLang="en-US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1554480"/>
            <a:ext cx="1143127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charset="0"/>
              <a:buChar char="q"/>
            </a:pPr>
            <a:r>
              <a:rPr lang="en-US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Python – primary language for the project with its packages and libraries. </a:t>
            </a:r>
          </a:p>
          <a:p>
            <a:pPr marL="285750" indent="-285750" algn="just">
              <a:buFont typeface="Wingdings" panose="05000000000000000000" charset="0"/>
              <a:buChar char="q"/>
            </a:pPr>
            <a:endParaRPr lang="en-US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Font typeface="Wingdings" panose="05000000000000000000" charset="0"/>
              <a:buChar char="q"/>
            </a:pPr>
            <a:r>
              <a:rPr lang="en-US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NLP</a:t>
            </a:r>
          </a:p>
          <a:p>
            <a:pPr marL="285750" indent="-285750" algn="just">
              <a:buFont typeface="Wingdings" panose="05000000000000000000" charset="0"/>
              <a:buChar char="q"/>
            </a:pPr>
            <a:endParaRPr lang="en-US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Font typeface="Wingdings" panose="05000000000000000000" charset="0"/>
              <a:buChar char="q"/>
            </a:pPr>
            <a:r>
              <a:rPr lang="en-US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PyTorch – Used this library to create Deep Neural Network using LSTM and fully connected</a:t>
            </a:r>
            <a:r>
              <a:rPr lang="en-CA" altLang="en-US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layers, Glove word embedding</a:t>
            </a:r>
            <a:r>
              <a:rPr lang="en-CA" altLang="en-US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.</a:t>
            </a:r>
          </a:p>
          <a:p>
            <a:pPr marL="285750" indent="-285750" algn="just">
              <a:buFont typeface="Wingdings" panose="05000000000000000000" charset="0"/>
              <a:buChar char="q"/>
            </a:pPr>
            <a:endParaRPr lang="en-US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Font typeface="Wingdings" panose="05000000000000000000" charset="0"/>
              <a:buChar char="q"/>
            </a:pPr>
            <a:r>
              <a:rPr lang="en-US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Tensorflow</a:t>
            </a:r>
          </a:p>
          <a:p>
            <a:pPr marL="285750" indent="-285750" algn="just">
              <a:buFont typeface="Wingdings" panose="05000000000000000000" charset="0"/>
              <a:buChar char="q"/>
            </a:pPr>
            <a:endParaRPr lang="en-US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Font typeface="Wingdings" panose="05000000000000000000" charset="0"/>
              <a:buChar char="q"/>
            </a:pPr>
            <a:r>
              <a:rPr lang="en-US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Keras</a:t>
            </a:r>
          </a:p>
          <a:p>
            <a:pPr marL="285750" indent="-285750" algn="just">
              <a:buFont typeface="Wingdings" panose="05000000000000000000" charset="0"/>
              <a:buChar char="q"/>
            </a:pPr>
            <a:endParaRPr lang="en-US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Font typeface="Wingdings" panose="05000000000000000000" charset="0"/>
              <a:buChar char="q"/>
            </a:pPr>
            <a:r>
              <a:rPr lang="en-US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Numpy</a:t>
            </a:r>
          </a:p>
          <a:p>
            <a:pPr marL="285750" indent="-285750" algn="just">
              <a:buFont typeface="Wingdings" panose="05000000000000000000" charset="0"/>
              <a:buChar char="q"/>
            </a:pPr>
            <a:endParaRPr lang="en-US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Font typeface="Wingdings" panose="05000000000000000000" charset="0"/>
              <a:buChar char="q"/>
            </a:pPr>
            <a:r>
              <a:rPr lang="en-CA" altLang="en-US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Pandas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usiness Cooperate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Business Cooperate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891</Words>
  <Application>Microsoft Macintosh PowerPoint</Application>
  <PresentationFormat>Widescreen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Business Cooperate</vt:lpstr>
      <vt:lpstr>Next Word Prediction</vt:lpstr>
      <vt:lpstr>Introduction</vt:lpstr>
      <vt:lpstr>Objective</vt:lpstr>
      <vt:lpstr>Approch</vt:lpstr>
      <vt:lpstr>Architecture</vt:lpstr>
      <vt:lpstr>Data Preprocessing</vt:lpstr>
      <vt:lpstr>EDA</vt:lpstr>
      <vt:lpstr>Implementation</vt:lpstr>
      <vt:lpstr>Tools and Technologies </vt:lpstr>
      <vt:lpstr>NLP Algorithm/ LSTM / N-GRAM LANGUAGE</vt:lpstr>
      <vt:lpstr>Result</vt:lpstr>
      <vt:lpstr>Conclusion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Word Prediction</dc:title>
  <dc:creator/>
  <cp:lastModifiedBy>Microsoft Office User</cp:lastModifiedBy>
  <cp:revision>85</cp:revision>
  <dcterms:created xsi:type="dcterms:W3CDTF">2022-02-01T00:58:00Z</dcterms:created>
  <dcterms:modified xsi:type="dcterms:W3CDTF">2022-04-19T22:40:37Z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D8E35DA6C5B74C88A99F6C0F66A236B1</vt:lpwstr>
  </property>
  <property fmtid="{D5CDD505-2E9C-101B-9397-08002B2CF9AE}" pid="3" name="KSOProductBuildVer">
    <vt:lpwstr>1033-11.2.0.11074</vt:lpwstr>
  </property>
</Properties>
</file>