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2" r:id="rId4"/>
    <p:sldId id="259" r:id="rId5"/>
    <p:sldId id="273" r:id="rId6"/>
    <p:sldId id="269" r:id="rId7"/>
    <p:sldId id="275" r:id="rId8"/>
    <p:sldId id="274" r:id="rId9"/>
    <p:sldId id="262" r:id="rId10"/>
    <p:sldId id="270" r:id="rId11"/>
    <p:sldId id="268" r:id="rId12"/>
    <p:sldId id="263" r:id="rId13"/>
    <p:sldId id="264" r:id="rId14"/>
    <p:sldId id="266" r:id="rId15"/>
    <p:sldId id="265" r:id="rId16"/>
    <p:sldId id="267" r:id="rId17"/>
    <p:sldId id="27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4" d="100"/>
          <a:sy n="54" d="100"/>
        </p:scale>
        <p:origin x="1148" y="52"/>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DAC8E-FD2A-426C-BBEA-531A6D230841}"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E5558-8E53-469A-B82E-113D7AFCFFE4}" type="slidenum">
              <a:rPr lang="en-US" smtClean="0"/>
              <a:t>‹#›</a:t>
            </a:fld>
            <a:endParaRPr lang="en-US"/>
          </a:p>
        </p:txBody>
      </p:sp>
    </p:spTree>
    <p:extLst>
      <p:ext uri="{BB962C8B-B14F-4D97-AF65-F5344CB8AC3E}">
        <p14:creationId xmlns:p14="http://schemas.microsoft.com/office/powerpoint/2010/main" val="6560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E5558-8E53-469A-B82E-113D7AFCFFE4}" type="slidenum">
              <a:rPr lang="en-US" smtClean="0"/>
              <a:t>9</a:t>
            </a:fld>
            <a:endParaRPr lang="en-US"/>
          </a:p>
        </p:txBody>
      </p:sp>
    </p:spTree>
    <p:extLst>
      <p:ext uri="{BB962C8B-B14F-4D97-AF65-F5344CB8AC3E}">
        <p14:creationId xmlns:p14="http://schemas.microsoft.com/office/powerpoint/2010/main" val="53800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64C7-29D3-5241-177E-0262ABDE81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348FA7-AB3B-49AF-1026-FFDF6605A2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470920-9EB6-5BC0-2562-D02AD65222D8}"/>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5" name="Footer Placeholder 4">
            <a:extLst>
              <a:ext uri="{FF2B5EF4-FFF2-40B4-BE49-F238E27FC236}">
                <a16:creationId xmlns:a16="http://schemas.microsoft.com/office/drawing/2014/main" id="{E1A34F56-51CA-58DD-3907-39563C15F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B22FC-9B24-1537-133B-CF91CCF48F2B}"/>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423471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6C1B-B913-3153-E731-8BC28869DF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8BD05-D2D4-0F93-43ED-BAE601694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57268-7720-831E-1903-DF1F8BA47F4D}"/>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5" name="Footer Placeholder 4">
            <a:extLst>
              <a:ext uri="{FF2B5EF4-FFF2-40B4-BE49-F238E27FC236}">
                <a16:creationId xmlns:a16="http://schemas.microsoft.com/office/drawing/2014/main" id="{EDA735EE-76C8-7623-4432-51F8B703E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9BC3C-50AD-D45E-6829-667A2182A595}"/>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156332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04BE3-76A5-D645-6521-FF9C0612EF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D44CA4-874C-64A6-20B6-9CA25F2CB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ABC8-EBA3-511E-38D8-B5D27A43C544}"/>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5" name="Footer Placeholder 4">
            <a:extLst>
              <a:ext uri="{FF2B5EF4-FFF2-40B4-BE49-F238E27FC236}">
                <a16:creationId xmlns:a16="http://schemas.microsoft.com/office/drawing/2014/main" id="{6BA00F49-5282-387E-1324-E1944E961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94319-BA47-D10C-34DC-731BE0EAA1EF}"/>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155766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AB1F-4D91-A527-745A-67F353CB07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0C2F4-FF47-FD59-C8A5-C97C8E176A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28933-1415-D2A2-7EEB-7DE18DBEDD31}"/>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5" name="Footer Placeholder 4">
            <a:extLst>
              <a:ext uri="{FF2B5EF4-FFF2-40B4-BE49-F238E27FC236}">
                <a16:creationId xmlns:a16="http://schemas.microsoft.com/office/drawing/2014/main" id="{CCB2556E-6BA6-92FD-9D0A-E0BA1572F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3B357-5AA3-F9C8-6459-3BBFB9857C9C}"/>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126178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9CA4-F6FA-F8F9-CE8E-4D1CC394C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71D09D-7ADC-301B-63C8-C8D445A628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770EA8-FEBD-CAB2-42E4-00A07B829A79}"/>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5" name="Footer Placeholder 4">
            <a:extLst>
              <a:ext uri="{FF2B5EF4-FFF2-40B4-BE49-F238E27FC236}">
                <a16:creationId xmlns:a16="http://schemas.microsoft.com/office/drawing/2014/main" id="{E397E8A1-8621-5501-6B30-813647EB2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8FD79-58E3-FE5D-9DFF-E515AAB5C2A1}"/>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353164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E86D-8D03-9C4E-B78A-4E173B8BC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CD93E-F671-AA1C-AAFD-13AF86FA8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D05CC5-C5E4-C1DA-93ED-05549E6F82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E8E79B-0E4D-8FD2-B748-4013FB2936EF}"/>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6" name="Footer Placeholder 5">
            <a:extLst>
              <a:ext uri="{FF2B5EF4-FFF2-40B4-BE49-F238E27FC236}">
                <a16:creationId xmlns:a16="http://schemas.microsoft.com/office/drawing/2014/main" id="{574E874F-7316-9AF8-168B-BD912435F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F4D3D-4C4E-6EED-8257-C2744BABD85E}"/>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142197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2738-E73B-D410-E73B-102AA8C454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61958B-0FC9-6EBC-2CF8-824D9A3F4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9AA57-623F-22D3-1EE3-3D275B3D0F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0509FD-A225-3EC3-FD50-7ED893134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5225D-CF53-BD14-337E-FB169B7F0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7FC7E1-358C-E5D0-E63A-56C086629B68}"/>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8" name="Footer Placeholder 7">
            <a:extLst>
              <a:ext uri="{FF2B5EF4-FFF2-40B4-BE49-F238E27FC236}">
                <a16:creationId xmlns:a16="http://schemas.microsoft.com/office/drawing/2014/main" id="{5DE410BD-AD78-2ECD-4481-34CA6EA855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F1FB3-6984-0AE0-6056-5CDB99720788}"/>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68643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9E31-4F02-0542-FACE-507493AA27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DC2FD9-F2F4-CAF9-69D2-9AC79542DC19}"/>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4" name="Footer Placeholder 3">
            <a:extLst>
              <a:ext uri="{FF2B5EF4-FFF2-40B4-BE49-F238E27FC236}">
                <a16:creationId xmlns:a16="http://schemas.microsoft.com/office/drawing/2014/main" id="{AAEEA309-FD7C-7AEC-CA75-FAA7724E93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20D938-E1AD-4B27-7E53-A2A44F37CFA6}"/>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226350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2FD93-0C29-909E-6FA9-F6227CA3AA49}"/>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3" name="Footer Placeholder 2">
            <a:extLst>
              <a:ext uri="{FF2B5EF4-FFF2-40B4-BE49-F238E27FC236}">
                <a16:creationId xmlns:a16="http://schemas.microsoft.com/office/drawing/2014/main" id="{F20B4423-AC7A-CF09-8487-252E69A3FF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55799-E254-DE22-F190-2661BE38A8F0}"/>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229150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8733-4D63-A624-C2BE-CE34C0728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C3D1A2-D1DE-1FF2-4B0F-D5C121EC0C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21655-353D-D16C-1FAC-C6D8ECB46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61E13-774C-2A27-48C9-21452ACC0A7D}"/>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6" name="Footer Placeholder 5">
            <a:extLst>
              <a:ext uri="{FF2B5EF4-FFF2-40B4-BE49-F238E27FC236}">
                <a16:creationId xmlns:a16="http://schemas.microsoft.com/office/drawing/2014/main" id="{7018CE9A-E5DF-061B-3FF6-FC215E07C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07197-7DEC-2BF8-4247-8E78B35079BF}"/>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81952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FE1C-851A-80E3-1754-20021B034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563055-8A4D-683C-204F-1B96D2A68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CCE0E7-86AA-F1BB-0FD1-A7A15F571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545EC-540C-A2F1-7A8C-5C07FD15BAED}"/>
              </a:ext>
            </a:extLst>
          </p:cNvPr>
          <p:cNvSpPr>
            <a:spLocks noGrp="1"/>
          </p:cNvSpPr>
          <p:nvPr>
            <p:ph type="dt" sz="half" idx="10"/>
          </p:nvPr>
        </p:nvSpPr>
        <p:spPr/>
        <p:txBody>
          <a:bodyPr/>
          <a:lstStyle/>
          <a:p>
            <a:fld id="{94F5D773-3727-4259-AA77-C7CE49E98FF9}" type="datetimeFigureOut">
              <a:rPr lang="en-US" smtClean="0"/>
              <a:t>4/5/2024</a:t>
            </a:fld>
            <a:endParaRPr lang="en-US"/>
          </a:p>
        </p:txBody>
      </p:sp>
      <p:sp>
        <p:nvSpPr>
          <p:cNvPr id="6" name="Footer Placeholder 5">
            <a:extLst>
              <a:ext uri="{FF2B5EF4-FFF2-40B4-BE49-F238E27FC236}">
                <a16:creationId xmlns:a16="http://schemas.microsoft.com/office/drawing/2014/main" id="{A69F3B70-E385-3604-65D2-D91D6B31C3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CBD2-B10B-4A72-9628-1B2396FF1E16}"/>
              </a:ext>
            </a:extLst>
          </p:cNvPr>
          <p:cNvSpPr>
            <a:spLocks noGrp="1"/>
          </p:cNvSpPr>
          <p:nvPr>
            <p:ph type="sldNum" sz="quarter" idx="12"/>
          </p:nvPr>
        </p:nvSpPr>
        <p:spPr/>
        <p:txBody>
          <a:bodyPr/>
          <a:lstStyle/>
          <a:p>
            <a:fld id="{0C12C8F2-4D5B-4AA9-903A-5D32DE6571CE}" type="slidenum">
              <a:rPr lang="en-US" smtClean="0"/>
              <a:t>‹#›</a:t>
            </a:fld>
            <a:endParaRPr lang="en-US"/>
          </a:p>
        </p:txBody>
      </p:sp>
    </p:spTree>
    <p:extLst>
      <p:ext uri="{BB962C8B-B14F-4D97-AF65-F5344CB8AC3E}">
        <p14:creationId xmlns:p14="http://schemas.microsoft.com/office/powerpoint/2010/main" val="156519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C74B2-ABAA-91E3-50F9-30C19C7BD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EC5B5B-628C-9699-ED05-586560551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146F4-6176-A854-5E92-DBB95E85B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F5D773-3727-4259-AA77-C7CE49E98FF9}" type="datetimeFigureOut">
              <a:rPr lang="en-US" smtClean="0"/>
              <a:t>4/5/2024</a:t>
            </a:fld>
            <a:endParaRPr lang="en-US"/>
          </a:p>
        </p:txBody>
      </p:sp>
      <p:sp>
        <p:nvSpPr>
          <p:cNvPr id="5" name="Footer Placeholder 4">
            <a:extLst>
              <a:ext uri="{FF2B5EF4-FFF2-40B4-BE49-F238E27FC236}">
                <a16:creationId xmlns:a16="http://schemas.microsoft.com/office/drawing/2014/main" id="{71E986FD-1D8E-24A7-A27B-68CCF39E59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A2C2EF-B6C0-434B-7880-B9AC52CC25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12C8F2-4D5B-4AA9-903A-5D32DE6571CE}" type="slidenum">
              <a:rPr lang="en-US" smtClean="0"/>
              <a:t>‹#›</a:t>
            </a:fld>
            <a:endParaRPr lang="en-US"/>
          </a:p>
        </p:txBody>
      </p:sp>
    </p:spTree>
    <p:extLst>
      <p:ext uri="{BB962C8B-B14F-4D97-AF65-F5344CB8AC3E}">
        <p14:creationId xmlns:p14="http://schemas.microsoft.com/office/powerpoint/2010/main" val="1068415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9.png"/><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34.png"/><Relationship Id="rId7" Type="http://schemas.openxmlformats.org/officeDocument/2006/relationships/image" Target="../media/image9.png"/><Relationship Id="rId12"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3.png"/><Relationship Id="rId5" Type="http://schemas.openxmlformats.org/officeDocument/2006/relationships/image" Target="../media/image29.png"/><Relationship Id="rId10" Type="http://schemas.openxmlformats.org/officeDocument/2006/relationships/image" Target="../media/image8.png"/><Relationship Id="rId4" Type="http://schemas.openxmlformats.org/officeDocument/2006/relationships/image" Target="../media/image35.png"/><Relationship Id="rId9" Type="http://schemas.openxmlformats.org/officeDocument/2006/relationships/image" Target="../media/image7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4.png"/><Relationship Id="rId5" Type="http://schemas.openxmlformats.org/officeDocument/2006/relationships/image" Target="../media/image20.png"/><Relationship Id="rId15" Type="http://schemas.openxmlformats.org/officeDocument/2006/relationships/image" Target="../media/image27.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5.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Free vector gradient connection background">
            <a:extLst>
              <a:ext uri="{FF2B5EF4-FFF2-40B4-BE49-F238E27FC236}">
                <a16:creationId xmlns:a16="http://schemas.microsoft.com/office/drawing/2014/main" id="{5BD89FA3-B7ED-0C62-2287-13ED0F8DBE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7857A9-2758-DF06-13E1-02A85300215E}"/>
              </a:ext>
            </a:extLst>
          </p:cNvPr>
          <p:cNvSpPr txBox="1"/>
          <p:nvPr/>
        </p:nvSpPr>
        <p:spPr>
          <a:xfrm>
            <a:off x="439386" y="391886"/>
            <a:ext cx="9339613" cy="1107996"/>
          </a:xfrm>
          <a:prstGeom prst="rect">
            <a:avLst/>
          </a:prstGeom>
          <a:noFill/>
        </p:spPr>
        <p:txBody>
          <a:bodyPr wrap="square" rtlCol="0">
            <a:spAutoFit/>
          </a:bodyPr>
          <a:lstStyle/>
          <a:p>
            <a:r>
              <a:rPr lang="en-US" sz="6600" dirty="0">
                <a:solidFill>
                  <a:schemeClr val="bg1"/>
                </a:solidFill>
                <a:latin typeface="Aptos ExtraBold" panose="020F0502020204030204" pitchFamily="34" charset="0"/>
                <a:cs typeface="Aharoni" panose="02010803020104030203" pitchFamily="2" charset="-79"/>
              </a:rPr>
              <a:t>Project Plan – EVT - CES </a:t>
            </a:r>
          </a:p>
        </p:txBody>
      </p:sp>
      <p:sp>
        <p:nvSpPr>
          <p:cNvPr id="6" name="TextBox 5">
            <a:extLst>
              <a:ext uri="{FF2B5EF4-FFF2-40B4-BE49-F238E27FC236}">
                <a16:creationId xmlns:a16="http://schemas.microsoft.com/office/drawing/2014/main" id="{D914CF1E-5CCD-D74A-6583-01E598BFE3CF}"/>
              </a:ext>
            </a:extLst>
          </p:cNvPr>
          <p:cNvSpPr txBox="1"/>
          <p:nvPr/>
        </p:nvSpPr>
        <p:spPr>
          <a:xfrm>
            <a:off x="439387" y="1405063"/>
            <a:ext cx="7422078" cy="646331"/>
          </a:xfrm>
          <a:prstGeom prst="rect">
            <a:avLst/>
          </a:prstGeom>
          <a:noFill/>
        </p:spPr>
        <p:txBody>
          <a:bodyPr wrap="square" rtlCol="0">
            <a:spAutoFit/>
          </a:bodyPr>
          <a:lstStyle/>
          <a:p>
            <a:r>
              <a:rPr lang="en-US" sz="3600" dirty="0">
                <a:solidFill>
                  <a:schemeClr val="bg1"/>
                </a:solidFill>
                <a:latin typeface="Aptos ExtraBold" panose="020F0502020204030204" pitchFamily="34" charset="0"/>
                <a:cs typeface="Aharoni" panose="02010803020104030203" pitchFamily="2" charset="-79"/>
              </a:rPr>
              <a:t>CIT – 41200 - 20014</a:t>
            </a:r>
          </a:p>
        </p:txBody>
      </p:sp>
      <p:sp>
        <p:nvSpPr>
          <p:cNvPr id="2" name="TextBox 1">
            <a:extLst>
              <a:ext uri="{FF2B5EF4-FFF2-40B4-BE49-F238E27FC236}">
                <a16:creationId xmlns:a16="http://schemas.microsoft.com/office/drawing/2014/main" id="{EFE3EF73-E48E-2074-648D-8122AC56C1E8}"/>
              </a:ext>
            </a:extLst>
          </p:cNvPr>
          <p:cNvSpPr txBox="1"/>
          <p:nvPr/>
        </p:nvSpPr>
        <p:spPr>
          <a:xfrm>
            <a:off x="439387" y="2051394"/>
            <a:ext cx="7422078" cy="646331"/>
          </a:xfrm>
          <a:prstGeom prst="rect">
            <a:avLst/>
          </a:prstGeom>
          <a:noFill/>
        </p:spPr>
        <p:txBody>
          <a:bodyPr wrap="square" rtlCol="0">
            <a:spAutoFit/>
          </a:bodyPr>
          <a:lstStyle/>
          <a:p>
            <a:r>
              <a:rPr lang="en-US" sz="3600" dirty="0">
                <a:solidFill>
                  <a:schemeClr val="bg1"/>
                </a:solidFill>
                <a:latin typeface="Aptos ExtraBold" panose="020F0502020204030204" pitchFamily="34" charset="0"/>
                <a:cs typeface="Aharoni" panose="02010803020104030203" pitchFamily="2" charset="-79"/>
              </a:rPr>
              <a:t>Team </a:t>
            </a:r>
            <a:r>
              <a:rPr lang="en-US" sz="3600" i="1" dirty="0">
                <a:solidFill>
                  <a:srgbClr val="FFC000"/>
                </a:solidFill>
                <a:latin typeface="Aptos ExtraBold" panose="020F0502020204030204" pitchFamily="34" charset="0"/>
                <a:cs typeface="Aharoni" panose="02010803020104030203" pitchFamily="2" charset="-79"/>
              </a:rPr>
              <a:t>ORANGE</a:t>
            </a:r>
          </a:p>
        </p:txBody>
      </p:sp>
    </p:spTree>
    <p:extLst>
      <p:ext uri="{BB962C8B-B14F-4D97-AF65-F5344CB8AC3E}">
        <p14:creationId xmlns:p14="http://schemas.microsoft.com/office/powerpoint/2010/main" val="264542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7FD8CEE9-7217-EF15-FB9C-59895BEC3630}"/>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6254C6FB-BA4E-05D4-986F-53FB4844BE0F}"/>
              </a:ext>
            </a:extLst>
          </p:cNvPr>
          <p:cNvSpPr txBox="1"/>
          <p:nvPr/>
        </p:nvSpPr>
        <p:spPr>
          <a:xfrm>
            <a:off x="2838943" y="265117"/>
            <a:ext cx="6514112" cy="461665"/>
          </a:xfrm>
          <a:prstGeom prst="rect">
            <a:avLst/>
          </a:prstGeom>
          <a:noFill/>
          <a:ln w="28575">
            <a:solidFill>
              <a:schemeClr val="accent5"/>
            </a:solidFill>
          </a:ln>
        </p:spPr>
        <p:txBody>
          <a:bodyPr wrap="square" rtlCol="0">
            <a:spAutoFit/>
          </a:bodyPr>
          <a:lstStyle/>
          <a:p>
            <a:pPr algn="ctr"/>
            <a:r>
              <a:rPr lang="en-US" sz="2400" b="1" dirty="0"/>
              <a:t>Potential Project Risks &amp; Mitigation Planning </a:t>
            </a:r>
          </a:p>
        </p:txBody>
      </p:sp>
      <p:sp>
        <p:nvSpPr>
          <p:cNvPr id="6" name="Rectangle: Rounded Corners 5">
            <a:extLst>
              <a:ext uri="{FF2B5EF4-FFF2-40B4-BE49-F238E27FC236}">
                <a16:creationId xmlns:a16="http://schemas.microsoft.com/office/drawing/2014/main" id="{E9572788-011D-5998-4A16-8807C8DB6440}"/>
              </a:ext>
            </a:extLst>
          </p:cNvPr>
          <p:cNvSpPr/>
          <p:nvPr/>
        </p:nvSpPr>
        <p:spPr>
          <a:xfrm>
            <a:off x="868115" y="1128172"/>
            <a:ext cx="3051958" cy="391873"/>
          </a:xfrm>
          <a:prstGeom prst="roundRect">
            <a:avLst/>
          </a:prstGeom>
          <a:solidFill>
            <a:schemeClr val="bg1">
              <a:lumMod val="95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Cost Management</a:t>
            </a:r>
          </a:p>
        </p:txBody>
      </p:sp>
      <p:pic>
        <p:nvPicPr>
          <p:cNvPr id="8" name="Picture 7">
            <a:extLst>
              <a:ext uri="{FF2B5EF4-FFF2-40B4-BE49-F238E27FC236}">
                <a16:creationId xmlns:a16="http://schemas.microsoft.com/office/drawing/2014/main" id="{BDBD1E11-2293-8A8A-DF69-9864D8EAE335}"/>
              </a:ext>
            </a:extLst>
          </p:cNvPr>
          <p:cNvPicPr>
            <a:picLocks noChangeAspect="1"/>
          </p:cNvPicPr>
          <p:nvPr/>
        </p:nvPicPr>
        <p:blipFill>
          <a:blip r:embed="rId3"/>
          <a:stretch>
            <a:fillRect/>
          </a:stretch>
        </p:blipFill>
        <p:spPr>
          <a:xfrm>
            <a:off x="321840" y="1112315"/>
            <a:ext cx="407730" cy="407730"/>
          </a:xfrm>
          <a:prstGeom prst="rect">
            <a:avLst/>
          </a:prstGeom>
        </p:spPr>
      </p:pic>
      <p:sp>
        <p:nvSpPr>
          <p:cNvPr id="9" name="Rectangle 8">
            <a:extLst>
              <a:ext uri="{FF2B5EF4-FFF2-40B4-BE49-F238E27FC236}">
                <a16:creationId xmlns:a16="http://schemas.microsoft.com/office/drawing/2014/main" id="{9E45E695-3C4F-02FD-9CCE-7ED3BA4C4957}"/>
              </a:ext>
            </a:extLst>
          </p:cNvPr>
          <p:cNvSpPr/>
          <p:nvPr/>
        </p:nvSpPr>
        <p:spPr>
          <a:xfrm>
            <a:off x="525705" y="1686296"/>
            <a:ext cx="10352092" cy="1009389"/>
          </a:xfrm>
          <a:prstGeom prst="rect">
            <a:avLst/>
          </a:prstGeom>
          <a:solidFill>
            <a:schemeClr val="bg1">
              <a:lumMod val="95000"/>
            </a:schemeClr>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99FF644-7D52-BE7A-B791-48152F1B8607}"/>
              </a:ext>
            </a:extLst>
          </p:cNvPr>
          <p:cNvSpPr txBox="1"/>
          <p:nvPr/>
        </p:nvSpPr>
        <p:spPr>
          <a:xfrm>
            <a:off x="525705" y="1781299"/>
            <a:ext cx="10173963"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dirty="0"/>
              <a:t> </a:t>
            </a:r>
            <a:r>
              <a:rPr lang="en-US" sz="1200" b="1" dirty="0"/>
              <a:t>Risk: </a:t>
            </a:r>
            <a:r>
              <a:rPr lang="en-US" sz="1200" b="0" i="0" dirty="0">
                <a:solidFill>
                  <a:srgbClr val="0D0D0D"/>
                </a:solidFill>
                <a:effectLst/>
              </a:rPr>
              <a:t>Utilizing cloud resources and external APIs can lead to unexpected costs, especially if the application experiences a high volume of traffic or data processing.</a:t>
            </a:r>
            <a:endParaRPr lang="en-US" sz="1200" dirty="0"/>
          </a:p>
        </p:txBody>
      </p:sp>
      <p:sp>
        <p:nvSpPr>
          <p:cNvPr id="11" name="TextBox 10">
            <a:extLst>
              <a:ext uri="{FF2B5EF4-FFF2-40B4-BE49-F238E27FC236}">
                <a16:creationId xmlns:a16="http://schemas.microsoft.com/office/drawing/2014/main" id="{A476FB05-4855-E559-7D0E-63C0C234150A}"/>
              </a:ext>
            </a:extLst>
          </p:cNvPr>
          <p:cNvSpPr txBox="1"/>
          <p:nvPr/>
        </p:nvSpPr>
        <p:spPr>
          <a:xfrm>
            <a:off x="539560" y="2220669"/>
            <a:ext cx="10173963"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b="1" i="0" dirty="0">
                <a:solidFill>
                  <a:srgbClr val="0D0D0D"/>
                </a:solidFill>
                <a:effectLst/>
              </a:rPr>
              <a:t>Mitigation</a:t>
            </a:r>
            <a:r>
              <a:rPr lang="en-US" sz="1200" b="0" i="0" dirty="0">
                <a:solidFill>
                  <a:srgbClr val="0D0D0D"/>
                </a:solidFill>
                <a:effectLst/>
              </a:rPr>
              <a:t>: Monitor usage and set up alerts for billing thresholds. Optimize resource usage and query efficiency. Consider implementing quotas or rate limiting for API usage.</a:t>
            </a:r>
            <a:endParaRPr lang="en-US" sz="1200" dirty="0"/>
          </a:p>
        </p:txBody>
      </p:sp>
      <p:sp>
        <p:nvSpPr>
          <p:cNvPr id="12" name="Rectangle: Rounded Corners 11">
            <a:extLst>
              <a:ext uri="{FF2B5EF4-FFF2-40B4-BE49-F238E27FC236}">
                <a16:creationId xmlns:a16="http://schemas.microsoft.com/office/drawing/2014/main" id="{5E56A1CE-68AC-D9D2-1B1E-08C16745A5E3}"/>
              </a:ext>
            </a:extLst>
          </p:cNvPr>
          <p:cNvSpPr/>
          <p:nvPr/>
        </p:nvSpPr>
        <p:spPr>
          <a:xfrm>
            <a:off x="868115" y="2892272"/>
            <a:ext cx="3051958" cy="391873"/>
          </a:xfrm>
          <a:prstGeom prst="roundRect">
            <a:avLst/>
          </a:prstGeom>
          <a:solidFill>
            <a:schemeClr val="bg1">
              <a:lumMod val="95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Accuracy &amp; Integrity</a:t>
            </a:r>
          </a:p>
        </p:txBody>
      </p:sp>
      <p:pic>
        <p:nvPicPr>
          <p:cNvPr id="13" name="Picture 12">
            <a:extLst>
              <a:ext uri="{FF2B5EF4-FFF2-40B4-BE49-F238E27FC236}">
                <a16:creationId xmlns:a16="http://schemas.microsoft.com/office/drawing/2014/main" id="{27DD048C-6334-283F-ACD2-0626024B0BEF}"/>
              </a:ext>
            </a:extLst>
          </p:cNvPr>
          <p:cNvPicPr>
            <a:picLocks noChangeAspect="1"/>
          </p:cNvPicPr>
          <p:nvPr/>
        </p:nvPicPr>
        <p:blipFill>
          <a:blip r:embed="rId3"/>
          <a:stretch>
            <a:fillRect/>
          </a:stretch>
        </p:blipFill>
        <p:spPr>
          <a:xfrm>
            <a:off x="374516" y="2931190"/>
            <a:ext cx="407730" cy="407730"/>
          </a:xfrm>
          <a:prstGeom prst="rect">
            <a:avLst/>
          </a:prstGeom>
        </p:spPr>
      </p:pic>
      <p:pic>
        <p:nvPicPr>
          <p:cNvPr id="15" name="Picture 14">
            <a:extLst>
              <a:ext uri="{FF2B5EF4-FFF2-40B4-BE49-F238E27FC236}">
                <a16:creationId xmlns:a16="http://schemas.microsoft.com/office/drawing/2014/main" id="{4D51342C-A4E9-5BF2-A8B3-EBFC629BA530}"/>
              </a:ext>
            </a:extLst>
          </p:cNvPr>
          <p:cNvPicPr>
            <a:picLocks noChangeAspect="1"/>
          </p:cNvPicPr>
          <p:nvPr/>
        </p:nvPicPr>
        <p:blipFill>
          <a:blip r:embed="rId4"/>
          <a:stretch>
            <a:fillRect/>
          </a:stretch>
        </p:blipFill>
        <p:spPr>
          <a:xfrm>
            <a:off x="225621" y="2233975"/>
            <a:ext cx="272385" cy="272385"/>
          </a:xfrm>
          <a:prstGeom prst="rect">
            <a:avLst/>
          </a:prstGeom>
        </p:spPr>
      </p:pic>
      <p:sp>
        <p:nvSpPr>
          <p:cNvPr id="16" name="Rectangle 15">
            <a:extLst>
              <a:ext uri="{FF2B5EF4-FFF2-40B4-BE49-F238E27FC236}">
                <a16:creationId xmlns:a16="http://schemas.microsoft.com/office/drawing/2014/main" id="{795FEEAD-70AF-3911-0C70-A9772A581077}"/>
              </a:ext>
            </a:extLst>
          </p:cNvPr>
          <p:cNvSpPr/>
          <p:nvPr/>
        </p:nvSpPr>
        <p:spPr>
          <a:xfrm>
            <a:off x="578381" y="3445039"/>
            <a:ext cx="10352092" cy="819292"/>
          </a:xfrm>
          <a:prstGeom prst="rect">
            <a:avLst/>
          </a:prstGeom>
          <a:solidFill>
            <a:schemeClr val="bg1">
              <a:lumMod val="95000"/>
            </a:schemeClr>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93E08A8-5F43-209C-63F9-0F1DE8404B46}"/>
              </a:ext>
            </a:extLst>
          </p:cNvPr>
          <p:cNvPicPr>
            <a:picLocks noChangeAspect="1"/>
          </p:cNvPicPr>
          <p:nvPr/>
        </p:nvPicPr>
        <p:blipFill>
          <a:blip r:embed="rId5"/>
          <a:stretch>
            <a:fillRect/>
          </a:stretch>
        </p:blipFill>
        <p:spPr>
          <a:xfrm>
            <a:off x="4802041" y="2832879"/>
            <a:ext cx="476250" cy="476250"/>
          </a:xfrm>
          <a:prstGeom prst="rect">
            <a:avLst/>
          </a:prstGeom>
        </p:spPr>
      </p:pic>
      <p:sp>
        <p:nvSpPr>
          <p:cNvPr id="21" name="TextBox 20">
            <a:extLst>
              <a:ext uri="{FF2B5EF4-FFF2-40B4-BE49-F238E27FC236}">
                <a16:creationId xmlns:a16="http://schemas.microsoft.com/office/drawing/2014/main" id="{A73623CA-2F54-7837-FF01-B5AB6F9B2E1F}"/>
              </a:ext>
            </a:extLst>
          </p:cNvPr>
          <p:cNvSpPr txBox="1"/>
          <p:nvPr/>
        </p:nvSpPr>
        <p:spPr>
          <a:xfrm>
            <a:off x="667445" y="3511834"/>
            <a:ext cx="10173963" cy="276999"/>
          </a:xfrm>
          <a:prstGeom prst="rect">
            <a:avLst/>
          </a:prstGeom>
          <a:noFill/>
        </p:spPr>
        <p:txBody>
          <a:bodyPr wrap="square" rtlCol="0">
            <a:spAutoFit/>
          </a:bodyPr>
          <a:lstStyle/>
          <a:p>
            <a:pPr marL="171450" indent="-171450">
              <a:buFont typeface="Wingdings" panose="05000000000000000000" pitchFamily="2" charset="2"/>
              <a:buChar char="q"/>
            </a:pPr>
            <a:r>
              <a:rPr lang="en-US" sz="1200" dirty="0"/>
              <a:t> </a:t>
            </a:r>
            <a:r>
              <a:rPr lang="en-US" sz="1200" b="1" i="0" dirty="0">
                <a:solidFill>
                  <a:srgbClr val="0D0D0D"/>
                </a:solidFill>
                <a:effectLst/>
              </a:rPr>
              <a:t>Risk</a:t>
            </a:r>
            <a:r>
              <a:rPr lang="en-US" sz="1200" b="0" i="0" dirty="0">
                <a:solidFill>
                  <a:srgbClr val="0D0D0D"/>
                </a:solidFill>
                <a:effectLst/>
              </a:rPr>
              <a:t>: Incorrect or outdated vehicle and supplier data can lead to wrong eligibility determinations, affecting user trust.</a:t>
            </a:r>
            <a:endParaRPr lang="en-US" sz="1200" dirty="0"/>
          </a:p>
        </p:txBody>
      </p:sp>
      <p:sp>
        <p:nvSpPr>
          <p:cNvPr id="22" name="TextBox 21">
            <a:extLst>
              <a:ext uri="{FF2B5EF4-FFF2-40B4-BE49-F238E27FC236}">
                <a16:creationId xmlns:a16="http://schemas.microsoft.com/office/drawing/2014/main" id="{83489D7B-DEDC-07F6-B444-E1EAF7218B5D}"/>
              </a:ext>
            </a:extLst>
          </p:cNvPr>
          <p:cNvSpPr txBox="1"/>
          <p:nvPr/>
        </p:nvSpPr>
        <p:spPr>
          <a:xfrm>
            <a:off x="667445" y="3802665"/>
            <a:ext cx="10173963" cy="461665"/>
          </a:xfrm>
          <a:prstGeom prst="rect">
            <a:avLst/>
          </a:prstGeom>
          <a:noFill/>
        </p:spPr>
        <p:txBody>
          <a:bodyPr wrap="square" rtlCol="0">
            <a:spAutoFit/>
          </a:bodyPr>
          <a:lstStyle/>
          <a:p>
            <a:pPr marL="171450" indent="-171450">
              <a:buFont typeface="Wingdings" panose="05000000000000000000" pitchFamily="2" charset="2"/>
              <a:buChar char="q"/>
            </a:pPr>
            <a:r>
              <a:rPr lang="en-US" sz="1200" b="1" i="0" dirty="0">
                <a:solidFill>
                  <a:srgbClr val="0D0D0D"/>
                </a:solidFill>
                <a:effectLst/>
              </a:rPr>
              <a:t>Mitigation</a:t>
            </a:r>
            <a:r>
              <a:rPr lang="en-US" sz="1200" b="0" i="0" dirty="0">
                <a:solidFill>
                  <a:srgbClr val="0D0D0D"/>
                </a:solidFill>
                <a:effectLst/>
              </a:rPr>
              <a:t>: Implement validation checks and allow for regular updates to the vehicle and supplier data. Consider sourcing data from reliable and authoritative sources.</a:t>
            </a:r>
            <a:endParaRPr lang="en-US" sz="1200" dirty="0"/>
          </a:p>
        </p:txBody>
      </p:sp>
      <p:pic>
        <p:nvPicPr>
          <p:cNvPr id="23" name="Picture 22">
            <a:extLst>
              <a:ext uri="{FF2B5EF4-FFF2-40B4-BE49-F238E27FC236}">
                <a16:creationId xmlns:a16="http://schemas.microsoft.com/office/drawing/2014/main" id="{D08098B4-B6E4-E7EE-60BB-3FF18EC524AB}"/>
              </a:ext>
            </a:extLst>
          </p:cNvPr>
          <p:cNvPicPr>
            <a:picLocks noChangeAspect="1"/>
          </p:cNvPicPr>
          <p:nvPr/>
        </p:nvPicPr>
        <p:blipFill>
          <a:blip r:embed="rId3"/>
          <a:stretch>
            <a:fillRect/>
          </a:stretch>
        </p:blipFill>
        <p:spPr>
          <a:xfrm>
            <a:off x="379691" y="4461962"/>
            <a:ext cx="407730" cy="407730"/>
          </a:xfrm>
          <a:prstGeom prst="rect">
            <a:avLst/>
          </a:prstGeom>
        </p:spPr>
      </p:pic>
      <p:sp>
        <p:nvSpPr>
          <p:cNvPr id="24" name="Rectangle: Rounded Corners 23">
            <a:extLst>
              <a:ext uri="{FF2B5EF4-FFF2-40B4-BE49-F238E27FC236}">
                <a16:creationId xmlns:a16="http://schemas.microsoft.com/office/drawing/2014/main" id="{7C8A7596-0AC7-8780-7E9D-1057127F9B82}"/>
              </a:ext>
            </a:extLst>
          </p:cNvPr>
          <p:cNvSpPr/>
          <p:nvPr/>
        </p:nvSpPr>
        <p:spPr>
          <a:xfrm>
            <a:off x="866516" y="4508740"/>
            <a:ext cx="3051958" cy="391873"/>
          </a:xfrm>
          <a:prstGeom prst="roundRect">
            <a:avLst/>
          </a:prstGeom>
          <a:solidFill>
            <a:schemeClr val="bg1">
              <a:lumMod val="95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 Experience</a:t>
            </a:r>
          </a:p>
        </p:txBody>
      </p:sp>
      <p:sp>
        <p:nvSpPr>
          <p:cNvPr id="25" name="Rectangle 24">
            <a:extLst>
              <a:ext uri="{FF2B5EF4-FFF2-40B4-BE49-F238E27FC236}">
                <a16:creationId xmlns:a16="http://schemas.microsoft.com/office/drawing/2014/main" id="{E3B39A82-C88F-FAA0-9F10-46CE468F0131}"/>
              </a:ext>
            </a:extLst>
          </p:cNvPr>
          <p:cNvSpPr/>
          <p:nvPr/>
        </p:nvSpPr>
        <p:spPr>
          <a:xfrm>
            <a:off x="578381" y="5067323"/>
            <a:ext cx="10352092" cy="819292"/>
          </a:xfrm>
          <a:prstGeom prst="rect">
            <a:avLst/>
          </a:prstGeom>
          <a:solidFill>
            <a:schemeClr val="bg1">
              <a:lumMod val="95000"/>
            </a:schemeClr>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D932597-302C-B60F-0A4D-0368BF003FB6}"/>
              </a:ext>
            </a:extLst>
          </p:cNvPr>
          <p:cNvSpPr txBox="1"/>
          <p:nvPr/>
        </p:nvSpPr>
        <p:spPr>
          <a:xfrm>
            <a:off x="696912" y="5107156"/>
            <a:ext cx="10173963" cy="276999"/>
          </a:xfrm>
          <a:prstGeom prst="rect">
            <a:avLst/>
          </a:prstGeom>
          <a:noFill/>
        </p:spPr>
        <p:txBody>
          <a:bodyPr wrap="square" rtlCol="0">
            <a:spAutoFit/>
          </a:bodyPr>
          <a:lstStyle/>
          <a:p>
            <a:pPr marL="171450" indent="-171450">
              <a:buFont typeface="Wingdings" panose="05000000000000000000" pitchFamily="2" charset="2"/>
              <a:buChar char="q"/>
            </a:pPr>
            <a:r>
              <a:rPr lang="en-US" sz="1200" dirty="0"/>
              <a:t> </a:t>
            </a:r>
            <a:r>
              <a:rPr lang="en-US" sz="1200" b="1" i="0" dirty="0">
                <a:solidFill>
                  <a:srgbClr val="0D0D0D"/>
                </a:solidFill>
                <a:effectLst/>
              </a:rPr>
              <a:t>Risk</a:t>
            </a:r>
            <a:r>
              <a:rPr lang="en-US" sz="1200" b="0" i="0" dirty="0">
                <a:solidFill>
                  <a:srgbClr val="0D0D0D"/>
                </a:solidFill>
                <a:effectLst/>
              </a:rPr>
              <a:t>: A poor user interface or complex user interactions can deter users from effectively using the system.</a:t>
            </a:r>
            <a:endParaRPr lang="en-US" sz="1200" dirty="0"/>
          </a:p>
        </p:txBody>
      </p:sp>
      <p:sp>
        <p:nvSpPr>
          <p:cNvPr id="27" name="TextBox 26">
            <a:extLst>
              <a:ext uri="{FF2B5EF4-FFF2-40B4-BE49-F238E27FC236}">
                <a16:creationId xmlns:a16="http://schemas.microsoft.com/office/drawing/2014/main" id="{B56B738C-5F57-B6C2-F426-2654933ACA54}"/>
              </a:ext>
            </a:extLst>
          </p:cNvPr>
          <p:cNvSpPr txBox="1"/>
          <p:nvPr/>
        </p:nvSpPr>
        <p:spPr>
          <a:xfrm>
            <a:off x="703834" y="5412156"/>
            <a:ext cx="10173963" cy="276999"/>
          </a:xfrm>
          <a:prstGeom prst="rect">
            <a:avLst/>
          </a:prstGeom>
          <a:noFill/>
        </p:spPr>
        <p:txBody>
          <a:bodyPr wrap="square" rtlCol="0">
            <a:spAutoFit/>
          </a:bodyPr>
          <a:lstStyle/>
          <a:p>
            <a:pPr marL="171450" indent="-171450">
              <a:buFont typeface="Wingdings" panose="05000000000000000000" pitchFamily="2" charset="2"/>
              <a:buChar char="q"/>
            </a:pPr>
            <a:r>
              <a:rPr lang="en-US" sz="1200" b="1" i="0" dirty="0">
                <a:solidFill>
                  <a:srgbClr val="0D0D0D"/>
                </a:solidFill>
                <a:effectLst/>
              </a:rPr>
              <a:t>Mitigation</a:t>
            </a:r>
            <a:r>
              <a:rPr lang="en-US" sz="1200" b="0" i="0" dirty="0">
                <a:solidFill>
                  <a:srgbClr val="0D0D0D"/>
                </a:solidFill>
                <a:effectLst/>
              </a:rPr>
              <a:t>: Invest in UI/UX design, conduct user testing to gather feedback, and iterate on the design to improve usability.</a:t>
            </a:r>
            <a:endParaRPr lang="en-US" sz="1200" dirty="0"/>
          </a:p>
        </p:txBody>
      </p:sp>
      <p:pic>
        <p:nvPicPr>
          <p:cNvPr id="29" name="Picture 28">
            <a:extLst>
              <a:ext uri="{FF2B5EF4-FFF2-40B4-BE49-F238E27FC236}">
                <a16:creationId xmlns:a16="http://schemas.microsoft.com/office/drawing/2014/main" id="{8572E128-4208-1744-DA82-14EEAE234289}"/>
              </a:ext>
            </a:extLst>
          </p:cNvPr>
          <p:cNvPicPr>
            <a:picLocks noChangeAspect="1"/>
          </p:cNvPicPr>
          <p:nvPr/>
        </p:nvPicPr>
        <p:blipFill>
          <a:blip r:embed="rId6"/>
          <a:stretch>
            <a:fillRect/>
          </a:stretch>
        </p:blipFill>
        <p:spPr>
          <a:xfrm>
            <a:off x="4162299" y="4570664"/>
            <a:ext cx="344384" cy="344384"/>
          </a:xfrm>
          <a:prstGeom prst="rect">
            <a:avLst/>
          </a:prstGeom>
        </p:spPr>
      </p:pic>
      <p:pic>
        <p:nvPicPr>
          <p:cNvPr id="31" name="Picture 30">
            <a:extLst>
              <a:ext uri="{FF2B5EF4-FFF2-40B4-BE49-F238E27FC236}">
                <a16:creationId xmlns:a16="http://schemas.microsoft.com/office/drawing/2014/main" id="{C18A404F-FD76-6707-C0EC-E4E960A0C8D8}"/>
              </a:ext>
            </a:extLst>
          </p:cNvPr>
          <p:cNvPicPr>
            <a:picLocks noChangeAspect="1"/>
          </p:cNvPicPr>
          <p:nvPr/>
        </p:nvPicPr>
        <p:blipFill>
          <a:blip r:embed="rId7"/>
          <a:stretch>
            <a:fillRect/>
          </a:stretch>
        </p:blipFill>
        <p:spPr>
          <a:xfrm>
            <a:off x="4230048" y="2867853"/>
            <a:ext cx="415636" cy="415636"/>
          </a:xfrm>
          <a:prstGeom prst="rect">
            <a:avLst/>
          </a:prstGeom>
        </p:spPr>
      </p:pic>
      <p:pic>
        <p:nvPicPr>
          <p:cNvPr id="32" name="Picture 31">
            <a:extLst>
              <a:ext uri="{FF2B5EF4-FFF2-40B4-BE49-F238E27FC236}">
                <a16:creationId xmlns:a16="http://schemas.microsoft.com/office/drawing/2014/main" id="{43F8A1E7-18F4-9AE3-3BE1-0EB171FC0456}"/>
              </a:ext>
            </a:extLst>
          </p:cNvPr>
          <p:cNvPicPr>
            <a:picLocks noChangeAspect="1"/>
          </p:cNvPicPr>
          <p:nvPr/>
        </p:nvPicPr>
        <p:blipFill>
          <a:blip r:embed="rId4"/>
          <a:stretch>
            <a:fillRect/>
          </a:stretch>
        </p:blipFill>
        <p:spPr>
          <a:xfrm>
            <a:off x="224250" y="3844685"/>
            <a:ext cx="272385" cy="272385"/>
          </a:xfrm>
          <a:prstGeom prst="rect">
            <a:avLst/>
          </a:prstGeom>
        </p:spPr>
      </p:pic>
      <p:pic>
        <p:nvPicPr>
          <p:cNvPr id="33" name="Picture 32">
            <a:extLst>
              <a:ext uri="{FF2B5EF4-FFF2-40B4-BE49-F238E27FC236}">
                <a16:creationId xmlns:a16="http://schemas.microsoft.com/office/drawing/2014/main" id="{D4E49FC9-F5F6-175F-18F3-B86D028F1D1B}"/>
              </a:ext>
            </a:extLst>
          </p:cNvPr>
          <p:cNvPicPr>
            <a:picLocks noChangeAspect="1"/>
          </p:cNvPicPr>
          <p:nvPr/>
        </p:nvPicPr>
        <p:blipFill>
          <a:blip r:embed="rId4"/>
          <a:stretch>
            <a:fillRect/>
          </a:stretch>
        </p:blipFill>
        <p:spPr>
          <a:xfrm>
            <a:off x="253320" y="5410861"/>
            <a:ext cx="272385" cy="272385"/>
          </a:xfrm>
          <a:prstGeom prst="rect">
            <a:avLst/>
          </a:prstGeom>
        </p:spPr>
      </p:pic>
    </p:spTree>
    <p:extLst>
      <p:ext uri="{BB962C8B-B14F-4D97-AF65-F5344CB8AC3E}">
        <p14:creationId xmlns:p14="http://schemas.microsoft.com/office/powerpoint/2010/main" val="23462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7A7AC5AB-DFE4-6A52-B2FA-7220F0F6B873}"/>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4520057-45B8-6661-A63F-6052EA031680}"/>
              </a:ext>
            </a:extLst>
          </p:cNvPr>
          <p:cNvSpPr txBox="1"/>
          <p:nvPr/>
        </p:nvSpPr>
        <p:spPr>
          <a:xfrm>
            <a:off x="3387927" y="279800"/>
            <a:ext cx="5803574" cy="461665"/>
          </a:xfrm>
          <a:prstGeom prst="rect">
            <a:avLst/>
          </a:prstGeom>
          <a:noFill/>
          <a:ln w="28575">
            <a:solidFill>
              <a:schemeClr val="accent5"/>
            </a:solidFill>
          </a:ln>
        </p:spPr>
        <p:txBody>
          <a:bodyPr wrap="square" rtlCol="0">
            <a:spAutoFit/>
          </a:bodyPr>
          <a:lstStyle/>
          <a:p>
            <a:pPr algn="ctr"/>
            <a:r>
              <a:rPr lang="en-US" sz="2400" b="1" dirty="0"/>
              <a:t>APIs that will be utilized in the Project</a:t>
            </a:r>
          </a:p>
        </p:txBody>
      </p:sp>
      <p:sp>
        <p:nvSpPr>
          <p:cNvPr id="6" name="Rectangle 5">
            <a:extLst>
              <a:ext uri="{FF2B5EF4-FFF2-40B4-BE49-F238E27FC236}">
                <a16:creationId xmlns:a16="http://schemas.microsoft.com/office/drawing/2014/main" id="{CBBFDD4A-A849-8258-C5EA-7E1848D87052}"/>
              </a:ext>
            </a:extLst>
          </p:cNvPr>
          <p:cNvSpPr/>
          <p:nvPr/>
        </p:nvSpPr>
        <p:spPr>
          <a:xfrm>
            <a:off x="522515" y="1187531"/>
            <a:ext cx="391886" cy="33251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7" name="Rectangle: Rounded Corners 6">
            <a:extLst>
              <a:ext uri="{FF2B5EF4-FFF2-40B4-BE49-F238E27FC236}">
                <a16:creationId xmlns:a16="http://schemas.microsoft.com/office/drawing/2014/main" id="{7911B9CE-5319-BCAE-5E17-969313B43FC3}"/>
              </a:ext>
            </a:extLst>
          </p:cNvPr>
          <p:cNvSpPr/>
          <p:nvPr/>
        </p:nvSpPr>
        <p:spPr>
          <a:xfrm>
            <a:off x="1151906" y="1187532"/>
            <a:ext cx="4180115" cy="42750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Google Maps Javascript API</a:t>
            </a:r>
          </a:p>
        </p:txBody>
      </p:sp>
      <p:sp>
        <p:nvSpPr>
          <p:cNvPr id="8" name="Rectangle 7">
            <a:extLst>
              <a:ext uri="{FF2B5EF4-FFF2-40B4-BE49-F238E27FC236}">
                <a16:creationId xmlns:a16="http://schemas.microsoft.com/office/drawing/2014/main" id="{D02642F6-E88A-7B37-59BA-F93008444652}"/>
              </a:ext>
            </a:extLst>
          </p:cNvPr>
          <p:cNvSpPr/>
          <p:nvPr/>
        </p:nvSpPr>
        <p:spPr>
          <a:xfrm>
            <a:off x="1151906" y="1793174"/>
            <a:ext cx="4180115" cy="427509"/>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npm install @google-cloud/maps</a:t>
            </a:r>
          </a:p>
        </p:txBody>
      </p:sp>
      <p:sp>
        <p:nvSpPr>
          <p:cNvPr id="9" name="Rectangle 8">
            <a:extLst>
              <a:ext uri="{FF2B5EF4-FFF2-40B4-BE49-F238E27FC236}">
                <a16:creationId xmlns:a16="http://schemas.microsoft.com/office/drawing/2014/main" id="{3D4F5E36-DAB7-E621-BFA5-E0EFDC6830BB}"/>
              </a:ext>
            </a:extLst>
          </p:cNvPr>
          <p:cNvSpPr/>
          <p:nvPr/>
        </p:nvSpPr>
        <p:spPr>
          <a:xfrm>
            <a:off x="5805046" y="1197428"/>
            <a:ext cx="391886" cy="33251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10" name="Rectangle: Rounded Corners 9">
            <a:extLst>
              <a:ext uri="{FF2B5EF4-FFF2-40B4-BE49-F238E27FC236}">
                <a16:creationId xmlns:a16="http://schemas.microsoft.com/office/drawing/2014/main" id="{BB96BA76-4F35-2C50-FCB3-4756F8F862A8}"/>
              </a:ext>
            </a:extLst>
          </p:cNvPr>
          <p:cNvSpPr/>
          <p:nvPr/>
        </p:nvSpPr>
        <p:spPr>
          <a:xfrm>
            <a:off x="6434437" y="1197429"/>
            <a:ext cx="4180115" cy="42750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Google Cloud BigQuery</a:t>
            </a:r>
          </a:p>
        </p:txBody>
      </p:sp>
      <p:sp>
        <p:nvSpPr>
          <p:cNvPr id="11" name="Rectangle 10">
            <a:extLst>
              <a:ext uri="{FF2B5EF4-FFF2-40B4-BE49-F238E27FC236}">
                <a16:creationId xmlns:a16="http://schemas.microsoft.com/office/drawing/2014/main" id="{8BB4FE9A-A06C-F875-7C7F-AE8496FE15C2}"/>
              </a:ext>
            </a:extLst>
          </p:cNvPr>
          <p:cNvSpPr/>
          <p:nvPr/>
        </p:nvSpPr>
        <p:spPr>
          <a:xfrm>
            <a:off x="6434437" y="1803072"/>
            <a:ext cx="4811495" cy="42750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b="1" dirty="0"/>
              <a:t>npm install --save @google-cloud/bigquery</a:t>
            </a:r>
          </a:p>
        </p:txBody>
      </p:sp>
      <p:sp>
        <p:nvSpPr>
          <p:cNvPr id="12" name="Rectangle 11">
            <a:extLst>
              <a:ext uri="{FF2B5EF4-FFF2-40B4-BE49-F238E27FC236}">
                <a16:creationId xmlns:a16="http://schemas.microsoft.com/office/drawing/2014/main" id="{AF252CF9-383D-B0B6-D4BC-A520E371B8E3}"/>
              </a:ext>
            </a:extLst>
          </p:cNvPr>
          <p:cNvSpPr/>
          <p:nvPr/>
        </p:nvSpPr>
        <p:spPr>
          <a:xfrm>
            <a:off x="484910" y="2539336"/>
            <a:ext cx="391886" cy="33251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13" name="Rectangle: Rounded Corners 12">
            <a:extLst>
              <a:ext uri="{FF2B5EF4-FFF2-40B4-BE49-F238E27FC236}">
                <a16:creationId xmlns:a16="http://schemas.microsoft.com/office/drawing/2014/main" id="{049E4C2F-A656-9BA1-F5B7-2723CC0B1DE8}"/>
              </a:ext>
            </a:extLst>
          </p:cNvPr>
          <p:cNvSpPr/>
          <p:nvPr/>
        </p:nvSpPr>
        <p:spPr>
          <a:xfrm>
            <a:off x="1114301" y="2539337"/>
            <a:ext cx="4180115" cy="42750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MongoDB</a:t>
            </a:r>
          </a:p>
        </p:txBody>
      </p:sp>
      <p:sp>
        <p:nvSpPr>
          <p:cNvPr id="14" name="Rectangle 13">
            <a:extLst>
              <a:ext uri="{FF2B5EF4-FFF2-40B4-BE49-F238E27FC236}">
                <a16:creationId xmlns:a16="http://schemas.microsoft.com/office/drawing/2014/main" id="{8B82B2B5-F926-EA2A-E045-E8BAF92622A5}"/>
              </a:ext>
            </a:extLst>
          </p:cNvPr>
          <p:cNvSpPr/>
          <p:nvPr/>
        </p:nvSpPr>
        <p:spPr>
          <a:xfrm>
            <a:off x="1114301" y="3144979"/>
            <a:ext cx="4180115" cy="427509"/>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npm install mongodb</a:t>
            </a:r>
          </a:p>
        </p:txBody>
      </p:sp>
      <p:sp>
        <p:nvSpPr>
          <p:cNvPr id="15" name="Rectangle 14">
            <a:extLst>
              <a:ext uri="{FF2B5EF4-FFF2-40B4-BE49-F238E27FC236}">
                <a16:creationId xmlns:a16="http://schemas.microsoft.com/office/drawing/2014/main" id="{AD06CADD-2C82-66DE-FE6A-1803B823A094}"/>
              </a:ext>
            </a:extLst>
          </p:cNvPr>
          <p:cNvSpPr/>
          <p:nvPr/>
        </p:nvSpPr>
        <p:spPr>
          <a:xfrm>
            <a:off x="5862448" y="2561111"/>
            <a:ext cx="391886" cy="33251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sp>
        <p:nvSpPr>
          <p:cNvPr id="16" name="Rectangle: Rounded Corners 15">
            <a:extLst>
              <a:ext uri="{FF2B5EF4-FFF2-40B4-BE49-F238E27FC236}">
                <a16:creationId xmlns:a16="http://schemas.microsoft.com/office/drawing/2014/main" id="{E190003F-7BDF-6412-1ED1-FDEEE0B330C0}"/>
              </a:ext>
            </a:extLst>
          </p:cNvPr>
          <p:cNvSpPr/>
          <p:nvPr/>
        </p:nvSpPr>
        <p:spPr>
          <a:xfrm>
            <a:off x="6491839" y="2561112"/>
            <a:ext cx="4180115" cy="42750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Express.js</a:t>
            </a:r>
          </a:p>
        </p:txBody>
      </p:sp>
      <p:sp>
        <p:nvSpPr>
          <p:cNvPr id="17" name="Rectangle 16">
            <a:extLst>
              <a:ext uri="{FF2B5EF4-FFF2-40B4-BE49-F238E27FC236}">
                <a16:creationId xmlns:a16="http://schemas.microsoft.com/office/drawing/2014/main" id="{C825F741-6945-E251-E43D-9239503673F0}"/>
              </a:ext>
            </a:extLst>
          </p:cNvPr>
          <p:cNvSpPr/>
          <p:nvPr/>
        </p:nvSpPr>
        <p:spPr>
          <a:xfrm>
            <a:off x="6491839" y="3166754"/>
            <a:ext cx="4180115" cy="427509"/>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npm install express</a:t>
            </a:r>
          </a:p>
        </p:txBody>
      </p:sp>
      <p:sp>
        <p:nvSpPr>
          <p:cNvPr id="18" name="TextBox 17">
            <a:extLst>
              <a:ext uri="{FF2B5EF4-FFF2-40B4-BE49-F238E27FC236}">
                <a16:creationId xmlns:a16="http://schemas.microsoft.com/office/drawing/2014/main" id="{51F9EDD9-D988-AD95-17E9-2B92B2081E42}"/>
              </a:ext>
            </a:extLst>
          </p:cNvPr>
          <p:cNvSpPr txBox="1"/>
          <p:nvPr/>
        </p:nvSpPr>
        <p:spPr>
          <a:xfrm>
            <a:off x="484909" y="3850365"/>
            <a:ext cx="3698173"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a:t>Additional Dependencies</a:t>
            </a:r>
          </a:p>
        </p:txBody>
      </p:sp>
      <p:sp>
        <p:nvSpPr>
          <p:cNvPr id="20" name="Rectangle 19">
            <a:extLst>
              <a:ext uri="{FF2B5EF4-FFF2-40B4-BE49-F238E27FC236}">
                <a16:creationId xmlns:a16="http://schemas.microsoft.com/office/drawing/2014/main" id="{412D30FF-938F-16A3-91B6-3764D92A755C}"/>
              </a:ext>
            </a:extLst>
          </p:cNvPr>
          <p:cNvSpPr/>
          <p:nvPr/>
        </p:nvSpPr>
        <p:spPr>
          <a:xfrm>
            <a:off x="1114300" y="4219697"/>
            <a:ext cx="4180115" cy="427509"/>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npm install body-parser</a:t>
            </a:r>
          </a:p>
        </p:txBody>
      </p:sp>
      <p:sp>
        <p:nvSpPr>
          <p:cNvPr id="21" name="Rectangle 20">
            <a:extLst>
              <a:ext uri="{FF2B5EF4-FFF2-40B4-BE49-F238E27FC236}">
                <a16:creationId xmlns:a16="http://schemas.microsoft.com/office/drawing/2014/main" id="{6374D9A0-C93B-1C9F-0E95-ADB443082EE1}"/>
              </a:ext>
            </a:extLst>
          </p:cNvPr>
          <p:cNvSpPr/>
          <p:nvPr/>
        </p:nvSpPr>
        <p:spPr>
          <a:xfrm>
            <a:off x="6477494" y="4219696"/>
            <a:ext cx="4180115" cy="427509"/>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npm install </a:t>
            </a:r>
            <a:r>
              <a:rPr lang="en-US" b="1" dirty="0" err="1"/>
              <a:t>cors</a:t>
            </a:r>
            <a:endParaRPr lang="en-US" b="1" dirty="0"/>
          </a:p>
        </p:txBody>
      </p:sp>
      <p:sp>
        <p:nvSpPr>
          <p:cNvPr id="19" name="Rectangle 18">
            <a:extLst>
              <a:ext uri="{FF2B5EF4-FFF2-40B4-BE49-F238E27FC236}">
                <a16:creationId xmlns:a16="http://schemas.microsoft.com/office/drawing/2014/main" id="{43F5F130-FAB4-3AC3-C75D-9086A1EE14CF}"/>
              </a:ext>
            </a:extLst>
          </p:cNvPr>
          <p:cNvSpPr/>
          <p:nvPr/>
        </p:nvSpPr>
        <p:spPr>
          <a:xfrm>
            <a:off x="3714988" y="4955963"/>
            <a:ext cx="4180115" cy="49481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npm install react react-</a:t>
            </a:r>
            <a:r>
              <a:rPr lang="en-US" b="1" dirty="0" err="1">
                <a:solidFill>
                  <a:schemeClr val="bg1"/>
                </a:solidFill>
              </a:rPr>
              <a:t>dom</a:t>
            </a:r>
            <a:endParaRPr lang="en-US" b="1" dirty="0">
              <a:solidFill>
                <a:schemeClr val="bg1"/>
              </a:solidFill>
            </a:endParaRPr>
          </a:p>
          <a:p>
            <a:pPr algn="ctr"/>
            <a:endParaRPr lang="en-US" b="1" dirty="0">
              <a:solidFill>
                <a:schemeClr val="bg1"/>
              </a:solidFill>
            </a:endParaRPr>
          </a:p>
        </p:txBody>
      </p:sp>
      <p:sp>
        <p:nvSpPr>
          <p:cNvPr id="25" name="Rectangle 4">
            <a:extLst>
              <a:ext uri="{FF2B5EF4-FFF2-40B4-BE49-F238E27FC236}">
                <a16:creationId xmlns:a16="http://schemas.microsoft.com/office/drawing/2014/main" id="{952B28CA-359A-1B85-E4D9-E623F977633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inherit"/>
              </a:rPr>
              <a:t>npm install react react-</a:t>
            </a:r>
            <a:r>
              <a:rPr kumimoji="0" lang="en-US" altLang="en-US" sz="1000" b="0" i="0" u="none" strike="noStrike" cap="none" normalizeH="0" baseline="0" dirty="0" err="1">
                <a:ln>
                  <a:noFill/>
                </a:ln>
                <a:solidFill>
                  <a:srgbClr val="FFFFFF"/>
                </a:solidFill>
                <a:effectLst/>
                <a:latin typeface="inherit"/>
              </a:rPr>
              <a:t>dom</a:t>
            </a:r>
            <a:r>
              <a:rPr kumimoji="0" lang="en-US" altLang="en-US" sz="1000" b="0" i="0" u="none" strike="noStrike" cap="none" normalizeH="0" baseline="0" dirty="0">
                <a:ln>
                  <a:noFill/>
                </a:ln>
                <a:solidFill>
                  <a:srgbClr val="FFFFFF"/>
                </a:solidFill>
                <a:effectLst/>
                <a:latin typeface="inherit"/>
              </a:rPr>
              <a:t> </a:t>
            </a:r>
            <a:endParaRPr kumimoji="0" lang="en-US" altLang="en-US" sz="12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322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a:effectLst>
            <a:glow rad="101600">
              <a:schemeClr val="accent3">
                <a:lumMod val="75000"/>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D5E4F8A-B1AD-7FE8-8C44-689C4C309632}"/>
              </a:ext>
            </a:extLst>
          </p:cNvPr>
          <p:cNvSpPr txBox="1"/>
          <p:nvPr/>
        </p:nvSpPr>
        <p:spPr>
          <a:xfrm>
            <a:off x="4183083" y="256026"/>
            <a:ext cx="3825834" cy="461665"/>
          </a:xfrm>
          <a:prstGeom prst="rect">
            <a:avLst/>
          </a:prstGeom>
          <a:noFill/>
          <a:ln w="28575">
            <a:solidFill>
              <a:schemeClr val="accent5"/>
            </a:solidFill>
          </a:ln>
        </p:spPr>
        <p:txBody>
          <a:bodyPr wrap="square" rtlCol="0">
            <a:spAutoFit/>
          </a:bodyPr>
          <a:lstStyle/>
          <a:p>
            <a:pPr algn="ctr"/>
            <a:r>
              <a:rPr lang="en-US" sz="2400" b="1" dirty="0"/>
              <a:t>Team Task Tracking</a:t>
            </a:r>
          </a:p>
        </p:txBody>
      </p:sp>
      <p:cxnSp>
        <p:nvCxnSpPr>
          <p:cNvPr id="3" name="Straight Connector 2">
            <a:extLst>
              <a:ext uri="{FF2B5EF4-FFF2-40B4-BE49-F238E27FC236}">
                <a16:creationId xmlns:a16="http://schemas.microsoft.com/office/drawing/2014/main" id="{6BF02612-89FC-584C-5CBD-62B21BDFC54F}"/>
              </a:ext>
            </a:extLst>
          </p:cNvPr>
          <p:cNvCxnSpPr/>
          <p:nvPr/>
        </p:nvCxnSpPr>
        <p:spPr>
          <a:xfrm>
            <a:off x="265215" y="831274"/>
            <a:ext cx="11661569" cy="0"/>
          </a:xfrm>
          <a:prstGeom prst="line">
            <a:avLst/>
          </a:prstGeom>
          <a:ln w="38100">
            <a:solidFill>
              <a:schemeClr val="bg1">
                <a:lumMod val="75000"/>
              </a:schemeClr>
            </a:solidFill>
          </a:ln>
          <a:effectLst>
            <a:outerShdw blurRad="152400" dist="317500" dir="5400000" sx="90000" sy="-19000" rotWithShape="0">
              <a:prstClr val="black">
                <a:alpha val="15000"/>
              </a:prstClr>
            </a:outerShdw>
          </a:effectLst>
        </p:spPr>
        <p:style>
          <a:lnRef idx="2">
            <a:schemeClr val="accent1"/>
          </a:lnRef>
          <a:fillRef idx="0">
            <a:schemeClr val="accent1"/>
          </a:fillRef>
          <a:effectRef idx="1">
            <a:schemeClr val="accent1"/>
          </a:effectRef>
          <a:fontRef idx="minor">
            <a:schemeClr val="tx1"/>
          </a:fontRef>
        </p:style>
      </p:cxnSp>
      <p:sp>
        <p:nvSpPr>
          <p:cNvPr id="9" name="Flowchart: Connector 8">
            <a:extLst>
              <a:ext uri="{FF2B5EF4-FFF2-40B4-BE49-F238E27FC236}">
                <a16:creationId xmlns:a16="http://schemas.microsoft.com/office/drawing/2014/main" id="{240ADD5B-6DC6-A56A-F8D8-2AD4069DB1C2}"/>
              </a:ext>
            </a:extLst>
          </p:cNvPr>
          <p:cNvSpPr/>
          <p:nvPr/>
        </p:nvSpPr>
        <p:spPr>
          <a:xfrm>
            <a:off x="4991594" y="2358741"/>
            <a:ext cx="2208811" cy="2140517"/>
          </a:xfrm>
          <a:prstGeom prst="flowChartConnector">
            <a:avLst/>
          </a:prstGeom>
          <a:solidFill>
            <a:schemeClr val="bg2">
              <a:lumMod val="75000"/>
            </a:schemeClr>
          </a:solidFill>
          <a:ln>
            <a:noFill/>
          </a:ln>
          <a:effectLst>
            <a:glow rad="101600">
              <a:schemeClr val="accent4">
                <a:satMod val="175000"/>
                <a:alpha val="40000"/>
              </a:schemeClr>
            </a:glow>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B25204D8-A17F-1F58-E98C-B05E715C6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816" y="2794941"/>
            <a:ext cx="1344365" cy="1250303"/>
          </a:xfrm>
          <a:prstGeom prst="rect">
            <a:avLst/>
          </a:prstGeom>
          <a:noFill/>
          <a:effectLst>
            <a:outerShdw blurRad="1524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8547D350-7FDB-B87D-CE3A-B8CC5080EC81}"/>
              </a:ext>
            </a:extLst>
          </p:cNvPr>
          <p:cNvCxnSpPr>
            <a:cxnSpLocks/>
            <a:stCxn id="9" idx="7"/>
          </p:cNvCxnSpPr>
          <p:nvPr/>
        </p:nvCxnSpPr>
        <p:spPr>
          <a:xfrm flipV="1">
            <a:off x="6876932" y="2044554"/>
            <a:ext cx="770777" cy="627658"/>
          </a:xfrm>
          <a:prstGeom prst="line">
            <a:avLst/>
          </a:prstGeom>
          <a:ln w="38100">
            <a:prstDash val="dash"/>
          </a:ln>
          <a:effectLst>
            <a:outerShdw blurRad="152400" dist="317500" dir="5400000" sx="90000" sy="-19000" rotWithShape="0">
              <a:prstClr val="black">
                <a:alpha val="15000"/>
              </a:prstClr>
            </a:outerShdw>
          </a:effectLst>
        </p:spPr>
        <p:style>
          <a:lnRef idx="2">
            <a:schemeClr val="accent1"/>
          </a:lnRef>
          <a:fillRef idx="0">
            <a:schemeClr val="accent1"/>
          </a:fillRef>
          <a:effectRef idx="1">
            <a:schemeClr val="accent1"/>
          </a:effectRef>
          <a:fontRef idx="minor">
            <a:schemeClr val="tx1"/>
          </a:fontRef>
        </p:style>
      </p:cxnSp>
      <p:sp>
        <p:nvSpPr>
          <p:cNvPr id="14" name="Flowchart: Connector 13">
            <a:extLst>
              <a:ext uri="{FF2B5EF4-FFF2-40B4-BE49-F238E27FC236}">
                <a16:creationId xmlns:a16="http://schemas.microsoft.com/office/drawing/2014/main" id="{8C8F78E7-8C44-A27A-89E6-772CD0EA7F70}"/>
              </a:ext>
            </a:extLst>
          </p:cNvPr>
          <p:cNvSpPr/>
          <p:nvPr/>
        </p:nvSpPr>
        <p:spPr>
          <a:xfrm>
            <a:off x="7521029" y="1328579"/>
            <a:ext cx="975776" cy="919561"/>
          </a:xfrm>
          <a:prstGeom prst="flowChartConnector">
            <a:avLst/>
          </a:prstGeom>
          <a:solidFill>
            <a:schemeClr val="bg1"/>
          </a:solidFill>
          <a:ln>
            <a:noFill/>
          </a:ln>
          <a:effectLst>
            <a:glow rad="101600">
              <a:schemeClr val="accent6">
                <a:satMod val="175000"/>
                <a:alpha val="40000"/>
              </a:schemeClr>
            </a:glow>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5D0FC17A-5D1E-02A7-6FF1-96A0E4DD5308}"/>
              </a:ext>
            </a:extLst>
          </p:cNvPr>
          <p:cNvPicPr>
            <a:picLocks noChangeAspect="1"/>
          </p:cNvPicPr>
          <p:nvPr/>
        </p:nvPicPr>
        <p:blipFill>
          <a:blip r:embed="rId4"/>
          <a:stretch>
            <a:fillRect/>
          </a:stretch>
        </p:blipFill>
        <p:spPr>
          <a:xfrm>
            <a:off x="7688283" y="1469699"/>
            <a:ext cx="637319" cy="637319"/>
          </a:xfrm>
          <a:prstGeom prst="rect">
            <a:avLst/>
          </a:prstGeom>
          <a:effectLst>
            <a:outerShdw blurRad="152400" dist="317500" dir="5400000" sx="90000" sy="-19000" rotWithShape="0">
              <a:prstClr val="black">
                <a:alpha val="15000"/>
              </a:prstClr>
            </a:outerShdw>
          </a:effectLst>
        </p:spPr>
      </p:pic>
      <p:sp>
        <p:nvSpPr>
          <p:cNvPr id="17" name="TextBox 16">
            <a:extLst>
              <a:ext uri="{FF2B5EF4-FFF2-40B4-BE49-F238E27FC236}">
                <a16:creationId xmlns:a16="http://schemas.microsoft.com/office/drawing/2014/main" id="{885725CD-34A3-358E-8989-5AD9474BAB2C}"/>
              </a:ext>
            </a:extLst>
          </p:cNvPr>
          <p:cNvSpPr txBox="1"/>
          <p:nvPr/>
        </p:nvSpPr>
        <p:spPr>
          <a:xfrm>
            <a:off x="8537379" y="1361794"/>
            <a:ext cx="2190987" cy="461665"/>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sz="1200" b="1" dirty="0"/>
              <a:t>Weekly Reviews</a:t>
            </a:r>
          </a:p>
          <a:p>
            <a:pPr algn="ctr"/>
            <a:r>
              <a:rPr lang="en-US" sz="1200" b="1" dirty="0"/>
              <a:t>(Document Collaboration)</a:t>
            </a:r>
          </a:p>
        </p:txBody>
      </p:sp>
      <p:cxnSp>
        <p:nvCxnSpPr>
          <p:cNvPr id="18" name="Straight Connector 17">
            <a:extLst>
              <a:ext uri="{FF2B5EF4-FFF2-40B4-BE49-F238E27FC236}">
                <a16:creationId xmlns:a16="http://schemas.microsoft.com/office/drawing/2014/main" id="{DC6F7B0A-B004-FF90-BF7B-C21CD155D58E}"/>
              </a:ext>
            </a:extLst>
          </p:cNvPr>
          <p:cNvCxnSpPr>
            <a:cxnSpLocks/>
          </p:cNvCxnSpPr>
          <p:nvPr/>
        </p:nvCxnSpPr>
        <p:spPr>
          <a:xfrm>
            <a:off x="7208310" y="3369875"/>
            <a:ext cx="890661" cy="0"/>
          </a:xfrm>
          <a:prstGeom prst="line">
            <a:avLst/>
          </a:prstGeom>
          <a:ln w="38100">
            <a:prstDash val="dash"/>
          </a:ln>
          <a:effectLst>
            <a:outerShdw blurRad="152400" dist="317500" dir="5400000" sx="90000" sy="-19000" rotWithShape="0">
              <a:prstClr val="black">
                <a:alpha val="15000"/>
              </a:prstClr>
            </a:outerShdw>
          </a:effectLst>
        </p:spPr>
        <p:style>
          <a:lnRef idx="2">
            <a:schemeClr val="accent1"/>
          </a:lnRef>
          <a:fillRef idx="0">
            <a:schemeClr val="accent1"/>
          </a:fillRef>
          <a:effectRef idx="1">
            <a:schemeClr val="accent1"/>
          </a:effectRef>
          <a:fontRef idx="minor">
            <a:schemeClr val="tx1"/>
          </a:fontRef>
        </p:style>
      </p:cxnSp>
      <p:sp>
        <p:nvSpPr>
          <p:cNvPr id="21" name="Flowchart: Connector 20">
            <a:extLst>
              <a:ext uri="{FF2B5EF4-FFF2-40B4-BE49-F238E27FC236}">
                <a16:creationId xmlns:a16="http://schemas.microsoft.com/office/drawing/2014/main" id="{B1DA4063-F7E8-0191-A055-7CF69F4DB54B}"/>
              </a:ext>
            </a:extLst>
          </p:cNvPr>
          <p:cNvSpPr/>
          <p:nvPr/>
        </p:nvSpPr>
        <p:spPr>
          <a:xfrm>
            <a:off x="8159347" y="2917548"/>
            <a:ext cx="975776" cy="919561"/>
          </a:xfrm>
          <a:prstGeom prst="flowChartConnector">
            <a:avLst/>
          </a:prstGeom>
          <a:solidFill>
            <a:schemeClr val="bg1"/>
          </a:solidFill>
          <a:ln>
            <a:noFill/>
          </a:ln>
          <a:effectLst>
            <a:glow rad="63500">
              <a:schemeClr val="accent2">
                <a:satMod val="175000"/>
                <a:alpha val="40000"/>
              </a:schemeClr>
            </a:glow>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9BE0BDEE-F092-C86F-6BD2-64F00BE69C18}"/>
              </a:ext>
            </a:extLst>
          </p:cNvPr>
          <p:cNvPicPr>
            <a:picLocks noChangeAspect="1"/>
          </p:cNvPicPr>
          <p:nvPr/>
        </p:nvPicPr>
        <p:blipFill>
          <a:blip r:embed="rId5"/>
          <a:stretch>
            <a:fillRect/>
          </a:stretch>
        </p:blipFill>
        <p:spPr>
          <a:xfrm>
            <a:off x="8298880" y="3028974"/>
            <a:ext cx="696709" cy="696709"/>
          </a:xfrm>
          <a:prstGeom prst="rect">
            <a:avLst/>
          </a:prstGeom>
          <a:effectLst>
            <a:outerShdw blurRad="152400" dist="317500" dir="5400000" sx="90000" sy="-19000" rotWithShape="0">
              <a:prstClr val="black">
                <a:alpha val="15000"/>
              </a:prstClr>
            </a:outerShdw>
          </a:effectLst>
        </p:spPr>
      </p:pic>
      <p:sp>
        <p:nvSpPr>
          <p:cNvPr id="26" name="TextBox 25">
            <a:extLst>
              <a:ext uri="{FF2B5EF4-FFF2-40B4-BE49-F238E27FC236}">
                <a16:creationId xmlns:a16="http://schemas.microsoft.com/office/drawing/2014/main" id="{AC97A3C9-7AE7-616A-2413-21504A33223A}"/>
              </a:ext>
            </a:extLst>
          </p:cNvPr>
          <p:cNvSpPr txBox="1"/>
          <p:nvPr/>
        </p:nvSpPr>
        <p:spPr>
          <a:xfrm>
            <a:off x="9195499" y="2929980"/>
            <a:ext cx="2190987" cy="461665"/>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sz="1200" b="1" dirty="0"/>
              <a:t>Bi – Weekly Meetings</a:t>
            </a:r>
          </a:p>
          <a:p>
            <a:pPr algn="ctr"/>
            <a:r>
              <a:rPr lang="en-US" sz="1200" b="1" dirty="0"/>
              <a:t>(Real Time Communication)</a:t>
            </a:r>
          </a:p>
        </p:txBody>
      </p:sp>
      <p:cxnSp>
        <p:nvCxnSpPr>
          <p:cNvPr id="27" name="Straight Connector 26">
            <a:extLst>
              <a:ext uri="{FF2B5EF4-FFF2-40B4-BE49-F238E27FC236}">
                <a16:creationId xmlns:a16="http://schemas.microsoft.com/office/drawing/2014/main" id="{D88CFBE7-BD89-F63F-6519-A765F14AB975}"/>
              </a:ext>
            </a:extLst>
          </p:cNvPr>
          <p:cNvCxnSpPr>
            <a:cxnSpLocks/>
            <a:endCxn id="29" idx="1"/>
          </p:cNvCxnSpPr>
          <p:nvPr/>
        </p:nvCxnSpPr>
        <p:spPr>
          <a:xfrm>
            <a:off x="6928064" y="4152161"/>
            <a:ext cx="735864" cy="517472"/>
          </a:xfrm>
          <a:prstGeom prst="line">
            <a:avLst/>
          </a:prstGeom>
          <a:ln w="38100">
            <a:prstDash val="dash"/>
          </a:ln>
          <a:effectLst>
            <a:outerShdw blurRad="152400" dist="317500" dir="5400000" sx="90000" sy="-19000" rotWithShape="0">
              <a:prstClr val="black">
                <a:alpha val="15000"/>
              </a:prstClr>
            </a:outerShdw>
          </a:effectLst>
        </p:spPr>
        <p:style>
          <a:lnRef idx="2">
            <a:schemeClr val="accent1"/>
          </a:lnRef>
          <a:fillRef idx="0">
            <a:schemeClr val="accent1"/>
          </a:fillRef>
          <a:effectRef idx="1">
            <a:schemeClr val="accent1"/>
          </a:effectRef>
          <a:fontRef idx="minor">
            <a:schemeClr val="tx1"/>
          </a:fontRef>
        </p:style>
      </p:cxnSp>
      <p:sp>
        <p:nvSpPr>
          <p:cNvPr id="29" name="Flowchart: Connector 28">
            <a:extLst>
              <a:ext uri="{FF2B5EF4-FFF2-40B4-BE49-F238E27FC236}">
                <a16:creationId xmlns:a16="http://schemas.microsoft.com/office/drawing/2014/main" id="{33C5D723-72BF-F8D4-9826-3EF195F2F1BC}"/>
              </a:ext>
            </a:extLst>
          </p:cNvPr>
          <p:cNvSpPr/>
          <p:nvPr/>
        </p:nvSpPr>
        <p:spPr>
          <a:xfrm>
            <a:off x="7521029" y="4534966"/>
            <a:ext cx="975776" cy="919561"/>
          </a:xfrm>
          <a:prstGeom prst="flowChartConnector">
            <a:avLst/>
          </a:prstGeom>
          <a:solidFill>
            <a:schemeClr val="bg1"/>
          </a:solidFill>
          <a:ln>
            <a:no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03C4DF72-ED3F-DF7F-B294-F0750169B9D1}"/>
              </a:ext>
            </a:extLst>
          </p:cNvPr>
          <p:cNvPicPr>
            <a:picLocks noChangeAspect="1"/>
          </p:cNvPicPr>
          <p:nvPr/>
        </p:nvPicPr>
        <p:blipFill>
          <a:blip r:embed="rId6"/>
          <a:stretch>
            <a:fillRect/>
          </a:stretch>
        </p:blipFill>
        <p:spPr>
          <a:xfrm>
            <a:off x="7621727" y="4679980"/>
            <a:ext cx="751378" cy="751378"/>
          </a:xfrm>
          <a:prstGeom prst="rect">
            <a:avLst/>
          </a:prstGeom>
          <a:effectLst>
            <a:outerShdw blurRad="152400" dist="317500" dir="5400000" sx="90000" sy="-19000" rotWithShape="0">
              <a:prstClr val="black">
                <a:alpha val="15000"/>
              </a:prstClr>
            </a:outerShdw>
          </a:effectLst>
        </p:spPr>
      </p:pic>
      <p:sp>
        <p:nvSpPr>
          <p:cNvPr id="33" name="TextBox 32">
            <a:extLst>
              <a:ext uri="{FF2B5EF4-FFF2-40B4-BE49-F238E27FC236}">
                <a16:creationId xmlns:a16="http://schemas.microsoft.com/office/drawing/2014/main" id="{786C91C3-801A-11B9-2474-6FB0C065A346}"/>
              </a:ext>
            </a:extLst>
          </p:cNvPr>
          <p:cNvSpPr txBox="1"/>
          <p:nvPr/>
        </p:nvSpPr>
        <p:spPr>
          <a:xfrm>
            <a:off x="8298880" y="4613774"/>
            <a:ext cx="2864420" cy="461665"/>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sz="1200" b="1" dirty="0"/>
              <a:t>MS Teams Chat</a:t>
            </a:r>
          </a:p>
          <a:p>
            <a:pPr algn="ctr"/>
            <a:r>
              <a:rPr lang="en-US" sz="1200" b="1" dirty="0"/>
              <a:t>(Asynchronous Communication)</a:t>
            </a:r>
          </a:p>
        </p:txBody>
      </p:sp>
      <p:cxnSp>
        <p:nvCxnSpPr>
          <p:cNvPr id="35" name="Straight Connector 34">
            <a:extLst>
              <a:ext uri="{FF2B5EF4-FFF2-40B4-BE49-F238E27FC236}">
                <a16:creationId xmlns:a16="http://schemas.microsoft.com/office/drawing/2014/main" id="{0FDBFD7E-6249-E194-1D63-6142CFC9F15B}"/>
              </a:ext>
            </a:extLst>
          </p:cNvPr>
          <p:cNvCxnSpPr>
            <a:cxnSpLocks/>
          </p:cNvCxnSpPr>
          <p:nvPr/>
        </p:nvCxnSpPr>
        <p:spPr>
          <a:xfrm flipH="1">
            <a:off x="6058139" y="4533558"/>
            <a:ext cx="2024" cy="798463"/>
          </a:xfrm>
          <a:prstGeom prst="line">
            <a:avLst/>
          </a:prstGeom>
          <a:ln w="38100">
            <a:prstDash val="dash"/>
          </a:ln>
          <a:effectLst>
            <a:outerShdw blurRad="152400" dist="317500" dir="5400000" sx="90000" sy="-19000" rotWithShape="0">
              <a:prstClr val="black">
                <a:alpha val="15000"/>
              </a:prstClr>
            </a:outerShdw>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BE9E52F-4E67-5D7C-5478-AB5682CA2B93}"/>
              </a:ext>
            </a:extLst>
          </p:cNvPr>
          <p:cNvCxnSpPr>
            <a:cxnSpLocks/>
          </p:cNvCxnSpPr>
          <p:nvPr/>
        </p:nvCxnSpPr>
        <p:spPr>
          <a:xfrm>
            <a:off x="6095998" y="1802416"/>
            <a:ext cx="0" cy="662171"/>
          </a:xfrm>
          <a:prstGeom prst="line">
            <a:avLst/>
          </a:prstGeom>
          <a:ln w="38100">
            <a:prstDash val="dash"/>
          </a:ln>
          <a:effectLst>
            <a:outerShdw blurRad="152400" dist="317500" dir="5400000" sx="90000" sy="-19000" rotWithShape="0">
              <a:prstClr val="black">
                <a:alpha val="15000"/>
              </a:prstClr>
            </a:outerShdw>
          </a:effectLst>
        </p:spPr>
        <p:style>
          <a:lnRef idx="2">
            <a:schemeClr val="accent1"/>
          </a:lnRef>
          <a:fillRef idx="0">
            <a:schemeClr val="accent1"/>
          </a:fillRef>
          <a:effectRef idx="1">
            <a:schemeClr val="accent1"/>
          </a:effectRef>
          <a:fontRef idx="minor">
            <a:schemeClr val="tx1"/>
          </a:fontRef>
        </p:style>
      </p:cxnSp>
      <p:sp>
        <p:nvSpPr>
          <p:cNvPr id="39" name="Flowchart: Connector 38">
            <a:extLst>
              <a:ext uri="{FF2B5EF4-FFF2-40B4-BE49-F238E27FC236}">
                <a16:creationId xmlns:a16="http://schemas.microsoft.com/office/drawing/2014/main" id="{27107C33-F538-6482-7505-9308AFD9CAB4}"/>
              </a:ext>
            </a:extLst>
          </p:cNvPr>
          <p:cNvSpPr/>
          <p:nvPr/>
        </p:nvSpPr>
        <p:spPr>
          <a:xfrm>
            <a:off x="5631850" y="1031878"/>
            <a:ext cx="975776" cy="919561"/>
          </a:xfrm>
          <a:prstGeom prst="flowChartConnector">
            <a:avLst/>
          </a:prstGeom>
          <a:solidFill>
            <a:schemeClr val="bg1"/>
          </a:solidFill>
          <a:ln>
            <a:noFill/>
          </a:ln>
          <a:effectLst>
            <a:glow rad="63500">
              <a:srgbClr val="FFC000">
                <a:alpha val="40000"/>
              </a:srgbClr>
            </a:glow>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Connector 40">
            <a:extLst>
              <a:ext uri="{FF2B5EF4-FFF2-40B4-BE49-F238E27FC236}">
                <a16:creationId xmlns:a16="http://schemas.microsoft.com/office/drawing/2014/main" id="{73C80E02-2583-99EC-2DB9-4E4567B9FB92}"/>
              </a:ext>
            </a:extLst>
          </p:cNvPr>
          <p:cNvSpPr/>
          <p:nvPr/>
        </p:nvSpPr>
        <p:spPr>
          <a:xfrm>
            <a:off x="5608110" y="5013462"/>
            <a:ext cx="975776" cy="919561"/>
          </a:xfrm>
          <a:prstGeom prst="flowChartConnector">
            <a:avLst/>
          </a:prstGeom>
          <a:solidFill>
            <a:schemeClr val="bg1"/>
          </a:solidFill>
          <a:ln>
            <a:noFill/>
          </a:ln>
          <a:effectLst>
            <a:glow rad="101600">
              <a:schemeClr val="accent3">
                <a:lumMod val="75000"/>
                <a:alpha val="40000"/>
              </a:schemeClr>
            </a:glow>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BE5CE726-050F-3D2D-D2F5-D215094EF458}"/>
              </a:ext>
            </a:extLst>
          </p:cNvPr>
          <p:cNvPicPr>
            <a:picLocks noChangeAspect="1"/>
          </p:cNvPicPr>
          <p:nvPr/>
        </p:nvPicPr>
        <p:blipFill>
          <a:blip r:embed="rId7"/>
          <a:stretch>
            <a:fillRect/>
          </a:stretch>
        </p:blipFill>
        <p:spPr>
          <a:xfrm>
            <a:off x="5759018" y="5117547"/>
            <a:ext cx="673959" cy="673959"/>
          </a:xfrm>
          <a:prstGeom prst="rect">
            <a:avLst/>
          </a:prstGeom>
          <a:effectLst>
            <a:outerShdw blurRad="152400" dist="317500" dir="5400000" sx="90000" sy="-19000" rotWithShape="0">
              <a:prstClr val="black">
                <a:alpha val="15000"/>
              </a:prstClr>
            </a:outerShdw>
          </a:effectLst>
        </p:spPr>
      </p:pic>
      <p:sp>
        <p:nvSpPr>
          <p:cNvPr id="44" name="TextBox 43">
            <a:extLst>
              <a:ext uri="{FF2B5EF4-FFF2-40B4-BE49-F238E27FC236}">
                <a16:creationId xmlns:a16="http://schemas.microsoft.com/office/drawing/2014/main" id="{979AB2F9-90ED-CE7C-6EEB-CB513BA1F60F}"/>
              </a:ext>
            </a:extLst>
          </p:cNvPr>
          <p:cNvSpPr txBox="1"/>
          <p:nvPr/>
        </p:nvSpPr>
        <p:spPr>
          <a:xfrm>
            <a:off x="4670967" y="6074245"/>
            <a:ext cx="2761325" cy="461665"/>
          </a:xfrm>
          <a:prstGeom prst="rect">
            <a:avLst/>
          </a:prstGeom>
          <a:noFill/>
        </p:spPr>
        <p:txBody>
          <a:bodyPr wrap="square" rtlCol="0">
            <a:spAutoFit/>
          </a:bodyPr>
          <a:lstStyle/>
          <a:p>
            <a:pPr algn="ctr"/>
            <a:r>
              <a:rPr lang="en-US" sz="1200" b="1" dirty="0"/>
              <a:t>Excel Documentation</a:t>
            </a:r>
          </a:p>
          <a:p>
            <a:pPr algn="ctr"/>
            <a:r>
              <a:rPr lang="en-US" sz="1200" b="1" dirty="0"/>
              <a:t>(Task Managemnent &amp; Tracking)</a:t>
            </a:r>
          </a:p>
        </p:txBody>
      </p:sp>
      <p:pic>
        <p:nvPicPr>
          <p:cNvPr id="46" name="Picture 45">
            <a:extLst>
              <a:ext uri="{FF2B5EF4-FFF2-40B4-BE49-F238E27FC236}">
                <a16:creationId xmlns:a16="http://schemas.microsoft.com/office/drawing/2014/main" id="{AF1B5F57-475F-3A07-9B13-AAF0619CB95D}"/>
              </a:ext>
            </a:extLst>
          </p:cNvPr>
          <p:cNvPicPr>
            <a:picLocks noChangeAspect="1"/>
          </p:cNvPicPr>
          <p:nvPr/>
        </p:nvPicPr>
        <p:blipFill>
          <a:blip r:embed="rId8"/>
          <a:stretch>
            <a:fillRect/>
          </a:stretch>
        </p:blipFill>
        <p:spPr>
          <a:xfrm>
            <a:off x="5832757" y="1191075"/>
            <a:ext cx="605149" cy="605149"/>
          </a:xfrm>
          <a:prstGeom prst="rect">
            <a:avLst/>
          </a:prstGeom>
          <a:effectLst>
            <a:outerShdw blurRad="152400" dist="317500" dir="5400000" sx="90000" sy="-19000" rotWithShape="0">
              <a:prstClr val="black">
                <a:alpha val="15000"/>
              </a:prstClr>
            </a:outerShdw>
          </a:effectLst>
        </p:spPr>
      </p:pic>
      <p:sp>
        <p:nvSpPr>
          <p:cNvPr id="47" name="TextBox 46">
            <a:extLst>
              <a:ext uri="{FF2B5EF4-FFF2-40B4-BE49-F238E27FC236}">
                <a16:creationId xmlns:a16="http://schemas.microsoft.com/office/drawing/2014/main" id="{9E72EDA1-7111-F193-814B-6D5721C4F120}"/>
              </a:ext>
            </a:extLst>
          </p:cNvPr>
          <p:cNvSpPr txBox="1"/>
          <p:nvPr/>
        </p:nvSpPr>
        <p:spPr>
          <a:xfrm>
            <a:off x="6182118" y="930648"/>
            <a:ext cx="2190987" cy="276999"/>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sz="1200" b="1" dirty="0"/>
              <a:t>Burndown Charts</a:t>
            </a:r>
          </a:p>
        </p:txBody>
      </p:sp>
      <p:cxnSp>
        <p:nvCxnSpPr>
          <p:cNvPr id="48" name="Straight Connector 47">
            <a:extLst>
              <a:ext uri="{FF2B5EF4-FFF2-40B4-BE49-F238E27FC236}">
                <a16:creationId xmlns:a16="http://schemas.microsoft.com/office/drawing/2014/main" id="{CF46C547-F85A-240C-165F-237D221321BE}"/>
              </a:ext>
            </a:extLst>
          </p:cNvPr>
          <p:cNvCxnSpPr>
            <a:cxnSpLocks/>
          </p:cNvCxnSpPr>
          <p:nvPr/>
        </p:nvCxnSpPr>
        <p:spPr>
          <a:xfrm>
            <a:off x="4100933" y="3391645"/>
            <a:ext cx="890661" cy="0"/>
          </a:xfrm>
          <a:prstGeom prst="line">
            <a:avLst/>
          </a:prstGeom>
          <a:ln w="38100">
            <a:prstDash val="dash"/>
          </a:ln>
          <a:effectLst>
            <a:outerShdw blurRad="152400" dist="317500" dir="5400000" sx="90000" sy="-19000" rotWithShape="0">
              <a:prstClr val="black">
                <a:alpha val="15000"/>
              </a:prstClr>
            </a:outerShdw>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13570244-E8BB-91DD-0FA4-DB5B27D43F6D}"/>
              </a:ext>
            </a:extLst>
          </p:cNvPr>
          <p:cNvCxnSpPr>
            <a:cxnSpLocks/>
          </p:cNvCxnSpPr>
          <p:nvPr/>
        </p:nvCxnSpPr>
        <p:spPr>
          <a:xfrm>
            <a:off x="4285579" y="2231256"/>
            <a:ext cx="770777" cy="627658"/>
          </a:xfrm>
          <a:prstGeom prst="line">
            <a:avLst/>
          </a:prstGeom>
          <a:ln w="38100">
            <a:prstDash val="dash"/>
          </a:ln>
          <a:effectLst>
            <a:outerShdw blurRad="152400" dist="317500" dir="5400000" sx="90000" sy="-19000" rotWithShape="0">
              <a:prstClr val="black">
                <a:alpha val="15000"/>
              </a:prstClr>
            </a:outerShdw>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6B710EB-F56D-1503-358C-2DE1B5E805A7}"/>
              </a:ext>
            </a:extLst>
          </p:cNvPr>
          <p:cNvCxnSpPr>
            <a:cxnSpLocks/>
          </p:cNvCxnSpPr>
          <p:nvPr/>
        </p:nvCxnSpPr>
        <p:spPr>
          <a:xfrm flipH="1">
            <a:off x="4327180" y="4123008"/>
            <a:ext cx="903235" cy="629265"/>
          </a:xfrm>
          <a:prstGeom prst="line">
            <a:avLst/>
          </a:prstGeom>
          <a:ln w="38100">
            <a:prstDash val="dash"/>
          </a:ln>
          <a:effectLst>
            <a:outerShdw blurRad="152400" dist="317500" dir="5400000" sx="90000" sy="-19000" rotWithShape="0">
              <a:prstClr val="black">
                <a:alpha val="15000"/>
              </a:prstClr>
            </a:outerShdw>
          </a:effectLst>
        </p:spPr>
        <p:style>
          <a:lnRef idx="2">
            <a:schemeClr val="accent1"/>
          </a:lnRef>
          <a:fillRef idx="0">
            <a:schemeClr val="accent1"/>
          </a:fillRef>
          <a:effectRef idx="1">
            <a:schemeClr val="accent1"/>
          </a:effectRef>
          <a:fontRef idx="minor">
            <a:schemeClr val="tx1"/>
          </a:fontRef>
        </p:style>
      </p:cxnSp>
      <p:sp>
        <p:nvSpPr>
          <p:cNvPr id="52" name="Flowchart: Connector 51">
            <a:extLst>
              <a:ext uri="{FF2B5EF4-FFF2-40B4-BE49-F238E27FC236}">
                <a16:creationId xmlns:a16="http://schemas.microsoft.com/office/drawing/2014/main" id="{F995CB2A-FBF1-2344-B798-3E45B1B3062B}"/>
              </a:ext>
            </a:extLst>
          </p:cNvPr>
          <p:cNvSpPr/>
          <p:nvPr/>
        </p:nvSpPr>
        <p:spPr>
          <a:xfrm>
            <a:off x="3590303" y="1452695"/>
            <a:ext cx="975776" cy="919561"/>
          </a:xfrm>
          <a:prstGeom prst="flowChartConnector">
            <a:avLst/>
          </a:prstGeom>
          <a:solidFill>
            <a:schemeClr val="bg1"/>
          </a:solidFill>
          <a:ln>
            <a:noFill/>
          </a:ln>
          <a:effectLst>
            <a:glow rad="101600">
              <a:schemeClr val="accent1">
                <a:lumMod val="75000"/>
                <a:alpha val="40000"/>
              </a:schemeClr>
            </a:glow>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lowchart: Connector 52">
            <a:extLst>
              <a:ext uri="{FF2B5EF4-FFF2-40B4-BE49-F238E27FC236}">
                <a16:creationId xmlns:a16="http://schemas.microsoft.com/office/drawing/2014/main" id="{F24DDDF3-267A-1EDE-C300-489B1E3B3F70}"/>
              </a:ext>
            </a:extLst>
          </p:cNvPr>
          <p:cNvSpPr/>
          <p:nvPr/>
        </p:nvSpPr>
        <p:spPr>
          <a:xfrm>
            <a:off x="3207307" y="2910094"/>
            <a:ext cx="975776" cy="919561"/>
          </a:xfrm>
          <a:prstGeom prst="flowChartConnector">
            <a:avLst/>
          </a:prstGeom>
          <a:solidFill>
            <a:schemeClr val="bg1"/>
          </a:solidFill>
          <a:ln>
            <a:noFill/>
          </a:ln>
          <a:effectLst>
            <a:glow rad="101600">
              <a:schemeClr val="accent2">
                <a:lumMod val="50000"/>
                <a:alpha val="40000"/>
              </a:schemeClr>
            </a:glow>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Connector 53">
            <a:extLst>
              <a:ext uri="{FF2B5EF4-FFF2-40B4-BE49-F238E27FC236}">
                <a16:creationId xmlns:a16="http://schemas.microsoft.com/office/drawing/2014/main" id="{E4A20A32-5A64-213E-4326-5F3B5AB42E14}"/>
              </a:ext>
            </a:extLst>
          </p:cNvPr>
          <p:cNvSpPr/>
          <p:nvPr/>
        </p:nvSpPr>
        <p:spPr>
          <a:xfrm>
            <a:off x="3601956" y="4511797"/>
            <a:ext cx="975776" cy="919561"/>
          </a:xfrm>
          <a:prstGeom prst="flowChartConnector">
            <a:avLst/>
          </a:prstGeom>
          <a:solidFill>
            <a:schemeClr val="bg1"/>
          </a:solidFill>
          <a:ln>
            <a:noFill/>
          </a:ln>
          <a:effectLst>
            <a:glow rad="139700">
              <a:schemeClr val="accent4">
                <a:satMod val="175000"/>
                <a:alpha val="40000"/>
              </a:schemeClr>
            </a:glow>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404673DC-4A8B-9939-D0E1-3952E8DED228}"/>
              </a:ext>
            </a:extLst>
          </p:cNvPr>
          <p:cNvPicPr>
            <a:picLocks noChangeAspect="1"/>
          </p:cNvPicPr>
          <p:nvPr/>
        </p:nvPicPr>
        <p:blipFill>
          <a:blip r:embed="rId9"/>
          <a:stretch>
            <a:fillRect/>
          </a:stretch>
        </p:blipFill>
        <p:spPr>
          <a:xfrm>
            <a:off x="3695195" y="1520045"/>
            <a:ext cx="770777" cy="770777"/>
          </a:xfrm>
          <a:prstGeom prst="rect">
            <a:avLst/>
          </a:prstGeom>
          <a:effectLst>
            <a:outerShdw blurRad="152400" dist="317500" dir="5400000" sx="90000" sy="-19000" rotWithShape="0">
              <a:prstClr val="black">
                <a:alpha val="15000"/>
              </a:prstClr>
            </a:outerShdw>
          </a:effectLst>
        </p:spPr>
      </p:pic>
      <p:sp>
        <p:nvSpPr>
          <p:cNvPr id="57" name="TextBox 56">
            <a:extLst>
              <a:ext uri="{FF2B5EF4-FFF2-40B4-BE49-F238E27FC236}">
                <a16:creationId xmlns:a16="http://schemas.microsoft.com/office/drawing/2014/main" id="{0295619B-AAD0-4909-A164-151A545EDFAC}"/>
              </a:ext>
            </a:extLst>
          </p:cNvPr>
          <p:cNvSpPr txBox="1"/>
          <p:nvPr/>
        </p:nvSpPr>
        <p:spPr>
          <a:xfrm>
            <a:off x="3433904" y="1109274"/>
            <a:ext cx="2190987" cy="276999"/>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sz="1200" b="1" dirty="0"/>
              <a:t>GitHub</a:t>
            </a:r>
          </a:p>
        </p:txBody>
      </p:sp>
      <p:pic>
        <p:nvPicPr>
          <p:cNvPr id="59" name="Picture 58">
            <a:extLst>
              <a:ext uri="{FF2B5EF4-FFF2-40B4-BE49-F238E27FC236}">
                <a16:creationId xmlns:a16="http://schemas.microsoft.com/office/drawing/2014/main" id="{E9B4B7A1-ED02-B0F6-7E92-CA7C1AB2A4B3}"/>
              </a:ext>
            </a:extLst>
          </p:cNvPr>
          <p:cNvPicPr>
            <a:picLocks noChangeAspect="1"/>
          </p:cNvPicPr>
          <p:nvPr/>
        </p:nvPicPr>
        <p:blipFill>
          <a:blip r:embed="rId10"/>
          <a:stretch>
            <a:fillRect/>
          </a:stretch>
        </p:blipFill>
        <p:spPr>
          <a:xfrm>
            <a:off x="3339665" y="3028974"/>
            <a:ext cx="700892" cy="700892"/>
          </a:xfrm>
          <a:prstGeom prst="rect">
            <a:avLst/>
          </a:prstGeom>
          <a:effectLst>
            <a:outerShdw blurRad="152400" dist="317500" dir="5400000" sx="90000" sy="-19000" rotWithShape="0">
              <a:prstClr val="black">
                <a:alpha val="15000"/>
              </a:prstClr>
            </a:outerShdw>
          </a:effectLst>
        </p:spPr>
      </p:pic>
      <p:sp>
        <p:nvSpPr>
          <p:cNvPr id="60" name="TextBox 59">
            <a:extLst>
              <a:ext uri="{FF2B5EF4-FFF2-40B4-BE49-F238E27FC236}">
                <a16:creationId xmlns:a16="http://schemas.microsoft.com/office/drawing/2014/main" id="{805EA53D-26FA-21D3-5BD4-43FC1E85AACF}"/>
              </a:ext>
            </a:extLst>
          </p:cNvPr>
          <p:cNvSpPr txBox="1"/>
          <p:nvPr/>
        </p:nvSpPr>
        <p:spPr>
          <a:xfrm>
            <a:off x="2136193" y="2507370"/>
            <a:ext cx="2190987" cy="276999"/>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sz="1200" b="1" dirty="0"/>
              <a:t>Task Breakdown</a:t>
            </a:r>
          </a:p>
        </p:txBody>
      </p:sp>
      <p:pic>
        <p:nvPicPr>
          <p:cNvPr id="62" name="Picture 61">
            <a:extLst>
              <a:ext uri="{FF2B5EF4-FFF2-40B4-BE49-F238E27FC236}">
                <a16:creationId xmlns:a16="http://schemas.microsoft.com/office/drawing/2014/main" id="{C9E0DA5A-D0BB-D4B9-632B-D71A1FFB3EB2}"/>
              </a:ext>
            </a:extLst>
          </p:cNvPr>
          <p:cNvPicPr>
            <a:picLocks noChangeAspect="1"/>
          </p:cNvPicPr>
          <p:nvPr/>
        </p:nvPicPr>
        <p:blipFill>
          <a:blip r:embed="rId11"/>
          <a:stretch>
            <a:fillRect/>
          </a:stretch>
        </p:blipFill>
        <p:spPr>
          <a:xfrm>
            <a:off x="3711581" y="4636759"/>
            <a:ext cx="733220" cy="733220"/>
          </a:xfrm>
          <a:prstGeom prst="rect">
            <a:avLst/>
          </a:prstGeom>
          <a:effectLst>
            <a:outerShdw blurRad="152400" dist="317500" dir="5400000" sx="90000" sy="-19000" rotWithShape="0">
              <a:prstClr val="black">
                <a:alpha val="15000"/>
              </a:prstClr>
            </a:outerShdw>
          </a:effectLst>
        </p:spPr>
      </p:pic>
      <p:sp>
        <p:nvSpPr>
          <p:cNvPr id="63" name="TextBox 62">
            <a:extLst>
              <a:ext uri="{FF2B5EF4-FFF2-40B4-BE49-F238E27FC236}">
                <a16:creationId xmlns:a16="http://schemas.microsoft.com/office/drawing/2014/main" id="{78275B5E-5921-D7BC-B4C6-14F47F982DF3}"/>
              </a:ext>
            </a:extLst>
          </p:cNvPr>
          <p:cNvSpPr txBox="1"/>
          <p:nvPr/>
        </p:nvSpPr>
        <p:spPr>
          <a:xfrm>
            <a:off x="1967730" y="4272397"/>
            <a:ext cx="2190987" cy="276999"/>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sz="1200" b="1" dirty="0"/>
              <a:t>Skill Expertise </a:t>
            </a:r>
          </a:p>
        </p:txBody>
      </p:sp>
    </p:spTree>
    <p:extLst>
      <p:ext uri="{BB962C8B-B14F-4D97-AF65-F5344CB8AC3E}">
        <p14:creationId xmlns:p14="http://schemas.microsoft.com/office/powerpoint/2010/main" val="159082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B1D1B28A-046E-6314-8D0F-F97C4D03C33E}"/>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47BA2CD-996E-6049-E53E-4D2A54436B97}"/>
              </a:ext>
            </a:extLst>
          </p:cNvPr>
          <p:cNvSpPr txBox="1"/>
          <p:nvPr/>
        </p:nvSpPr>
        <p:spPr>
          <a:xfrm>
            <a:off x="3948049" y="256057"/>
            <a:ext cx="4295899" cy="461665"/>
          </a:xfrm>
          <a:prstGeom prst="rect">
            <a:avLst/>
          </a:prstGeom>
          <a:noFill/>
          <a:ln w="28575">
            <a:solidFill>
              <a:schemeClr val="accent5"/>
            </a:solidFill>
          </a:ln>
        </p:spPr>
        <p:txBody>
          <a:bodyPr wrap="square" rtlCol="0">
            <a:spAutoFit/>
          </a:bodyPr>
          <a:lstStyle/>
          <a:p>
            <a:pPr algn="ctr"/>
            <a:r>
              <a:rPr lang="en-US" sz="2400" b="1" dirty="0"/>
              <a:t>Sample MongoDB Document</a:t>
            </a:r>
          </a:p>
        </p:txBody>
      </p:sp>
      <p:pic>
        <p:nvPicPr>
          <p:cNvPr id="9" name="Picture 8">
            <a:extLst>
              <a:ext uri="{FF2B5EF4-FFF2-40B4-BE49-F238E27FC236}">
                <a16:creationId xmlns:a16="http://schemas.microsoft.com/office/drawing/2014/main" id="{A9045085-D711-5109-E9B9-271243995F21}"/>
              </a:ext>
            </a:extLst>
          </p:cNvPr>
          <p:cNvPicPr>
            <a:picLocks noChangeAspect="1"/>
          </p:cNvPicPr>
          <p:nvPr/>
        </p:nvPicPr>
        <p:blipFill>
          <a:blip r:embed="rId3"/>
          <a:stretch>
            <a:fillRect/>
          </a:stretch>
        </p:blipFill>
        <p:spPr>
          <a:xfrm>
            <a:off x="552527" y="1520045"/>
            <a:ext cx="6553537" cy="4026107"/>
          </a:xfrm>
          <a:prstGeom prst="rect">
            <a:avLst/>
          </a:prstGeom>
          <a:ln>
            <a:solidFill>
              <a:schemeClr val="tx1"/>
            </a:solidFill>
          </a:ln>
          <a:effectLst>
            <a:glow rad="228600">
              <a:schemeClr val="accent6">
                <a:satMod val="175000"/>
                <a:alpha val="40000"/>
              </a:schemeClr>
            </a:glow>
          </a:effectLst>
        </p:spPr>
      </p:pic>
      <p:cxnSp>
        <p:nvCxnSpPr>
          <p:cNvPr id="7" name="Straight Arrow Connector 6">
            <a:extLst>
              <a:ext uri="{FF2B5EF4-FFF2-40B4-BE49-F238E27FC236}">
                <a16:creationId xmlns:a16="http://schemas.microsoft.com/office/drawing/2014/main" id="{76B7D852-B731-713E-466E-D7AE5A1671AF}"/>
              </a:ext>
            </a:extLst>
          </p:cNvPr>
          <p:cNvCxnSpPr/>
          <p:nvPr/>
        </p:nvCxnSpPr>
        <p:spPr>
          <a:xfrm>
            <a:off x="3384468" y="1923802"/>
            <a:ext cx="419198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B5D5B163-FDE3-B5B9-1F4D-E687C6798ED3}"/>
              </a:ext>
            </a:extLst>
          </p:cNvPr>
          <p:cNvSpPr/>
          <p:nvPr/>
        </p:nvSpPr>
        <p:spPr>
          <a:xfrm>
            <a:off x="7707089" y="1686299"/>
            <a:ext cx="2606310" cy="36338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E24C12F-388E-486D-39BC-D979411AF867}"/>
              </a:ext>
            </a:extLst>
          </p:cNvPr>
          <p:cNvPicPr>
            <a:picLocks noChangeAspect="1"/>
          </p:cNvPicPr>
          <p:nvPr/>
        </p:nvPicPr>
        <p:blipFill>
          <a:blip r:embed="rId4"/>
          <a:stretch>
            <a:fillRect/>
          </a:stretch>
        </p:blipFill>
        <p:spPr>
          <a:xfrm>
            <a:off x="7967861" y="1680361"/>
            <a:ext cx="362173" cy="362173"/>
          </a:xfrm>
          <a:prstGeom prst="rect">
            <a:avLst/>
          </a:prstGeom>
        </p:spPr>
      </p:pic>
      <p:sp>
        <p:nvSpPr>
          <p:cNvPr id="12" name="TextBox 11">
            <a:extLst>
              <a:ext uri="{FF2B5EF4-FFF2-40B4-BE49-F238E27FC236}">
                <a16:creationId xmlns:a16="http://schemas.microsoft.com/office/drawing/2014/main" id="{B0D30461-5195-B8B7-C2ED-DC0E9EBDC7AC}"/>
              </a:ext>
            </a:extLst>
          </p:cNvPr>
          <p:cNvSpPr txBox="1"/>
          <p:nvPr/>
        </p:nvSpPr>
        <p:spPr>
          <a:xfrm>
            <a:off x="8330035" y="1680361"/>
            <a:ext cx="1847122" cy="369332"/>
          </a:xfrm>
          <a:prstGeom prst="rect">
            <a:avLst/>
          </a:prstGeom>
          <a:noFill/>
        </p:spPr>
        <p:txBody>
          <a:bodyPr wrap="square" rtlCol="0">
            <a:spAutoFit/>
          </a:bodyPr>
          <a:lstStyle/>
          <a:p>
            <a:r>
              <a:rPr lang="en-US" dirty="0"/>
              <a:t> </a:t>
            </a:r>
            <a:r>
              <a:rPr lang="en-US" b="1" dirty="0"/>
              <a:t>Vehicle Name</a:t>
            </a:r>
          </a:p>
        </p:txBody>
      </p:sp>
      <p:cxnSp>
        <p:nvCxnSpPr>
          <p:cNvPr id="13" name="Straight Arrow Connector 12">
            <a:extLst>
              <a:ext uri="{FF2B5EF4-FFF2-40B4-BE49-F238E27FC236}">
                <a16:creationId xmlns:a16="http://schemas.microsoft.com/office/drawing/2014/main" id="{E657D369-319D-FF1F-F972-66ECD1BF281C}"/>
              </a:ext>
            </a:extLst>
          </p:cNvPr>
          <p:cNvCxnSpPr/>
          <p:nvPr/>
        </p:nvCxnSpPr>
        <p:spPr>
          <a:xfrm>
            <a:off x="3228110" y="2166459"/>
            <a:ext cx="419198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30A0F087-5C0F-58F7-15C2-139A3721F7D0}"/>
              </a:ext>
            </a:extLst>
          </p:cNvPr>
          <p:cNvSpPr/>
          <p:nvPr/>
        </p:nvSpPr>
        <p:spPr>
          <a:xfrm>
            <a:off x="7530429" y="2145865"/>
            <a:ext cx="3524922" cy="36338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8C801089-F88F-F706-8E00-B9A9B25039DF}"/>
              </a:ext>
            </a:extLst>
          </p:cNvPr>
          <p:cNvPicPr>
            <a:picLocks noChangeAspect="1"/>
          </p:cNvPicPr>
          <p:nvPr/>
        </p:nvPicPr>
        <p:blipFill>
          <a:blip r:embed="rId5"/>
          <a:stretch>
            <a:fillRect/>
          </a:stretch>
        </p:blipFill>
        <p:spPr>
          <a:xfrm>
            <a:off x="7725968" y="2213727"/>
            <a:ext cx="250457" cy="250457"/>
          </a:xfrm>
          <a:prstGeom prst="rect">
            <a:avLst/>
          </a:prstGeom>
        </p:spPr>
      </p:pic>
      <p:sp>
        <p:nvSpPr>
          <p:cNvPr id="17" name="TextBox 16">
            <a:extLst>
              <a:ext uri="{FF2B5EF4-FFF2-40B4-BE49-F238E27FC236}">
                <a16:creationId xmlns:a16="http://schemas.microsoft.com/office/drawing/2014/main" id="{B89C53CB-D02F-2BE9-2509-BF583EFEB1DA}"/>
              </a:ext>
            </a:extLst>
          </p:cNvPr>
          <p:cNvSpPr txBox="1"/>
          <p:nvPr/>
        </p:nvSpPr>
        <p:spPr>
          <a:xfrm>
            <a:off x="8011222" y="2143849"/>
            <a:ext cx="3044128" cy="369332"/>
          </a:xfrm>
          <a:prstGeom prst="rect">
            <a:avLst/>
          </a:prstGeom>
          <a:noFill/>
        </p:spPr>
        <p:txBody>
          <a:bodyPr wrap="square" rtlCol="0">
            <a:spAutoFit/>
          </a:bodyPr>
          <a:lstStyle/>
          <a:p>
            <a:r>
              <a:rPr lang="en-US" dirty="0"/>
              <a:t> </a:t>
            </a:r>
            <a:r>
              <a:rPr lang="en-US" b="1" dirty="0"/>
              <a:t>Vehicle Assembly Location</a:t>
            </a:r>
          </a:p>
        </p:txBody>
      </p:sp>
      <p:cxnSp>
        <p:nvCxnSpPr>
          <p:cNvPr id="18" name="Straight Arrow Connector 17">
            <a:extLst>
              <a:ext uri="{FF2B5EF4-FFF2-40B4-BE49-F238E27FC236}">
                <a16:creationId xmlns:a16="http://schemas.microsoft.com/office/drawing/2014/main" id="{7D429E0B-9940-8F11-7276-148CD182E3F3}"/>
              </a:ext>
            </a:extLst>
          </p:cNvPr>
          <p:cNvCxnSpPr>
            <a:cxnSpLocks/>
          </p:cNvCxnSpPr>
          <p:nvPr/>
        </p:nvCxnSpPr>
        <p:spPr>
          <a:xfrm>
            <a:off x="6939809" y="2716224"/>
            <a:ext cx="852824"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C4FB3499-C59F-D0D0-92DF-CA585BC1F075}"/>
              </a:ext>
            </a:extLst>
          </p:cNvPr>
          <p:cNvSpPr/>
          <p:nvPr/>
        </p:nvSpPr>
        <p:spPr>
          <a:xfrm>
            <a:off x="7851196" y="2560937"/>
            <a:ext cx="2606310" cy="36338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B565D3B8-4B89-C8C6-4149-3356F37AB43A}"/>
              </a:ext>
            </a:extLst>
          </p:cNvPr>
          <p:cNvPicPr>
            <a:picLocks noChangeAspect="1"/>
          </p:cNvPicPr>
          <p:nvPr/>
        </p:nvPicPr>
        <p:blipFill>
          <a:blip r:embed="rId6"/>
          <a:stretch>
            <a:fillRect/>
          </a:stretch>
        </p:blipFill>
        <p:spPr>
          <a:xfrm>
            <a:off x="7935117" y="2600686"/>
            <a:ext cx="321248" cy="321248"/>
          </a:xfrm>
          <a:prstGeom prst="rect">
            <a:avLst/>
          </a:prstGeom>
        </p:spPr>
      </p:pic>
      <p:sp>
        <p:nvSpPr>
          <p:cNvPr id="23" name="TextBox 22">
            <a:extLst>
              <a:ext uri="{FF2B5EF4-FFF2-40B4-BE49-F238E27FC236}">
                <a16:creationId xmlns:a16="http://schemas.microsoft.com/office/drawing/2014/main" id="{E1F0DD43-7D7C-489C-86A9-89BBF5DF181B}"/>
              </a:ext>
            </a:extLst>
          </p:cNvPr>
          <p:cNvSpPr txBox="1"/>
          <p:nvPr/>
        </p:nvSpPr>
        <p:spPr>
          <a:xfrm>
            <a:off x="8243947" y="2560937"/>
            <a:ext cx="2069451" cy="369332"/>
          </a:xfrm>
          <a:prstGeom prst="rect">
            <a:avLst/>
          </a:prstGeom>
          <a:noFill/>
        </p:spPr>
        <p:txBody>
          <a:bodyPr wrap="square" rtlCol="0">
            <a:spAutoFit/>
          </a:bodyPr>
          <a:lstStyle/>
          <a:p>
            <a:r>
              <a:rPr lang="en-US" b="1" dirty="0"/>
              <a:t>Battery Assembly</a:t>
            </a:r>
          </a:p>
        </p:txBody>
      </p:sp>
      <p:cxnSp>
        <p:nvCxnSpPr>
          <p:cNvPr id="24" name="Straight Arrow Connector 23">
            <a:extLst>
              <a:ext uri="{FF2B5EF4-FFF2-40B4-BE49-F238E27FC236}">
                <a16:creationId xmlns:a16="http://schemas.microsoft.com/office/drawing/2014/main" id="{9AD5824D-94E6-A841-900E-0DC19349CFAE}"/>
              </a:ext>
            </a:extLst>
          </p:cNvPr>
          <p:cNvCxnSpPr>
            <a:cxnSpLocks/>
          </p:cNvCxnSpPr>
          <p:nvPr/>
        </p:nvCxnSpPr>
        <p:spPr>
          <a:xfrm>
            <a:off x="7082293" y="2930269"/>
            <a:ext cx="708716" cy="21194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9B95A2F1-BB08-1C9B-B1AD-0420EEEB22FD}"/>
              </a:ext>
            </a:extLst>
          </p:cNvPr>
          <p:cNvSpPr/>
          <p:nvPr/>
        </p:nvSpPr>
        <p:spPr>
          <a:xfrm>
            <a:off x="7851196" y="2978025"/>
            <a:ext cx="3121604" cy="36338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5E29BEA7-6D41-EE6B-0F54-4D0F3A9684EA}"/>
              </a:ext>
            </a:extLst>
          </p:cNvPr>
          <p:cNvPicPr>
            <a:picLocks noChangeAspect="1"/>
          </p:cNvPicPr>
          <p:nvPr/>
        </p:nvPicPr>
        <p:blipFill>
          <a:blip r:embed="rId7"/>
          <a:stretch>
            <a:fillRect/>
          </a:stretch>
        </p:blipFill>
        <p:spPr>
          <a:xfrm>
            <a:off x="7933493" y="2985899"/>
            <a:ext cx="290449" cy="290449"/>
          </a:xfrm>
          <a:prstGeom prst="rect">
            <a:avLst/>
          </a:prstGeom>
        </p:spPr>
      </p:pic>
      <p:sp>
        <p:nvSpPr>
          <p:cNvPr id="30" name="TextBox 29">
            <a:extLst>
              <a:ext uri="{FF2B5EF4-FFF2-40B4-BE49-F238E27FC236}">
                <a16:creationId xmlns:a16="http://schemas.microsoft.com/office/drawing/2014/main" id="{05BA34C2-9AC3-942B-58E1-2505881D9821}"/>
              </a:ext>
            </a:extLst>
          </p:cNvPr>
          <p:cNvSpPr txBox="1"/>
          <p:nvPr/>
        </p:nvSpPr>
        <p:spPr>
          <a:xfrm>
            <a:off x="8243946" y="2958132"/>
            <a:ext cx="2728854" cy="369332"/>
          </a:xfrm>
          <a:prstGeom prst="rect">
            <a:avLst/>
          </a:prstGeom>
          <a:noFill/>
        </p:spPr>
        <p:txBody>
          <a:bodyPr wrap="square" rtlCol="0">
            <a:spAutoFit/>
          </a:bodyPr>
          <a:lstStyle/>
          <a:p>
            <a:r>
              <a:rPr lang="en-US" b="1" dirty="0"/>
              <a:t>Electric Motor Assembly</a:t>
            </a:r>
          </a:p>
        </p:txBody>
      </p:sp>
      <p:cxnSp>
        <p:nvCxnSpPr>
          <p:cNvPr id="31" name="Straight Arrow Connector 30">
            <a:extLst>
              <a:ext uri="{FF2B5EF4-FFF2-40B4-BE49-F238E27FC236}">
                <a16:creationId xmlns:a16="http://schemas.microsoft.com/office/drawing/2014/main" id="{F16ACBC0-B8B0-067D-B58B-6E1E6F71FB89}"/>
              </a:ext>
            </a:extLst>
          </p:cNvPr>
          <p:cNvCxnSpPr>
            <a:cxnSpLocks/>
          </p:cNvCxnSpPr>
          <p:nvPr/>
        </p:nvCxnSpPr>
        <p:spPr>
          <a:xfrm>
            <a:off x="6539832" y="3089871"/>
            <a:ext cx="1198437" cy="44322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0CA6CE6C-AD90-FD62-27BF-BD6841E88B30}"/>
              </a:ext>
            </a:extLst>
          </p:cNvPr>
          <p:cNvSpPr/>
          <p:nvPr/>
        </p:nvSpPr>
        <p:spPr>
          <a:xfrm>
            <a:off x="7819546" y="3426651"/>
            <a:ext cx="3121604" cy="36338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F0CB86CB-FBC0-AB5D-B7A4-297F85515E96}"/>
              </a:ext>
            </a:extLst>
          </p:cNvPr>
          <p:cNvPicPr>
            <a:picLocks noChangeAspect="1"/>
          </p:cNvPicPr>
          <p:nvPr/>
        </p:nvPicPr>
        <p:blipFill>
          <a:blip r:embed="rId8"/>
          <a:stretch>
            <a:fillRect/>
          </a:stretch>
        </p:blipFill>
        <p:spPr>
          <a:xfrm>
            <a:off x="7967861" y="3503947"/>
            <a:ext cx="244168" cy="244168"/>
          </a:xfrm>
          <a:prstGeom prst="rect">
            <a:avLst/>
          </a:prstGeom>
        </p:spPr>
      </p:pic>
      <p:sp>
        <p:nvSpPr>
          <p:cNvPr id="37" name="TextBox 36">
            <a:extLst>
              <a:ext uri="{FF2B5EF4-FFF2-40B4-BE49-F238E27FC236}">
                <a16:creationId xmlns:a16="http://schemas.microsoft.com/office/drawing/2014/main" id="{25720B2B-D4D7-2854-8AC1-FE8DE7AB243F}"/>
              </a:ext>
            </a:extLst>
          </p:cNvPr>
          <p:cNvSpPr txBox="1"/>
          <p:nvPr/>
        </p:nvSpPr>
        <p:spPr>
          <a:xfrm>
            <a:off x="8180314" y="3413004"/>
            <a:ext cx="2728854" cy="369332"/>
          </a:xfrm>
          <a:prstGeom prst="rect">
            <a:avLst/>
          </a:prstGeom>
          <a:noFill/>
        </p:spPr>
        <p:txBody>
          <a:bodyPr wrap="square" rtlCol="0">
            <a:spAutoFit/>
          </a:bodyPr>
          <a:lstStyle/>
          <a:p>
            <a:r>
              <a:rPr lang="en-US" b="1" dirty="0"/>
              <a:t>Chassis Assembly</a:t>
            </a:r>
          </a:p>
        </p:txBody>
      </p:sp>
      <p:cxnSp>
        <p:nvCxnSpPr>
          <p:cNvPr id="38" name="Straight Arrow Connector 37">
            <a:extLst>
              <a:ext uri="{FF2B5EF4-FFF2-40B4-BE49-F238E27FC236}">
                <a16:creationId xmlns:a16="http://schemas.microsoft.com/office/drawing/2014/main" id="{0D431BF7-4A8D-763B-5075-7A14F1D60E30}"/>
              </a:ext>
            </a:extLst>
          </p:cNvPr>
          <p:cNvCxnSpPr>
            <a:cxnSpLocks/>
          </p:cNvCxnSpPr>
          <p:nvPr/>
        </p:nvCxnSpPr>
        <p:spPr>
          <a:xfrm>
            <a:off x="4258508" y="3426651"/>
            <a:ext cx="75375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1794C70E-97E8-0BE3-FF90-67A88087FF55}"/>
              </a:ext>
            </a:extLst>
          </p:cNvPr>
          <p:cNvSpPr/>
          <p:nvPr/>
        </p:nvSpPr>
        <p:spPr>
          <a:xfrm>
            <a:off x="5131959" y="3276348"/>
            <a:ext cx="1606932" cy="36338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BDB10E87-536F-4C06-845D-71BF3700C4FA}"/>
              </a:ext>
            </a:extLst>
          </p:cNvPr>
          <p:cNvPicPr>
            <a:picLocks noChangeAspect="1"/>
          </p:cNvPicPr>
          <p:nvPr/>
        </p:nvPicPr>
        <p:blipFill>
          <a:blip r:embed="rId9"/>
          <a:stretch>
            <a:fillRect/>
          </a:stretch>
        </p:blipFill>
        <p:spPr>
          <a:xfrm>
            <a:off x="5193690" y="3341414"/>
            <a:ext cx="228600" cy="228600"/>
          </a:xfrm>
          <a:prstGeom prst="rect">
            <a:avLst/>
          </a:prstGeom>
        </p:spPr>
      </p:pic>
      <p:sp>
        <p:nvSpPr>
          <p:cNvPr id="44" name="TextBox 43">
            <a:extLst>
              <a:ext uri="{FF2B5EF4-FFF2-40B4-BE49-F238E27FC236}">
                <a16:creationId xmlns:a16="http://schemas.microsoft.com/office/drawing/2014/main" id="{05E7EF50-1B3D-1A4F-1025-6A60C63EF3B8}"/>
              </a:ext>
            </a:extLst>
          </p:cNvPr>
          <p:cNvSpPr txBox="1"/>
          <p:nvPr/>
        </p:nvSpPr>
        <p:spPr>
          <a:xfrm>
            <a:off x="5419478" y="3285060"/>
            <a:ext cx="2728854" cy="369332"/>
          </a:xfrm>
          <a:prstGeom prst="rect">
            <a:avLst/>
          </a:prstGeom>
          <a:noFill/>
        </p:spPr>
        <p:txBody>
          <a:bodyPr wrap="square" rtlCol="0">
            <a:spAutoFit/>
          </a:bodyPr>
          <a:lstStyle/>
          <a:p>
            <a:r>
              <a:rPr lang="en-US" b="1" dirty="0"/>
              <a:t>Plant</a:t>
            </a:r>
          </a:p>
        </p:txBody>
      </p:sp>
      <p:sp>
        <p:nvSpPr>
          <p:cNvPr id="45" name="Rectangle 44">
            <a:extLst>
              <a:ext uri="{FF2B5EF4-FFF2-40B4-BE49-F238E27FC236}">
                <a16:creationId xmlns:a16="http://schemas.microsoft.com/office/drawing/2014/main" id="{D53D4D2F-BDD0-A4D7-8335-FFC1511F5FEF}"/>
              </a:ext>
            </a:extLst>
          </p:cNvPr>
          <p:cNvSpPr/>
          <p:nvPr/>
        </p:nvSpPr>
        <p:spPr>
          <a:xfrm>
            <a:off x="591528" y="5877610"/>
            <a:ext cx="10687793" cy="531897"/>
          </a:xfrm>
          <a:prstGeom prst="rect">
            <a:avLst/>
          </a:prstGeom>
          <a:solidFill>
            <a:schemeClr val="accent4">
              <a:lumMod val="40000"/>
              <a:lumOff val="60000"/>
            </a:schemeClr>
          </a:solidFill>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NoSQL (MongoDB Data will be developed by the team) </a:t>
            </a:r>
            <a:r>
              <a:rPr lang="en-US" b="1" i="1" dirty="0">
                <a:solidFill>
                  <a:schemeClr val="tx1"/>
                </a:solidFill>
              </a:rPr>
              <a:t>EXTERNAL DATA SOURCE WILL NOT BE USED</a:t>
            </a:r>
          </a:p>
        </p:txBody>
      </p:sp>
      <p:cxnSp>
        <p:nvCxnSpPr>
          <p:cNvPr id="46" name="Straight Arrow Connector 45">
            <a:extLst>
              <a:ext uri="{FF2B5EF4-FFF2-40B4-BE49-F238E27FC236}">
                <a16:creationId xmlns:a16="http://schemas.microsoft.com/office/drawing/2014/main" id="{F1467154-FC47-6D44-913B-E148DD44A188}"/>
              </a:ext>
            </a:extLst>
          </p:cNvPr>
          <p:cNvCxnSpPr>
            <a:cxnSpLocks/>
          </p:cNvCxnSpPr>
          <p:nvPr/>
        </p:nvCxnSpPr>
        <p:spPr>
          <a:xfrm>
            <a:off x="2851230" y="3811235"/>
            <a:ext cx="75375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DC6A8A96-837D-C1DB-2E8F-2451545EE838}"/>
              </a:ext>
            </a:extLst>
          </p:cNvPr>
          <p:cNvSpPr/>
          <p:nvPr/>
        </p:nvSpPr>
        <p:spPr>
          <a:xfrm>
            <a:off x="3709112" y="3635080"/>
            <a:ext cx="2606310" cy="36338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7B539411-6F97-F80D-DB6B-9F18BF6DD165}"/>
              </a:ext>
            </a:extLst>
          </p:cNvPr>
          <p:cNvPicPr>
            <a:picLocks noChangeAspect="1"/>
          </p:cNvPicPr>
          <p:nvPr/>
        </p:nvPicPr>
        <p:blipFill>
          <a:blip r:embed="rId10"/>
          <a:stretch>
            <a:fillRect/>
          </a:stretch>
        </p:blipFill>
        <p:spPr>
          <a:xfrm>
            <a:off x="3830533" y="3654816"/>
            <a:ext cx="270447" cy="270447"/>
          </a:xfrm>
          <a:prstGeom prst="rect">
            <a:avLst/>
          </a:prstGeom>
        </p:spPr>
      </p:pic>
      <p:sp>
        <p:nvSpPr>
          <p:cNvPr id="51" name="TextBox 50">
            <a:extLst>
              <a:ext uri="{FF2B5EF4-FFF2-40B4-BE49-F238E27FC236}">
                <a16:creationId xmlns:a16="http://schemas.microsoft.com/office/drawing/2014/main" id="{B8DBBDA7-3F90-E1AD-5935-562D25DD6C8C}"/>
              </a:ext>
            </a:extLst>
          </p:cNvPr>
          <p:cNvSpPr txBox="1"/>
          <p:nvPr/>
        </p:nvSpPr>
        <p:spPr>
          <a:xfrm>
            <a:off x="4116035" y="3612571"/>
            <a:ext cx="2728854" cy="369332"/>
          </a:xfrm>
          <a:prstGeom prst="rect">
            <a:avLst/>
          </a:prstGeom>
          <a:noFill/>
        </p:spPr>
        <p:txBody>
          <a:bodyPr wrap="square" rtlCol="0">
            <a:spAutoFit/>
          </a:bodyPr>
          <a:lstStyle/>
          <a:p>
            <a:r>
              <a:rPr lang="en-US" b="1" dirty="0"/>
              <a:t>Sourcing</a:t>
            </a:r>
          </a:p>
        </p:txBody>
      </p:sp>
      <p:sp>
        <p:nvSpPr>
          <p:cNvPr id="53" name="Rectangle 52">
            <a:extLst>
              <a:ext uri="{FF2B5EF4-FFF2-40B4-BE49-F238E27FC236}">
                <a16:creationId xmlns:a16="http://schemas.microsoft.com/office/drawing/2014/main" id="{13786858-D6C9-67BA-E020-ED5CEAD22AA4}"/>
              </a:ext>
            </a:extLst>
          </p:cNvPr>
          <p:cNvSpPr/>
          <p:nvPr/>
        </p:nvSpPr>
        <p:spPr>
          <a:xfrm>
            <a:off x="3569165" y="4786257"/>
            <a:ext cx="2606310" cy="36338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ECDE3A64-9B58-0981-7401-5A028BD1A67C}"/>
              </a:ext>
            </a:extLst>
          </p:cNvPr>
          <p:cNvCxnSpPr>
            <a:cxnSpLocks/>
          </p:cNvCxnSpPr>
          <p:nvPr/>
        </p:nvCxnSpPr>
        <p:spPr>
          <a:xfrm>
            <a:off x="2732697" y="4967952"/>
            <a:ext cx="75375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56" name="Picture 55">
            <a:extLst>
              <a:ext uri="{FF2B5EF4-FFF2-40B4-BE49-F238E27FC236}">
                <a16:creationId xmlns:a16="http://schemas.microsoft.com/office/drawing/2014/main" id="{4DB69188-5FFC-EB7C-3980-27DE1C878356}"/>
              </a:ext>
            </a:extLst>
          </p:cNvPr>
          <p:cNvPicPr>
            <a:picLocks noChangeAspect="1"/>
          </p:cNvPicPr>
          <p:nvPr/>
        </p:nvPicPr>
        <p:blipFill>
          <a:blip r:embed="rId11"/>
          <a:stretch>
            <a:fillRect/>
          </a:stretch>
        </p:blipFill>
        <p:spPr>
          <a:xfrm>
            <a:off x="3658015" y="4843580"/>
            <a:ext cx="248743" cy="248743"/>
          </a:xfrm>
          <a:prstGeom prst="rect">
            <a:avLst/>
          </a:prstGeom>
        </p:spPr>
      </p:pic>
      <p:sp>
        <p:nvSpPr>
          <p:cNvPr id="57" name="TextBox 56">
            <a:extLst>
              <a:ext uri="{FF2B5EF4-FFF2-40B4-BE49-F238E27FC236}">
                <a16:creationId xmlns:a16="http://schemas.microsoft.com/office/drawing/2014/main" id="{56F5CE67-89EB-EAB5-556B-E6FE7AFA6B64}"/>
              </a:ext>
            </a:extLst>
          </p:cNvPr>
          <p:cNvSpPr txBox="1"/>
          <p:nvPr/>
        </p:nvSpPr>
        <p:spPr>
          <a:xfrm>
            <a:off x="3959677" y="4794543"/>
            <a:ext cx="2728854" cy="369332"/>
          </a:xfrm>
          <a:prstGeom prst="rect">
            <a:avLst/>
          </a:prstGeom>
          <a:noFill/>
        </p:spPr>
        <p:txBody>
          <a:bodyPr wrap="square" rtlCol="0">
            <a:spAutoFit/>
          </a:bodyPr>
          <a:lstStyle/>
          <a:p>
            <a:r>
              <a:rPr lang="en-US" b="1" dirty="0"/>
              <a:t>Plant Coordinates</a:t>
            </a:r>
          </a:p>
        </p:txBody>
      </p:sp>
      <p:cxnSp>
        <p:nvCxnSpPr>
          <p:cNvPr id="58" name="Straight Arrow Connector 57">
            <a:extLst>
              <a:ext uri="{FF2B5EF4-FFF2-40B4-BE49-F238E27FC236}">
                <a16:creationId xmlns:a16="http://schemas.microsoft.com/office/drawing/2014/main" id="{4857A2AE-B918-2023-E47A-868462CB8EC9}"/>
              </a:ext>
            </a:extLst>
          </p:cNvPr>
          <p:cNvCxnSpPr>
            <a:cxnSpLocks/>
          </p:cNvCxnSpPr>
          <p:nvPr/>
        </p:nvCxnSpPr>
        <p:spPr>
          <a:xfrm>
            <a:off x="1998406" y="2338955"/>
            <a:ext cx="852824"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FBAD55F9-D9B7-BA55-680D-7712E1753A68}"/>
              </a:ext>
            </a:extLst>
          </p:cNvPr>
          <p:cNvSpPr/>
          <p:nvPr/>
        </p:nvSpPr>
        <p:spPr>
          <a:xfrm>
            <a:off x="2972320" y="2284538"/>
            <a:ext cx="2221370" cy="20943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a:extLst>
              <a:ext uri="{FF2B5EF4-FFF2-40B4-BE49-F238E27FC236}">
                <a16:creationId xmlns:a16="http://schemas.microsoft.com/office/drawing/2014/main" id="{15F529C0-9763-9154-212F-CA39167C09E1}"/>
              </a:ext>
            </a:extLst>
          </p:cNvPr>
          <p:cNvPicPr>
            <a:picLocks noChangeAspect="1"/>
          </p:cNvPicPr>
          <p:nvPr/>
        </p:nvPicPr>
        <p:blipFill>
          <a:blip r:embed="rId12"/>
          <a:stretch>
            <a:fillRect/>
          </a:stretch>
        </p:blipFill>
        <p:spPr>
          <a:xfrm>
            <a:off x="3058283" y="2272619"/>
            <a:ext cx="221352" cy="221352"/>
          </a:xfrm>
          <a:prstGeom prst="rect">
            <a:avLst/>
          </a:prstGeom>
        </p:spPr>
      </p:pic>
      <p:sp>
        <p:nvSpPr>
          <p:cNvPr id="62" name="TextBox 61">
            <a:extLst>
              <a:ext uri="{FF2B5EF4-FFF2-40B4-BE49-F238E27FC236}">
                <a16:creationId xmlns:a16="http://schemas.microsoft.com/office/drawing/2014/main" id="{E4915988-79FB-7AA3-0870-FEEFCA29A1AA}"/>
              </a:ext>
            </a:extLst>
          </p:cNvPr>
          <p:cNvSpPr txBox="1"/>
          <p:nvPr/>
        </p:nvSpPr>
        <p:spPr>
          <a:xfrm>
            <a:off x="3337571" y="2198629"/>
            <a:ext cx="2728854" cy="369332"/>
          </a:xfrm>
          <a:prstGeom prst="rect">
            <a:avLst/>
          </a:prstGeom>
          <a:noFill/>
        </p:spPr>
        <p:txBody>
          <a:bodyPr wrap="square" rtlCol="0">
            <a:spAutoFit/>
          </a:bodyPr>
          <a:lstStyle/>
          <a:p>
            <a:r>
              <a:rPr lang="en-US" b="1" dirty="0"/>
              <a:t>Price</a:t>
            </a:r>
          </a:p>
        </p:txBody>
      </p:sp>
      <p:pic>
        <p:nvPicPr>
          <p:cNvPr id="6146" name="Picture 2" descr="Kaggle Company Profile: Valuation, Investors, Acquisition | PitchBook">
            <a:extLst>
              <a:ext uri="{FF2B5EF4-FFF2-40B4-BE49-F238E27FC236}">
                <a16:creationId xmlns:a16="http://schemas.microsoft.com/office/drawing/2014/main" id="{679BD46E-C33A-52DC-7CFC-CD8A974B82A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76457" y="4030700"/>
            <a:ext cx="1403543" cy="1403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AC0F61D2-9C1C-7A87-1924-5486D31D791F}"/>
              </a:ext>
            </a:extLst>
          </p:cNvPr>
          <p:cNvCxnSpPr>
            <a:cxnSpLocks/>
          </p:cNvCxnSpPr>
          <p:nvPr/>
        </p:nvCxnSpPr>
        <p:spPr>
          <a:xfrm>
            <a:off x="7707089" y="4456509"/>
            <a:ext cx="1272911" cy="543871"/>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661129C-9CA8-B029-11F6-20D63EAEFD13}"/>
              </a:ext>
            </a:extLst>
          </p:cNvPr>
          <p:cNvCxnSpPr>
            <a:cxnSpLocks/>
          </p:cNvCxnSpPr>
          <p:nvPr/>
        </p:nvCxnSpPr>
        <p:spPr>
          <a:xfrm flipV="1">
            <a:off x="7525388" y="4456509"/>
            <a:ext cx="1375888" cy="52270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509A688-CCC6-C86B-724F-989562A3A45A}"/>
              </a:ext>
            </a:extLst>
          </p:cNvPr>
          <p:cNvSpPr/>
          <p:nvPr/>
        </p:nvSpPr>
        <p:spPr>
          <a:xfrm>
            <a:off x="9073576" y="3974843"/>
            <a:ext cx="2728854" cy="1589789"/>
          </a:xfrm>
          <a:prstGeom prst="rect">
            <a:avLst/>
          </a:prstGeom>
          <a:solidFill>
            <a:schemeClr val="bg2"/>
          </a:solidFill>
          <a:effectLst>
            <a:glow rad="101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Currently, the EV Battery data source is not available, so the data needs to be constructed for the application.</a:t>
            </a:r>
          </a:p>
        </p:txBody>
      </p:sp>
    </p:spTree>
    <p:extLst>
      <p:ext uri="{BB962C8B-B14F-4D97-AF65-F5344CB8AC3E}">
        <p14:creationId xmlns:p14="http://schemas.microsoft.com/office/powerpoint/2010/main" val="2581289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DAA4DD5A-0BB8-1AA0-02DD-61103889B57C}"/>
              </a:ext>
            </a:extLst>
          </p:cNvPr>
          <p:cNvSpPr/>
          <p:nvPr/>
        </p:nvSpPr>
        <p:spPr>
          <a:xfrm>
            <a:off x="1657590" y="1283525"/>
            <a:ext cx="7469579" cy="4726379"/>
          </a:xfrm>
          <a:prstGeom prst="rect">
            <a:avLst/>
          </a:prstGeom>
          <a:solidFill>
            <a:schemeClr val="bg1"/>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A2C6092-3A6B-18CA-435F-C36C761A2D3F}"/>
              </a:ext>
            </a:extLst>
          </p:cNvPr>
          <p:cNvSpPr/>
          <p:nvPr/>
        </p:nvSpPr>
        <p:spPr>
          <a:xfrm>
            <a:off x="1653751" y="1283525"/>
            <a:ext cx="7469579" cy="42751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EVT - CES</a:t>
            </a:r>
          </a:p>
        </p:txBody>
      </p:sp>
      <p:sp>
        <p:nvSpPr>
          <p:cNvPr id="6" name="Rectangle: Rounded Corners 5">
            <a:extLst>
              <a:ext uri="{FF2B5EF4-FFF2-40B4-BE49-F238E27FC236}">
                <a16:creationId xmlns:a16="http://schemas.microsoft.com/office/drawing/2014/main" id="{FD9115E2-D2BB-F8DD-A609-2BDAB3F6B9D9}"/>
              </a:ext>
            </a:extLst>
          </p:cNvPr>
          <p:cNvSpPr/>
          <p:nvPr/>
        </p:nvSpPr>
        <p:spPr>
          <a:xfrm>
            <a:off x="1896423" y="1841665"/>
            <a:ext cx="1140032" cy="261257"/>
          </a:xfrm>
          <a:prstGeom prst="round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Home</a:t>
            </a:r>
          </a:p>
        </p:txBody>
      </p:sp>
      <p:sp>
        <p:nvSpPr>
          <p:cNvPr id="8" name="Rectangle: Rounded Corners 7">
            <a:extLst>
              <a:ext uri="{FF2B5EF4-FFF2-40B4-BE49-F238E27FC236}">
                <a16:creationId xmlns:a16="http://schemas.microsoft.com/office/drawing/2014/main" id="{A9194AED-95FF-9CC5-9530-A8DBD6FD60DD}"/>
              </a:ext>
            </a:extLst>
          </p:cNvPr>
          <p:cNvSpPr/>
          <p:nvPr/>
        </p:nvSpPr>
        <p:spPr>
          <a:xfrm>
            <a:off x="3230571" y="1852258"/>
            <a:ext cx="1434955" cy="261257"/>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About</a:t>
            </a:r>
          </a:p>
        </p:txBody>
      </p:sp>
      <p:sp>
        <p:nvSpPr>
          <p:cNvPr id="9" name="TextBox 8">
            <a:extLst>
              <a:ext uri="{FF2B5EF4-FFF2-40B4-BE49-F238E27FC236}">
                <a16:creationId xmlns:a16="http://schemas.microsoft.com/office/drawing/2014/main" id="{A982FE7E-4697-3C95-405C-743C15135004}"/>
              </a:ext>
            </a:extLst>
          </p:cNvPr>
          <p:cNvSpPr txBox="1"/>
          <p:nvPr/>
        </p:nvSpPr>
        <p:spPr>
          <a:xfrm>
            <a:off x="1757878" y="2286391"/>
            <a:ext cx="6681558" cy="369332"/>
          </a:xfrm>
          <a:prstGeom prst="rect">
            <a:avLst/>
          </a:prstGeom>
          <a:noFill/>
        </p:spPr>
        <p:txBody>
          <a:bodyPr wrap="square" rtlCol="0">
            <a:spAutoFit/>
          </a:bodyPr>
          <a:lstStyle/>
          <a:p>
            <a:r>
              <a:rPr lang="en-US" b="1" dirty="0"/>
              <a:t>Discover Your Electric Vehicle Tax Credit Eligibility</a:t>
            </a:r>
          </a:p>
        </p:txBody>
      </p:sp>
      <p:sp>
        <p:nvSpPr>
          <p:cNvPr id="10" name="Rectangle: Rounded Corners 9">
            <a:extLst>
              <a:ext uri="{FF2B5EF4-FFF2-40B4-BE49-F238E27FC236}">
                <a16:creationId xmlns:a16="http://schemas.microsoft.com/office/drawing/2014/main" id="{10E343AF-66D0-3CCC-DA7D-2707361928F6}"/>
              </a:ext>
            </a:extLst>
          </p:cNvPr>
          <p:cNvSpPr/>
          <p:nvPr/>
        </p:nvSpPr>
        <p:spPr>
          <a:xfrm>
            <a:off x="2466439" y="3478127"/>
            <a:ext cx="1995933" cy="286352"/>
          </a:xfrm>
          <a:prstGeom prst="round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Upload </a:t>
            </a:r>
          </a:p>
        </p:txBody>
      </p:sp>
      <p:sp>
        <p:nvSpPr>
          <p:cNvPr id="13" name="Rectangle 12">
            <a:extLst>
              <a:ext uri="{FF2B5EF4-FFF2-40B4-BE49-F238E27FC236}">
                <a16:creationId xmlns:a16="http://schemas.microsoft.com/office/drawing/2014/main" id="{D5554D7F-3BD7-A26E-F2D3-72D52E7CDF0E}"/>
              </a:ext>
            </a:extLst>
          </p:cNvPr>
          <p:cNvSpPr/>
          <p:nvPr/>
        </p:nvSpPr>
        <p:spPr>
          <a:xfrm>
            <a:off x="1645283" y="5723552"/>
            <a:ext cx="7469579" cy="286352"/>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Contact | Privacy Policy | Terms of Service</a:t>
            </a:r>
          </a:p>
        </p:txBody>
      </p:sp>
      <p:cxnSp>
        <p:nvCxnSpPr>
          <p:cNvPr id="14" name="Straight Connector 13">
            <a:extLst>
              <a:ext uri="{FF2B5EF4-FFF2-40B4-BE49-F238E27FC236}">
                <a16:creationId xmlns:a16="http://schemas.microsoft.com/office/drawing/2014/main" id="{E9474109-D188-194C-B151-1DA5466989C1}"/>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8AA5823E-93DE-88CE-7062-19D99820B572}"/>
              </a:ext>
            </a:extLst>
          </p:cNvPr>
          <p:cNvSpPr txBox="1"/>
          <p:nvPr/>
        </p:nvSpPr>
        <p:spPr>
          <a:xfrm>
            <a:off x="3948049" y="256057"/>
            <a:ext cx="4954651" cy="461665"/>
          </a:xfrm>
          <a:prstGeom prst="rect">
            <a:avLst/>
          </a:prstGeom>
          <a:noFill/>
          <a:ln w="28575">
            <a:solidFill>
              <a:schemeClr val="accent5"/>
            </a:solidFill>
          </a:ln>
        </p:spPr>
        <p:txBody>
          <a:bodyPr wrap="square" rtlCol="0">
            <a:spAutoFit/>
          </a:bodyPr>
          <a:lstStyle/>
          <a:p>
            <a:pPr algn="ctr"/>
            <a:r>
              <a:rPr lang="en-US" sz="2400" b="1" dirty="0"/>
              <a:t>Sample Landing Page UI Design</a:t>
            </a:r>
          </a:p>
        </p:txBody>
      </p:sp>
      <p:sp>
        <p:nvSpPr>
          <p:cNvPr id="11" name="Rectangle: Rounded Corners 10">
            <a:extLst>
              <a:ext uri="{FF2B5EF4-FFF2-40B4-BE49-F238E27FC236}">
                <a16:creationId xmlns:a16="http://schemas.microsoft.com/office/drawing/2014/main" id="{3A73DCE4-BC18-AEE6-57C6-84729B374D9F}"/>
              </a:ext>
            </a:extLst>
          </p:cNvPr>
          <p:cNvSpPr/>
          <p:nvPr/>
        </p:nvSpPr>
        <p:spPr>
          <a:xfrm>
            <a:off x="9251779" y="922695"/>
            <a:ext cx="2659277" cy="1804061"/>
          </a:xfrm>
          <a:prstGeom prst="roundRect">
            <a:avLst>
              <a:gd name="adj" fmla="val 12059"/>
            </a:avLst>
          </a:prstGeom>
          <a:solidFill>
            <a:schemeClr val="bg1">
              <a:lumMod val="95000"/>
            </a:schemeClr>
          </a:solidFill>
          <a:ln>
            <a:solidFill>
              <a:srgbClr val="92D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EC53783-0AC6-DEFF-86A8-5CB1B101DFBF}"/>
              </a:ext>
            </a:extLst>
          </p:cNvPr>
          <p:cNvPicPr>
            <a:picLocks noChangeAspect="1"/>
          </p:cNvPicPr>
          <p:nvPr/>
        </p:nvPicPr>
        <p:blipFill>
          <a:blip r:embed="rId3"/>
          <a:stretch>
            <a:fillRect/>
          </a:stretch>
        </p:blipFill>
        <p:spPr>
          <a:xfrm>
            <a:off x="10343244" y="1871168"/>
            <a:ext cx="630380" cy="630380"/>
          </a:xfrm>
          <a:prstGeom prst="rect">
            <a:avLst/>
          </a:prstGeom>
          <a:effectLst>
            <a:glow rad="228600">
              <a:schemeClr val="accent6">
                <a:satMod val="175000"/>
                <a:alpha val="40000"/>
              </a:schemeClr>
            </a:glow>
          </a:effectLst>
        </p:spPr>
      </p:pic>
      <p:sp>
        <p:nvSpPr>
          <p:cNvPr id="18" name="TextBox 17">
            <a:extLst>
              <a:ext uri="{FF2B5EF4-FFF2-40B4-BE49-F238E27FC236}">
                <a16:creationId xmlns:a16="http://schemas.microsoft.com/office/drawing/2014/main" id="{DD850E2B-55CF-78FA-C26F-F985AD4006FD}"/>
              </a:ext>
            </a:extLst>
          </p:cNvPr>
          <p:cNvSpPr txBox="1"/>
          <p:nvPr/>
        </p:nvSpPr>
        <p:spPr>
          <a:xfrm>
            <a:off x="9374722" y="1064705"/>
            <a:ext cx="2411724" cy="646331"/>
          </a:xfrm>
          <a:prstGeom prst="rect">
            <a:avLst/>
          </a:prstGeom>
          <a:noFill/>
        </p:spPr>
        <p:txBody>
          <a:bodyPr wrap="square" rtlCol="0">
            <a:spAutoFit/>
          </a:bodyPr>
          <a:lstStyle/>
          <a:p>
            <a:pPr algn="ctr"/>
            <a:r>
              <a:rPr lang="en-US" b="1" dirty="0"/>
              <a:t>Simple Design = Less Lead Time</a:t>
            </a:r>
          </a:p>
        </p:txBody>
      </p:sp>
      <p:sp>
        <p:nvSpPr>
          <p:cNvPr id="17" name="Rectangle 16">
            <a:extLst>
              <a:ext uri="{FF2B5EF4-FFF2-40B4-BE49-F238E27FC236}">
                <a16:creationId xmlns:a16="http://schemas.microsoft.com/office/drawing/2014/main" id="{EFC2E5F1-764A-4E15-3EBE-40084711214B}"/>
              </a:ext>
            </a:extLst>
          </p:cNvPr>
          <p:cNvSpPr/>
          <p:nvPr/>
        </p:nvSpPr>
        <p:spPr>
          <a:xfrm>
            <a:off x="5830784" y="2861953"/>
            <a:ext cx="3071916" cy="2712522"/>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lectric Vehicle Charging Station Vector Art, Icons, and Graphics for Free  Download">
            <a:extLst>
              <a:ext uri="{FF2B5EF4-FFF2-40B4-BE49-F238E27FC236}">
                <a16:creationId xmlns:a16="http://schemas.microsoft.com/office/drawing/2014/main" id="{559D9A42-B680-CF8E-D95E-0984D5DB3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196" y="3350483"/>
            <a:ext cx="2829015" cy="158933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7A796CF-D3C8-65C7-B2F6-313BB76A2555}"/>
              </a:ext>
            </a:extLst>
          </p:cNvPr>
          <p:cNvSpPr txBox="1"/>
          <p:nvPr/>
        </p:nvSpPr>
        <p:spPr>
          <a:xfrm>
            <a:off x="2090057" y="4145150"/>
            <a:ext cx="3071916" cy="461665"/>
          </a:xfrm>
          <a:prstGeom prst="rect">
            <a:avLst/>
          </a:prstGeom>
          <a:noFill/>
        </p:spPr>
        <p:txBody>
          <a:bodyPr wrap="square" rtlCol="0">
            <a:spAutoFit/>
          </a:bodyPr>
          <a:lstStyle/>
          <a:p>
            <a:pPr algn="ctr"/>
            <a:r>
              <a:rPr lang="en-US" sz="1200" b="1" dirty="0">
                <a:solidFill>
                  <a:srgbClr val="FF0000"/>
                </a:solidFill>
              </a:rPr>
              <a:t>Please upload a PDF version of the Electric Vehicle Information Document</a:t>
            </a:r>
          </a:p>
        </p:txBody>
      </p:sp>
    </p:spTree>
    <p:extLst>
      <p:ext uri="{BB962C8B-B14F-4D97-AF65-F5344CB8AC3E}">
        <p14:creationId xmlns:p14="http://schemas.microsoft.com/office/powerpoint/2010/main" val="112776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926713A8-B834-DA7D-BC33-132A9FB561FC}"/>
              </a:ext>
            </a:extLst>
          </p:cNvPr>
          <p:cNvSpPr/>
          <p:nvPr/>
        </p:nvSpPr>
        <p:spPr>
          <a:xfrm>
            <a:off x="1294413" y="1294411"/>
            <a:ext cx="7469579" cy="4962452"/>
          </a:xfrm>
          <a:prstGeom prst="rect">
            <a:avLst/>
          </a:prstGeom>
          <a:solidFill>
            <a:schemeClr val="bg1"/>
          </a:solidFill>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F572A29-D285-1ED2-DFC3-2EC68BF3F141}"/>
              </a:ext>
            </a:extLst>
          </p:cNvPr>
          <p:cNvSpPr/>
          <p:nvPr/>
        </p:nvSpPr>
        <p:spPr>
          <a:xfrm>
            <a:off x="1294413" y="1294411"/>
            <a:ext cx="7469579" cy="42751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IRA COMPLIANT FORM</a:t>
            </a:r>
          </a:p>
        </p:txBody>
      </p:sp>
      <p:cxnSp>
        <p:nvCxnSpPr>
          <p:cNvPr id="29" name="Straight Connector 28">
            <a:extLst>
              <a:ext uri="{FF2B5EF4-FFF2-40B4-BE49-F238E27FC236}">
                <a16:creationId xmlns:a16="http://schemas.microsoft.com/office/drawing/2014/main" id="{0EBB7D78-44CA-91D4-7F2A-F340EEF95671}"/>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37D38FB-2A9F-B0DB-DFF6-C00BC7BE49EB}"/>
              </a:ext>
            </a:extLst>
          </p:cNvPr>
          <p:cNvSpPr txBox="1"/>
          <p:nvPr/>
        </p:nvSpPr>
        <p:spPr>
          <a:xfrm>
            <a:off x="3948049" y="256057"/>
            <a:ext cx="4954651" cy="461665"/>
          </a:xfrm>
          <a:prstGeom prst="rect">
            <a:avLst/>
          </a:prstGeom>
          <a:noFill/>
          <a:ln w="28575">
            <a:solidFill>
              <a:schemeClr val="accent5"/>
            </a:solidFill>
          </a:ln>
        </p:spPr>
        <p:txBody>
          <a:bodyPr wrap="square" rtlCol="0">
            <a:spAutoFit/>
          </a:bodyPr>
          <a:lstStyle/>
          <a:p>
            <a:pPr algn="ctr"/>
            <a:r>
              <a:rPr lang="en-US" sz="2400" b="1" dirty="0"/>
              <a:t>Form Page Sample UI Design </a:t>
            </a:r>
          </a:p>
        </p:txBody>
      </p:sp>
      <p:sp>
        <p:nvSpPr>
          <p:cNvPr id="31" name="TextBox 30">
            <a:extLst>
              <a:ext uri="{FF2B5EF4-FFF2-40B4-BE49-F238E27FC236}">
                <a16:creationId xmlns:a16="http://schemas.microsoft.com/office/drawing/2014/main" id="{50F7624A-EC13-B19F-0792-E80508067BF7}"/>
              </a:ext>
            </a:extLst>
          </p:cNvPr>
          <p:cNvSpPr txBox="1"/>
          <p:nvPr/>
        </p:nvSpPr>
        <p:spPr>
          <a:xfrm>
            <a:off x="1377869" y="1863144"/>
            <a:ext cx="6681558" cy="369332"/>
          </a:xfrm>
          <a:prstGeom prst="rect">
            <a:avLst/>
          </a:prstGeom>
          <a:noFill/>
        </p:spPr>
        <p:txBody>
          <a:bodyPr wrap="square" rtlCol="0">
            <a:spAutoFit/>
          </a:bodyPr>
          <a:lstStyle/>
          <a:p>
            <a:r>
              <a:rPr lang="en-US" b="1" dirty="0"/>
              <a:t>Quick Summary of your Vehicle</a:t>
            </a:r>
          </a:p>
        </p:txBody>
      </p:sp>
      <p:sp>
        <p:nvSpPr>
          <p:cNvPr id="32" name="TextBox 31">
            <a:extLst>
              <a:ext uri="{FF2B5EF4-FFF2-40B4-BE49-F238E27FC236}">
                <a16:creationId xmlns:a16="http://schemas.microsoft.com/office/drawing/2014/main" id="{C4953CE7-84E4-A26A-6FF0-C9C2F01C1525}"/>
              </a:ext>
            </a:extLst>
          </p:cNvPr>
          <p:cNvSpPr txBox="1"/>
          <p:nvPr/>
        </p:nvSpPr>
        <p:spPr>
          <a:xfrm>
            <a:off x="1481667" y="2317466"/>
            <a:ext cx="1735666" cy="276999"/>
          </a:xfrm>
          <a:prstGeom prst="rect">
            <a:avLst/>
          </a:prstGeom>
          <a:noFill/>
        </p:spPr>
        <p:txBody>
          <a:bodyPr wrap="square" rtlCol="0">
            <a:spAutoFit/>
          </a:bodyPr>
          <a:lstStyle/>
          <a:p>
            <a:r>
              <a:rPr lang="en-US" sz="1200" b="1" dirty="0"/>
              <a:t>Vehicle Name:</a:t>
            </a:r>
          </a:p>
        </p:txBody>
      </p:sp>
      <p:sp>
        <p:nvSpPr>
          <p:cNvPr id="34" name="TextBox 33">
            <a:extLst>
              <a:ext uri="{FF2B5EF4-FFF2-40B4-BE49-F238E27FC236}">
                <a16:creationId xmlns:a16="http://schemas.microsoft.com/office/drawing/2014/main" id="{44B8B90A-D5C4-6A23-C976-45E1DC46CAF5}"/>
              </a:ext>
            </a:extLst>
          </p:cNvPr>
          <p:cNvSpPr txBox="1"/>
          <p:nvPr/>
        </p:nvSpPr>
        <p:spPr>
          <a:xfrm>
            <a:off x="1481667" y="2597389"/>
            <a:ext cx="1735666" cy="276999"/>
          </a:xfrm>
          <a:prstGeom prst="rect">
            <a:avLst/>
          </a:prstGeom>
          <a:noFill/>
        </p:spPr>
        <p:txBody>
          <a:bodyPr wrap="square" rtlCol="0">
            <a:spAutoFit/>
          </a:bodyPr>
          <a:lstStyle/>
          <a:p>
            <a:r>
              <a:rPr lang="en-US" sz="1200" b="1" dirty="0"/>
              <a:t>Country of Assembly:</a:t>
            </a:r>
          </a:p>
        </p:txBody>
      </p:sp>
      <p:sp>
        <p:nvSpPr>
          <p:cNvPr id="37" name="TextBox 36">
            <a:extLst>
              <a:ext uri="{FF2B5EF4-FFF2-40B4-BE49-F238E27FC236}">
                <a16:creationId xmlns:a16="http://schemas.microsoft.com/office/drawing/2014/main" id="{0C60C643-F542-8823-F437-7166F958CED4}"/>
              </a:ext>
            </a:extLst>
          </p:cNvPr>
          <p:cNvSpPr txBox="1"/>
          <p:nvPr/>
        </p:nvSpPr>
        <p:spPr>
          <a:xfrm>
            <a:off x="1481667" y="2877110"/>
            <a:ext cx="1735666" cy="276999"/>
          </a:xfrm>
          <a:prstGeom prst="rect">
            <a:avLst/>
          </a:prstGeom>
          <a:noFill/>
        </p:spPr>
        <p:txBody>
          <a:bodyPr wrap="square" rtlCol="0">
            <a:spAutoFit/>
          </a:bodyPr>
          <a:lstStyle/>
          <a:p>
            <a:r>
              <a:rPr lang="en-US" sz="1200" b="1" dirty="0"/>
              <a:t>Price:</a:t>
            </a:r>
          </a:p>
        </p:txBody>
      </p:sp>
      <p:sp>
        <p:nvSpPr>
          <p:cNvPr id="39" name="TextBox 38">
            <a:extLst>
              <a:ext uri="{FF2B5EF4-FFF2-40B4-BE49-F238E27FC236}">
                <a16:creationId xmlns:a16="http://schemas.microsoft.com/office/drawing/2014/main" id="{9BAE0E35-BACF-D28E-54C0-89ABAA5A49D9}"/>
              </a:ext>
            </a:extLst>
          </p:cNvPr>
          <p:cNvSpPr txBox="1"/>
          <p:nvPr/>
        </p:nvSpPr>
        <p:spPr>
          <a:xfrm>
            <a:off x="1420202" y="3229405"/>
            <a:ext cx="1981200" cy="276999"/>
          </a:xfrm>
          <a:prstGeom prst="rect">
            <a:avLst/>
          </a:prstGeom>
          <a:noFill/>
        </p:spPr>
        <p:txBody>
          <a:bodyPr wrap="square" rtlCol="0">
            <a:spAutoFit/>
          </a:bodyPr>
          <a:lstStyle/>
          <a:p>
            <a:r>
              <a:rPr lang="en-US" sz="1200" b="1" dirty="0"/>
              <a:t>Battery Supplier Name: </a:t>
            </a:r>
          </a:p>
        </p:txBody>
      </p:sp>
      <p:sp>
        <p:nvSpPr>
          <p:cNvPr id="41" name="TextBox 40">
            <a:extLst>
              <a:ext uri="{FF2B5EF4-FFF2-40B4-BE49-F238E27FC236}">
                <a16:creationId xmlns:a16="http://schemas.microsoft.com/office/drawing/2014/main" id="{B318EBA9-5EC0-491D-B175-80448BA4505D}"/>
              </a:ext>
            </a:extLst>
          </p:cNvPr>
          <p:cNvSpPr txBox="1"/>
          <p:nvPr/>
        </p:nvSpPr>
        <p:spPr>
          <a:xfrm>
            <a:off x="4777916" y="3239740"/>
            <a:ext cx="1981200" cy="276999"/>
          </a:xfrm>
          <a:prstGeom prst="rect">
            <a:avLst/>
          </a:prstGeom>
          <a:noFill/>
        </p:spPr>
        <p:txBody>
          <a:bodyPr wrap="square" rtlCol="0">
            <a:spAutoFit/>
          </a:bodyPr>
          <a:lstStyle/>
          <a:p>
            <a:r>
              <a:rPr lang="en-US" sz="1200" b="1" dirty="0"/>
              <a:t>Location:</a:t>
            </a:r>
          </a:p>
        </p:txBody>
      </p:sp>
      <p:sp>
        <p:nvSpPr>
          <p:cNvPr id="44" name="TextBox 43">
            <a:extLst>
              <a:ext uri="{FF2B5EF4-FFF2-40B4-BE49-F238E27FC236}">
                <a16:creationId xmlns:a16="http://schemas.microsoft.com/office/drawing/2014/main" id="{73D97129-36A1-3197-9903-E4DE979BAC89}"/>
              </a:ext>
            </a:extLst>
          </p:cNvPr>
          <p:cNvSpPr txBox="1"/>
          <p:nvPr/>
        </p:nvSpPr>
        <p:spPr>
          <a:xfrm>
            <a:off x="1417091" y="3465807"/>
            <a:ext cx="1981200" cy="276999"/>
          </a:xfrm>
          <a:prstGeom prst="rect">
            <a:avLst/>
          </a:prstGeom>
          <a:noFill/>
        </p:spPr>
        <p:txBody>
          <a:bodyPr wrap="square" rtlCol="0">
            <a:spAutoFit/>
          </a:bodyPr>
          <a:lstStyle/>
          <a:p>
            <a:r>
              <a:rPr lang="en-US" sz="1200" b="1" dirty="0"/>
              <a:t>Electric Motor Supplier:</a:t>
            </a:r>
          </a:p>
        </p:txBody>
      </p:sp>
      <p:sp>
        <p:nvSpPr>
          <p:cNvPr id="46" name="TextBox 45">
            <a:extLst>
              <a:ext uri="{FF2B5EF4-FFF2-40B4-BE49-F238E27FC236}">
                <a16:creationId xmlns:a16="http://schemas.microsoft.com/office/drawing/2014/main" id="{590BFD41-E9B4-2AAA-0CA5-EA22D2B3DDCA}"/>
              </a:ext>
            </a:extLst>
          </p:cNvPr>
          <p:cNvSpPr txBox="1"/>
          <p:nvPr/>
        </p:nvSpPr>
        <p:spPr>
          <a:xfrm>
            <a:off x="4777916" y="3477095"/>
            <a:ext cx="1981200" cy="276999"/>
          </a:xfrm>
          <a:prstGeom prst="rect">
            <a:avLst/>
          </a:prstGeom>
          <a:noFill/>
        </p:spPr>
        <p:txBody>
          <a:bodyPr wrap="square" rtlCol="0">
            <a:spAutoFit/>
          </a:bodyPr>
          <a:lstStyle/>
          <a:p>
            <a:r>
              <a:rPr lang="en-US" sz="1200" b="1" dirty="0"/>
              <a:t>Location:</a:t>
            </a:r>
          </a:p>
        </p:txBody>
      </p:sp>
      <p:sp>
        <p:nvSpPr>
          <p:cNvPr id="50" name="TextBox 49">
            <a:extLst>
              <a:ext uri="{FF2B5EF4-FFF2-40B4-BE49-F238E27FC236}">
                <a16:creationId xmlns:a16="http://schemas.microsoft.com/office/drawing/2014/main" id="{026507BE-5446-DE65-1047-88E73453E7C0}"/>
              </a:ext>
            </a:extLst>
          </p:cNvPr>
          <p:cNvSpPr txBox="1"/>
          <p:nvPr/>
        </p:nvSpPr>
        <p:spPr>
          <a:xfrm>
            <a:off x="1424238" y="3703445"/>
            <a:ext cx="1981200" cy="276999"/>
          </a:xfrm>
          <a:prstGeom prst="rect">
            <a:avLst/>
          </a:prstGeom>
          <a:noFill/>
        </p:spPr>
        <p:txBody>
          <a:bodyPr wrap="square" rtlCol="0">
            <a:spAutoFit/>
          </a:bodyPr>
          <a:lstStyle/>
          <a:p>
            <a:r>
              <a:rPr lang="en-US" sz="1200" b="1" dirty="0"/>
              <a:t>Chassis Supplier Name:</a:t>
            </a:r>
          </a:p>
        </p:txBody>
      </p:sp>
      <p:sp>
        <p:nvSpPr>
          <p:cNvPr id="52" name="TextBox 51">
            <a:extLst>
              <a:ext uri="{FF2B5EF4-FFF2-40B4-BE49-F238E27FC236}">
                <a16:creationId xmlns:a16="http://schemas.microsoft.com/office/drawing/2014/main" id="{9264DB3B-D0E5-F804-9E38-824E06167394}"/>
              </a:ext>
            </a:extLst>
          </p:cNvPr>
          <p:cNvSpPr txBox="1"/>
          <p:nvPr/>
        </p:nvSpPr>
        <p:spPr>
          <a:xfrm>
            <a:off x="4777916" y="3723009"/>
            <a:ext cx="1981200" cy="276999"/>
          </a:xfrm>
          <a:prstGeom prst="rect">
            <a:avLst/>
          </a:prstGeom>
          <a:noFill/>
        </p:spPr>
        <p:txBody>
          <a:bodyPr wrap="square" rtlCol="0">
            <a:spAutoFit/>
          </a:bodyPr>
          <a:lstStyle/>
          <a:p>
            <a:r>
              <a:rPr lang="en-US" sz="1200" b="1" dirty="0"/>
              <a:t>Location:</a:t>
            </a:r>
          </a:p>
        </p:txBody>
      </p:sp>
      <p:sp>
        <p:nvSpPr>
          <p:cNvPr id="55" name="TextBox 54">
            <a:extLst>
              <a:ext uri="{FF2B5EF4-FFF2-40B4-BE49-F238E27FC236}">
                <a16:creationId xmlns:a16="http://schemas.microsoft.com/office/drawing/2014/main" id="{A7BFD220-C08D-64F0-A5B7-849E0DFA0738}"/>
              </a:ext>
            </a:extLst>
          </p:cNvPr>
          <p:cNvSpPr txBox="1"/>
          <p:nvPr/>
        </p:nvSpPr>
        <p:spPr>
          <a:xfrm>
            <a:off x="1417091" y="4133106"/>
            <a:ext cx="2530958" cy="276999"/>
          </a:xfrm>
          <a:prstGeom prst="rect">
            <a:avLst/>
          </a:prstGeom>
          <a:noFill/>
        </p:spPr>
        <p:txBody>
          <a:bodyPr wrap="square" rtlCol="0">
            <a:spAutoFit/>
          </a:bodyPr>
          <a:lstStyle/>
          <a:p>
            <a:r>
              <a:rPr lang="en-US" sz="1200" b="1" dirty="0"/>
              <a:t>Battery Manufacturing Location:</a:t>
            </a:r>
          </a:p>
        </p:txBody>
      </p:sp>
      <p:sp>
        <p:nvSpPr>
          <p:cNvPr id="58" name="TextBox 57">
            <a:extLst>
              <a:ext uri="{FF2B5EF4-FFF2-40B4-BE49-F238E27FC236}">
                <a16:creationId xmlns:a16="http://schemas.microsoft.com/office/drawing/2014/main" id="{CBBB9EEE-01F2-1FC2-C010-496739DCCD1C}"/>
              </a:ext>
            </a:extLst>
          </p:cNvPr>
          <p:cNvSpPr txBox="1"/>
          <p:nvPr/>
        </p:nvSpPr>
        <p:spPr>
          <a:xfrm>
            <a:off x="1442623" y="4453895"/>
            <a:ext cx="2530958" cy="276999"/>
          </a:xfrm>
          <a:prstGeom prst="rect">
            <a:avLst/>
          </a:prstGeom>
          <a:noFill/>
        </p:spPr>
        <p:txBody>
          <a:bodyPr wrap="square" rtlCol="0">
            <a:spAutoFit/>
          </a:bodyPr>
          <a:lstStyle/>
          <a:p>
            <a:r>
              <a:rPr lang="en-US" sz="1200" b="1" dirty="0"/>
              <a:t>Sourcing Information:</a:t>
            </a:r>
          </a:p>
        </p:txBody>
      </p:sp>
      <p:sp>
        <p:nvSpPr>
          <p:cNvPr id="59" name="TextBox 58">
            <a:extLst>
              <a:ext uri="{FF2B5EF4-FFF2-40B4-BE49-F238E27FC236}">
                <a16:creationId xmlns:a16="http://schemas.microsoft.com/office/drawing/2014/main" id="{A1FA39B1-751D-6DDE-6936-450BC85F93BF}"/>
              </a:ext>
            </a:extLst>
          </p:cNvPr>
          <p:cNvSpPr txBox="1"/>
          <p:nvPr/>
        </p:nvSpPr>
        <p:spPr>
          <a:xfrm>
            <a:off x="1668508" y="4690543"/>
            <a:ext cx="2530958" cy="276999"/>
          </a:xfrm>
          <a:prstGeom prst="rect">
            <a:avLst/>
          </a:prstGeom>
          <a:noFill/>
        </p:spPr>
        <p:txBody>
          <a:bodyPr wrap="square" rtlCol="0">
            <a:spAutoFit/>
          </a:bodyPr>
          <a:lstStyle/>
          <a:p>
            <a:r>
              <a:rPr lang="en-US" sz="1200" b="1" dirty="0"/>
              <a:t>Type of Battery: </a:t>
            </a:r>
          </a:p>
        </p:txBody>
      </p:sp>
      <p:sp>
        <p:nvSpPr>
          <p:cNvPr id="61" name="TextBox 60">
            <a:extLst>
              <a:ext uri="{FF2B5EF4-FFF2-40B4-BE49-F238E27FC236}">
                <a16:creationId xmlns:a16="http://schemas.microsoft.com/office/drawing/2014/main" id="{95521E0D-28D1-4E6B-E3BF-6BBE2737A293}"/>
              </a:ext>
            </a:extLst>
          </p:cNvPr>
          <p:cNvSpPr txBox="1"/>
          <p:nvPr/>
        </p:nvSpPr>
        <p:spPr>
          <a:xfrm>
            <a:off x="1671666" y="4938448"/>
            <a:ext cx="2530958" cy="276999"/>
          </a:xfrm>
          <a:prstGeom prst="rect">
            <a:avLst/>
          </a:prstGeom>
          <a:noFill/>
        </p:spPr>
        <p:txBody>
          <a:bodyPr wrap="square" rtlCol="0">
            <a:spAutoFit/>
          </a:bodyPr>
          <a:lstStyle/>
          <a:p>
            <a:r>
              <a:rPr lang="en-US" sz="1200" b="1" dirty="0"/>
              <a:t>Critical Minerals Used:</a:t>
            </a:r>
          </a:p>
        </p:txBody>
      </p:sp>
      <p:sp>
        <p:nvSpPr>
          <p:cNvPr id="62" name="Rectangle: Rounded Corners 61">
            <a:extLst>
              <a:ext uri="{FF2B5EF4-FFF2-40B4-BE49-F238E27FC236}">
                <a16:creationId xmlns:a16="http://schemas.microsoft.com/office/drawing/2014/main" id="{6B3453CE-9BDE-F8BD-020D-6E173C816109}"/>
              </a:ext>
            </a:extLst>
          </p:cNvPr>
          <p:cNvSpPr/>
          <p:nvPr/>
        </p:nvSpPr>
        <p:spPr>
          <a:xfrm>
            <a:off x="3564468" y="4967542"/>
            <a:ext cx="1041399" cy="207554"/>
          </a:xfrm>
          <a:prstGeom prst="roundRect">
            <a:avLst/>
          </a:prstGeom>
          <a:gradFill flip="none" rotWithShape="1">
            <a:gsLst>
              <a:gs pos="0">
                <a:schemeClr val="tx2">
                  <a:lumMod val="10000"/>
                  <a:lumOff val="90000"/>
                  <a:shade val="30000"/>
                  <a:satMod val="115000"/>
                </a:schemeClr>
              </a:gs>
              <a:gs pos="50000">
                <a:schemeClr val="tx2">
                  <a:lumMod val="10000"/>
                  <a:lumOff val="90000"/>
                  <a:shade val="67500"/>
                  <a:satMod val="115000"/>
                </a:schemeClr>
              </a:gs>
              <a:gs pos="100000">
                <a:schemeClr val="tx2">
                  <a:lumMod val="10000"/>
                  <a:lumOff val="90000"/>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Lithium</a:t>
            </a:r>
          </a:p>
        </p:txBody>
      </p:sp>
      <p:sp>
        <p:nvSpPr>
          <p:cNvPr id="63" name="Rectangle: Rounded Corners 62">
            <a:extLst>
              <a:ext uri="{FF2B5EF4-FFF2-40B4-BE49-F238E27FC236}">
                <a16:creationId xmlns:a16="http://schemas.microsoft.com/office/drawing/2014/main" id="{D7FDFFF4-0201-7A3A-532F-92B4EC2E6D19}"/>
              </a:ext>
            </a:extLst>
          </p:cNvPr>
          <p:cNvSpPr/>
          <p:nvPr/>
        </p:nvSpPr>
        <p:spPr>
          <a:xfrm>
            <a:off x="4716377" y="4967542"/>
            <a:ext cx="1041399" cy="207554"/>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Nickel</a:t>
            </a:r>
          </a:p>
        </p:txBody>
      </p:sp>
      <p:sp>
        <p:nvSpPr>
          <p:cNvPr id="65" name="TextBox 64">
            <a:extLst>
              <a:ext uri="{FF2B5EF4-FFF2-40B4-BE49-F238E27FC236}">
                <a16:creationId xmlns:a16="http://schemas.microsoft.com/office/drawing/2014/main" id="{066AC366-43EC-0F9B-7D84-AFFFA5B3224A}"/>
              </a:ext>
            </a:extLst>
          </p:cNvPr>
          <p:cNvSpPr txBox="1"/>
          <p:nvPr/>
        </p:nvSpPr>
        <p:spPr>
          <a:xfrm>
            <a:off x="1665606" y="5157106"/>
            <a:ext cx="2530958" cy="276999"/>
          </a:xfrm>
          <a:prstGeom prst="rect">
            <a:avLst/>
          </a:prstGeom>
          <a:noFill/>
        </p:spPr>
        <p:txBody>
          <a:bodyPr wrap="square" rtlCol="0">
            <a:spAutoFit/>
          </a:bodyPr>
          <a:lstStyle/>
          <a:p>
            <a:r>
              <a:rPr lang="en-US" sz="1200" b="1" dirty="0"/>
              <a:t>Countries of Mineral Origin:</a:t>
            </a:r>
          </a:p>
        </p:txBody>
      </p:sp>
      <p:sp>
        <p:nvSpPr>
          <p:cNvPr id="68" name="TextBox 67">
            <a:extLst>
              <a:ext uri="{FF2B5EF4-FFF2-40B4-BE49-F238E27FC236}">
                <a16:creationId xmlns:a16="http://schemas.microsoft.com/office/drawing/2014/main" id="{CE44124A-27A9-95F4-1A90-CAAA9A28CAFC}"/>
              </a:ext>
            </a:extLst>
          </p:cNvPr>
          <p:cNvSpPr txBox="1"/>
          <p:nvPr/>
        </p:nvSpPr>
        <p:spPr>
          <a:xfrm>
            <a:off x="1670962" y="5521015"/>
            <a:ext cx="2530958" cy="276999"/>
          </a:xfrm>
          <a:prstGeom prst="rect">
            <a:avLst/>
          </a:prstGeom>
          <a:noFill/>
        </p:spPr>
        <p:txBody>
          <a:bodyPr wrap="square" rtlCol="0">
            <a:spAutoFit/>
          </a:bodyPr>
          <a:lstStyle/>
          <a:p>
            <a:r>
              <a:rPr lang="en-US" sz="1200" b="1" dirty="0"/>
              <a:t>Manufacturing Coordinates:</a:t>
            </a:r>
          </a:p>
        </p:txBody>
      </p:sp>
      <p:sp>
        <p:nvSpPr>
          <p:cNvPr id="69" name="TextBox 68">
            <a:extLst>
              <a:ext uri="{FF2B5EF4-FFF2-40B4-BE49-F238E27FC236}">
                <a16:creationId xmlns:a16="http://schemas.microsoft.com/office/drawing/2014/main" id="{3E2E5435-C82A-A132-CD3A-6E02B1D63A7D}"/>
              </a:ext>
            </a:extLst>
          </p:cNvPr>
          <p:cNvSpPr txBox="1"/>
          <p:nvPr/>
        </p:nvSpPr>
        <p:spPr>
          <a:xfrm>
            <a:off x="1824648" y="5741424"/>
            <a:ext cx="2530958" cy="276999"/>
          </a:xfrm>
          <a:prstGeom prst="rect">
            <a:avLst/>
          </a:prstGeom>
          <a:noFill/>
        </p:spPr>
        <p:txBody>
          <a:bodyPr wrap="square" rtlCol="0">
            <a:spAutoFit/>
          </a:bodyPr>
          <a:lstStyle/>
          <a:p>
            <a:r>
              <a:rPr lang="en-US" sz="1200" b="1" dirty="0"/>
              <a:t>Latitude:</a:t>
            </a:r>
          </a:p>
        </p:txBody>
      </p:sp>
      <p:sp>
        <p:nvSpPr>
          <p:cNvPr id="71" name="TextBox 70">
            <a:extLst>
              <a:ext uri="{FF2B5EF4-FFF2-40B4-BE49-F238E27FC236}">
                <a16:creationId xmlns:a16="http://schemas.microsoft.com/office/drawing/2014/main" id="{9CBE9F3D-4EC1-FFBE-2751-48EA2F9DFABD}"/>
              </a:ext>
            </a:extLst>
          </p:cNvPr>
          <p:cNvSpPr txBox="1"/>
          <p:nvPr/>
        </p:nvSpPr>
        <p:spPr>
          <a:xfrm>
            <a:off x="3763998" y="5741424"/>
            <a:ext cx="2530958" cy="276999"/>
          </a:xfrm>
          <a:prstGeom prst="rect">
            <a:avLst/>
          </a:prstGeom>
          <a:noFill/>
        </p:spPr>
        <p:txBody>
          <a:bodyPr wrap="square" rtlCol="0">
            <a:spAutoFit/>
          </a:bodyPr>
          <a:lstStyle/>
          <a:p>
            <a:r>
              <a:rPr lang="en-US" sz="1200" b="1" dirty="0"/>
              <a:t>Longitude:</a:t>
            </a:r>
          </a:p>
        </p:txBody>
      </p:sp>
      <p:sp>
        <p:nvSpPr>
          <p:cNvPr id="73" name="Rectangle: Rounded Corners 72">
            <a:extLst>
              <a:ext uri="{FF2B5EF4-FFF2-40B4-BE49-F238E27FC236}">
                <a16:creationId xmlns:a16="http://schemas.microsoft.com/office/drawing/2014/main" id="{75959310-89E0-00EB-FF75-F854375D922E}"/>
              </a:ext>
            </a:extLst>
          </p:cNvPr>
          <p:cNvSpPr/>
          <p:nvPr/>
        </p:nvSpPr>
        <p:spPr>
          <a:xfrm>
            <a:off x="7385120" y="5804738"/>
            <a:ext cx="1109134" cy="27699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Submit</a:t>
            </a:r>
          </a:p>
        </p:txBody>
      </p:sp>
      <p:sp>
        <p:nvSpPr>
          <p:cNvPr id="74" name="Rectangle: Rounded Corners 73">
            <a:extLst>
              <a:ext uri="{FF2B5EF4-FFF2-40B4-BE49-F238E27FC236}">
                <a16:creationId xmlns:a16="http://schemas.microsoft.com/office/drawing/2014/main" id="{DD6AEE54-2801-1C09-2512-0B4DC0502443}"/>
              </a:ext>
            </a:extLst>
          </p:cNvPr>
          <p:cNvSpPr/>
          <p:nvPr/>
        </p:nvSpPr>
        <p:spPr>
          <a:xfrm>
            <a:off x="9251779" y="922695"/>
            <a:ext cx="2659277" cy="1804061"/>
          </a:xfrm>
          <a:prstGeom prst="roundRect">
            <a:avLst>
              <a:gd name="adj" fmla="val 12059"/>
            </a:avLst>
          </a:prstGeom>
          <a:solidFill>
            <a:schemeClr val="bg1">
              <a:lumMod val="95000"/>
            </a:schemeClr>
          </a:solidFill>
          <a:ln>
            <a:solidFill>
              <a:srgbClr val="92D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1B6E1C8E-0C9F-B56A-EB0C-D6DFD32A3B29}"/>
              </a:ext>
            </a:extLst>
          </p:cNvPr>
          <p:cNvPicPr>
            <a:picLocks noChangeAspect="1"/>
          </p:cNvPicPr>
          <p:nvPr/>
        </p:nvPicPr>
        <p:blipFill>
          <a:blip r:embed="rId3"/>
          <a:stretch>
            <a:fillRect/>
          </a:stretch>
        </p:blipFill>
        <p:spPr>
          <a:xfrm>
            <a:off x="10343244" y="1871168"/>
            <a:ext cx="630380" cy="630380"/>
          </a:xfrm>
          <a:prstGeom prst="rect">
            <a:avLst/>
          </a:prstGeom>
          <a:effectLst>
            <a:glow rad="228600">
              <a:schemeClr val="accent6">
                <a:satMod val="175000"/>
                <a:alpha val="40000"/>
              </a:schemeClr>
            </a:glow>
          </a:effectLst>
        </p:spPr>
      </p:pic>
      <p:sp>
        <p:nvSpPr>
          <p:cNvPr id="76" name="TextBox 75">
            <a:extLst>
              <a:ext uri="{FF2B5EF4-FFF2-40B4-BE49-F238E27FC236}">
                <a16:creationId xmlns:a16="http://schemas.microsoft.com/office/drawing/2014/main" id="{9552E3E1-9F58-4051-2231-19BE457A7C10}"/>
              </a:ext>
            </a:extLst>
          </p:cNvPr>
          <p:cNvSpPr txBox="1"/>
          <p:nvPr/>
        </p:nvSpPr>
        <p:spPr>
          <a:xfrm>
            <a:off x="9374722" y="1064705"/>
            <a:ext cx="2411724" cy="646331"/>
          </a:xfrm>
          <a:prstGeom prst="rect">
            <a:avLst/>
          </a:prstGeom>
          <a:noFill/>
        </p:spPr>
        <p:txBody>
          <a:bodyPr wrap="square" rtlCol="0">
            <a:spAutoFit/>
          </a:bodyPr>
          <a:lstStyle/>
          <a:p>
            <a:pPr algn="ctr"/>
            <a:r>
              <a:rPr lang="en-US" b="1" dirty="0"/>
              <a:t>Simple Design = Less Lead Time</a:t>
            </a:r>
          </a:p>
        </p:txBody>
      </p:sp>
      <p:sp>
        <p:nvSpPr>
          <p:cNvPr id="6" name="Rectangle: Rounded Corners 5">
            <a:extLst>
              <a:ext uri="{FF2B5EF4-FFF2-40B4-BE49-F238E27FC236}">
                <a16:creationId xmlns:a16="http://schemas.microsoft.com/office/drawing/2014/main" id="{B92DEE27-45EF-E5F6-45D9-69182ACD2ADE}"/>
              </a:ext>
            </a:extLst>
          </p:cNvPr>
          <p:cNvSpPr/>
          <p:nvPr/>
        </p:nvSpPr>
        <p:spPr>
          <a:xfrm>
            <a:off x="5840409" y="4967542"/>
            <a:ext cx="1041399" cy="207554"/>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Nickel</a:t>
            </a:r>
          </a:p>
        </p:txBody>
      </p:sp>
      <p:cxnSp>
        <p:nvCxnSpPr>
          <p:cNvPr id="8" name="Straight Connector 7">
            <a:extLst>
              <a:ext uri="{FF2B5EF4-FFF2-40B4-BE49-F238E27FC236}">
                <a16:creationId xmlns:a16="http://schemas.microsoft.com/office/drawing/2014/main" id="{E708189C-4228-3F89-284C-56F447CB341D}"/>
              </a:ext>
            </a:extLst>
          </p:cNvPr>
          <p:cNvCxnSpPr/>
          <p:nvPr/>
        </p:nvCxnSpPr>
        <p:spPr>
          <a:xfrm>
            <a:off x="2682570" y="2501548"/>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A3C8C9A-5FE3-0FC3-FBF8-920DFBFE46B0}"/>
              </a:ext>
            </a:extLst>
          </p:cNvPr>
          <p:cNvCxnSpPr/>
          <p:nvPr/>
        </p:nvCxnSpPr>
        <p:spPr>
          <a:xfrm>
            <a:off x="3091873" y="2765389"/>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9D8EE3BD-3C1C-C0F4-B0BF-0A9CCA7C0F1E}"/>
              </a:ext>
            </a:extLst>
          </p:cNvPr>
          <p:cNvCxnSpPr/>
          <p:nvPr/>
        </p:nvCxnSpPr>
        <p:spPr>
          <a:xfrm>
            <a:off x="2050474" y="3027484"/>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55F92916-B770-44E6-2E83-37FDC22DBC5D}"/>
              </a:ext>
            </a:extLst>
          </p:cNvPr>
          <p:cNvCxnSpPr/>
          <p:nvPr/>
        </p:nvCxnSpPr>
        <p:spPr>
          <a:xfrm>
            <a:off x="3191052" y="3465807"/>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FE84548-FE5E-ED1C-D5C7-74E8974BBB07}"/>
              </a:ext>
            </a:extLst>
          </p:cNvPr>
          <p:cNvCxnSpPr/>
          <p:nvPr/>
        </p:nvCxnSpPr>
        <p:spPr>
          <a:xfrm>
            <a:off x="3217333" y="3703445"/>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C194560-59E0-2853-0DA3-A141753CE622}"/>
              </a:ext>
            </a:extLst>
          </p:cNvPr>
          <p:cNvCxnSpPr/>
          <p:nvPr/>
        </p:nvCxnSpPr>
        <p:spPr>
          <a:xfrm>
            <a:off x="3252850" y="3964933"/>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E8FDE99-49BF-5AA1-3668-AB07F1FC50B7}"/>
              </a:ext>
            </a:extLst>
          </p:cNvPr>
          <p:cNvCxnSpPr/>
          <p:nvPr/>
        </p:nvCxnSpPr>
        <p:spPr>
          <a:xfrm>
            <a:off x="5639736" y="3428564"/>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9B65ADC-BD9F-99D7-1210-F1C41CA5DE72}"/>
              </a:ext>
            </a:extLst>
          </p:cNvPr>
          <p:cNvCxnSpPr/>
          <p:nvPr/>
        </p:nvCxnSpPr>
        <p:spPr>
          <a:xfrm>
            <a:off x="5639736" y="3686186"/>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A55F34D5-8B91-E87B-7AFB-0234BB9CEB06}"/>
              </a:ext>
            </a:extLst>
          </p:cNvPr>
          <p:cNvCxnSpPr/>
          <p:nvPr/>
        </p:nvCxnSpPr>
        <p:spPr>
          <a:xfrm>
            <a:off x="5639736" y="3964933"/>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57DE48B-69FF-D3B3-8928-5462F7EE2A34}"/>
              </a:ext>
            </a:extLst>
          </p:cNvPr>
          <p:cNvCxnSpPr/>
          <p:nvPr/>
        </p:nvCxnSpPr>
        <p:spPr>
          <a:xfrm>
            <a:off x="3139373" y="4634024"/>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372521C2-50EB-40D1-0556-3A7DF2900714}"/>
              </a:ext>
            </a:extLst>
          </p:cNvPr>
          <p:cNvCxnSpPr/>
          <p:nvPr/>
        </p:nvCxnSpPr>
        <p:spPr>
          <a:xfrm>
            <a:off x="2971376" y="4855323"/>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1F19BE48-EF8F-EFA7-9375-543E396D92B0}"/>
              </a:ext>
            </a:extLst>
          </p:cNvPr>
          <p:cNvCxnSpPr/>
          <p:nvPr/>
        </p:nvCxnSpPr>
        <p:spPr>
          <a:xfrm>
            <a:off x="3684063" y="5321201"/>
            <a:ext cx="1513994"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19FD612-AB7E-2F3C-52D9-E8B853885C26}"/>
              </a:ext>
            </a:extLst>
          </p:cNvPr>
          <p:cNvCxnSpPr>
            <a:cxnSpLocks/>
          </p:cNvCxnSpPr>
          <p:nvPr/>
        </p:nvCxnSpPr>
        <p:spPr>
          <a:xfrm>
            <a:off x="2576220" y="5952746"/>
            <a:ext cx="938704"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D1879C01-9B01-2D28-9B9A-1D78FEBC7963}"/>
              </a:ext>
            </a:extLst>
          </p:cNvPr>
          <p:cNvCxnSpPr>
            <a:cxnSpLocks/>
          </p:cNvCxnSpPr>
          <p:nvPr/>
        </p:nvCxnSpPr>
        <p:spPr>
          <a:xfrm>
            <a:off x="4605867" y="5989601"/>
            <a:ext cx="93870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7958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293FE34-8129-0045-D0B0-EADECC7DF0EB}"/>
              </a:ext>
            </a:extLst>
          </p:cNvPr>
          <p:cNvSpPr txBox="1"/>
          <p:nvPr/>
        </p:nvSpPr>
        <p:spPr>
          <a:xfrm>
            <a:off x="3948049" y="256057"/>
            <a:ext cx="4954651" cy="461665"/>
          </a:xfrm>
          <a:prstGeom prst="rect">
            <a:avLst/>
          </a:prstGeom>
          <a:noFill/>
          <a:ln w="28575">
            <a:solidFill>
              <a:schemeClr val="accent5"/>
            </a:solidFill>
          </a:ln>
        </p:spPr>
        <p:txBody>
          <a:bodyPr wrap="square" rtlCol="0">
            <a:spAutoFit/>
          </a:bodyPr>
          <a:lstStyle/>
          <a:p>
            <a:pPr algn="ctr"/>
            <a:r>
              <a:rPr lang="en-US" sz="2400" b="1" dirty="0"/>
              <a:t>Result Page (Final Website Page)</a:t>
            </a:r>
          </a:p>
        </p:txBody>
      </p:sp>
      <p:cxnSp>
        <p:nvCxnSpPr>
          <p:cNvPr id="3" name="Straight Connector 2">
            <a:extLst>
              <a:ext uri="{FF2B5EF4-FFF2-40B4-BE49-F238E27FC236}">
                <a16:creationId xmlns:a16="http://schemas.microsoft.com/office/drawing/2014/main" id="{09DC2CF4-4999-2C47-513A-98CE5F708F5D}"/>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BF26321B-EA38-086E-D026-9DAB2BF1B99F}"/>
              </a:ext>
            </a:extLst>
          </p:cNvPr>
          <p:cNvSpPr/>
          <p:nvPr/>
        </p:nvSpPr>
        <p:spPr>
          <a:xfrm>
            <a:off x="819400" y="1283252"/>
            <a:ext cx="7469579" cy="5153171"/>
          </a:xfrm>
          <a:prstGeom prst="rect">
            <a:avLst/>
          </a:prstGeom>
          <a:solidFill>
            <a:schemeClr val="bg1"/>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7A007B-5A50-7407-36AC-280D3B52B170}"/>
              </a:ext>
            </a:extLst>
          </p:cNvPr>
          <p:cNvSpPr/>
          <p:nvPr/>
        </p:nvSpPr>
        <p:spPr>
          <a:xfrm>
            <a:off x="819399" y="1283253"/>
            <a:ext cx="7469579" cy="42751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IRA RESULT PAGE</a:t>
            </a:r>
          </a:p>
        </p:txBody>
      </p:sp>
      <p:sp>
        <p:nvSpPr>
          <p:cNvPr id="8" name="TextBox 7">
            <a:extLst>
              <a:ext uri="{FF2B5EF4-FFF2-40B4-BE49-F238E27FC236}">
                <a16:creationId xmlns:a16="http://schemas.microsoft.com/office/drawing/2014/main" id="{837C40F6-364F-AD31-8E32-E1E98EBA53DB}"/>
              </a:ext>
            </a:extLst>
          </p:cNvPr>
          <p:cNvSpPr txBox="1"/>
          <p:nvPr/>
        </p:nvSpPr>
        <p:spPr>
          <a:xfrm>
            <a:off x="1030405" y="1851986"/>
            <a:ext cx="1735666" cy="276999"/>
          </a:xfrm>
          <a:prstGeom prst="rect">
            <a:avLst/>
          </a:prstGeom>
          <a:noFill/>
        </p:spPr>
        <p:txBody>
          <a:bodyPr wrap="square" rtlCol="0">
            <a:spAutoFit/>
          </a:bodyPr>
          <a:lstStyle/>
          <a:p>
            <a:r>
              <a:rPr lang="en-US" sz="1200" b="1" dirty="0"/>
              <a:t>Vehicle Name:</a:t>
            </a:r>
          </a:p>
        </p:txBody>
      </p:sp>
      <p:sp>
        <p:nvSpPr>
          <p:cNvPr id="9" name="Rectangle 8">
            <a:extLst>
              <a:ext uri="{FF2B5EF4-FFF2-40B4-BE49-F238E27FC236}">
                <a16:creationId xmlns:a16="http://schemas.microsoft.com/office/drawing/2014/main" id="{7A83554C-33AE-54C2-2B6D-86CEF11B3FA7}"/>
              </a:ext>
            </a:extLst>
          </p:cNvPr>
          <p:cNvSpPr/>
          <p:nvPr/>
        </p:nvSpPr>
        <p:spPr>
          <a:xfrm>
            <a:off x="2285340" y="1897141"/>
            <a:ext cx="1964267" cy="20800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Xxxxxx</a:t>
            </a:r>
            <a:r>
              <a:rPr lang="en-US" dirty="0">
                <a:solidFill>
                  <a:schemeClr val="tx1"/>
                </a:solidFill>
              </a:rPr>
              <a:t> Xxxx5</a:t>
            </a:r>
          </a:p>
        </p:txBody>
      </p:sp>
      <p:sp>
        <p:nvSpPr>
          <p:cNvPr id="10" name="TextBox 9">
            <a:extLst>
              <a:ext uri="{FF2B5EF4-FFF2-40B4-BE49-F238E27FC236}">
                <a16:creationId xmlns:a16="http://schemas.microsoft.com/office/drawing/2014/main" id="{A0CAEF49-6DC5-82B5-7D6B-FE3DACCBB2CE}"/>
              </a:ext>
            </a:extLst>
          </p:cNvPr>
          <p:cNvSpPr txBox="1"/>
          <p:nvPr/>
        </p:nvSpPr>
        <p:spPr>
          <a:xfrm>
            <a:off x="1035683" y="2131707"/>
            <a:ext cx="1735666" cy="276999"/>
          </a:xfrm>
          <a:prstGeom prst="rect">
            <a:avLst/>
          </a:prstGeom>
          <a:noFill/>
        </p:spPr>
        <p:txBody>
          <a:bodyPr wrap="square" rtlCol="0">
            <a:spAutoFit/>
          </a:bodyPr>
          <a:lstStyle/>
          <a:p>
            <a:r>
              <a:rPr lang="en-US" sz="1200" b="1" dirty="0"/>
              <a:t>Eligibility:</a:t>
            </a:r>
          </a:p>
        </p:txBody>
      </p:sp>
      <p:sp>
        <p:nvSpPr>
          <p:cNvPr id="12" name="TextBox 11">
            <a:extLst>
              <a:ext uri="{FF2B5EF4-FFF2-40B4-BE49-F238E27FC236}">
                <a16:creationId xmlns:a16="http://schemas.microsoft.com/office/drawing/2014/main" id="{D50C642C-709B-740C-4F5C-3754FFF6A404}"/>
              </a:ext>
            </a:extLst>
          </p:cNvPr>
          <p:cNvSpPr txBox="1"/>
          <p:nvPr/>
        </p:nvSpPr>
        <p:spPr>
          <a:xfrm>
            <a:off x="1814617" y="2126213"/>
            <a:ext cx="2334050" cy="276999"/>
          </a:xfrm>
          <a:prstGeom prst="rect">
            <a:avLst/>
          </a:prstGeom>
          <a:noFill/>
        </p:spPr>
        <p:txBody>
          <a:bodyPr wrap="square" rtlCol="0">
            <a:spAutoFit/>
          </a:bodyPr>
          <a:lstStyle/>
          <a:p>
            <a:r>
              <a:rPr lang="en-US" sz="1200" b="1" dirty="0"/>
              <a:t>Eligible for $7,500 tax credit</a:t>
            </a:r>
          </a:p>
        </p:txBody>
      </p:sp>
      <p:sp>
        <p:nvSpPr>
          <p:cNvPr id="13" name="TextBox 12">
            <a:extLst>
              <a:ext uri="{FF2B5EF4-FFF2-40B4-BE49-F238E27FC236}">
                <a16:creationId xmlns:a16="http://schemas.microsoft.com/office/drawing/2014/main" id="{92CB71F1-7351-92E0-86FD-A5BCD37B6175}"/>
              </a:ext>
            </a:extLst>
          </p:cNvPr>
          <p:cNvSpPr txBox="1"/>
          <p:nvPr/>
        </p:nvSpPr>
        <p:spPr>
          <a:xfrm>
            <a:off x="1030405" y="2490538"/>
            <a:ext cx="2334050" cy="276999"/>
          </a:xfrm>
          <a:prstGeom prst="rect">
            <a:avLst/>
          </a:prstGeom>
          <a:noFill/>
        </p:spPr>
        <p:txBody>
          <a:bodyPr wrap="square" rtlCol="0">
            <a:spAutoFit/>
          </a:bodyPr>
          <a:lstStyle/>
          <a:p>
            <a:r>
              <a:rPr lang="en-US" sz="1200" b="1" dirty="0"/>
              <a:t>Reasons:</a:t>
            </a:r>
          </a:p>
        </p:txBody>
      </p:sp>
      <p:sp>
        <p:nvSpPr>
          <p:cNvPr id="14" name="TextBox 13">
            <a:extLst>
              <a:ext uri="{FF2B5EF4-FFF2-40B4-BE49-F238E27FC236}">
                <a16:creationId xmlns:a16="http://schemas.microsoft.com/office/drawing/2014/main" id="{CB52B335-B8F4-6D85-B9B8-A5F6FABBD122}"/>
              </a:ext>
            </a:extLst>
          </p:cNvPr>
          <p:cNvSpPr txBox="1"/>
          <p:nvPr/>
        </p:nvSpPr>
        <p:spPr>
          <a:xfrm>
            <a:off x="1203258" y="2770259"/>
            <a:ext cx="4758267" cy="276999"/>
          </a:xfrm>
          <a:prstGeom prst="rect">
            <a:avLst/>
          </a:prstGeom>
          <a:noFill/>
        </p:spPr>
        <p:txBody>
          <a:bodyPr wrap="square" rtlCol="0">
            <a:spAutoFit/>
          </a:bodyPr>
          <a:lstStyle/>
          <a:p>
            <a:pPr marL="171450" indent="-171450">
              <a:buFont typeface="Wingdings" panose="05000000000000000000" pitchFamily="2" charset="2"/>
              <a:buChar char="§"/>
            </a:pPr>
            <a:r>
              <a:rPr lang="en-US" sz="1200" dirty="0"/>
              <a:t>Battery manufactured in North America</a:t>
            </a:r>
          </a:p>
        </p:txBody>
      </p:sp>
      <p:sp>
        <p:nvSpPr>
          <p:cNvPr id="15" name="TextBox 14">
            <a:extLst>
              <a:ext uri="{FF2B5EF4-FFF2-40B4-BE49-F238E27FC236}">
                <a16:creationId xmlns:a16="http://schemas.microsoft.com/office/drawing/2014/main" id="{A37AC835-C50E-BC9C-B320-6413F25D2DAD}"/>
              </a:ext>
            </a:extLst>
          </p:cNvPr>
          <p:cNvSpPr txBox="1"/>
          <p:nvPr/>
        </p:nvSpPr>
        <p:spPr>
          <a:xfrm>
            <a:off x="1203258" y="3036531"/>
            <a:ext cx="4758267" cy="276999"/>
          </a:xfrm>
          <a:prstGeom prst="rect">
            <a:avLst/>
          </a:prstGeom>
          <a:noFill/>
        </p:spPr>
        <p:txBody>
          <a:bodyPr wrap="square" rtlCol="0">
            <a:spAutoFit/>
          </a:bodyPr>
          <a:lstStyle/>
          <a:p>
            <a:pPr marL="171450" indent="-171450">
              <a:buFont typeface="Wingdings" panose="05000000000000000000" pitchFamily="2" charset="2"/>
              <a:buChar char="§"/>
            </a:pPr>
            <a:r>
              <a:rPr lang="en-US" sz="1200" dirty="0"/>
              <a:t>Critical minerals sourced from compliant countries</a:t>
            </a:r>
          </a:p>
        </p:txBody>
      </p:sp>
      <p:pic>
        <p:nvPicPr>
          <p:cNvPr id="1026" name="Picture 2" descr="Google fails to get access to South Korea info | Tsargrad Institute">
            <a:extLst>
              <a:ext uri="{FF2B5EF4-FFF2-40B4-BE49-F238E27FC236}">
                <a16:creationId xmlns:a16="http://schemas.microsoft.com/office/drawing/2014/main" id="{06655935-6B75-ADA8-7156-719321BA6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983" y="3500023"/>
            <a:ext cx="4042980" cy="227208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43E92B06-1989-22C3-A34D-0F83FE1C741D}"/>
              </a:ext>
            </a:extLst>
          </p:cNvPr>
          <p:cNvSpPr/>
          <p:nvPr/>
        </p:nvSpPr>
        <p:spPr>
          <a:xfrm>
            <a:off x="5431447" y="3518259"/>
            <a:ext cx="2620003" cy="223561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2023 Hyundai IONIQ 5 Colors, Price, Specs | Schomp Hyundai">
            <a:extLst>
              <a:ext uri="{FF2B5EF4-FFF2-40B4-BE49-F238E27FC236}">
                <a16:creationId xmlns:a16="http://schemas.microsoft.com/office/drawing/2014/main" id="{C77D74CE-668A-479F-16F6-26C74234B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1218" y="3776470"/>
            <a:ext cx="3933957" cy="177091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92D65D5E-3CD1-9BD6-03BD-A6C99BE781C8}"/>
              </a:ext>
            </a:extLst>
          </p:cNvPr>
          <p:cNvSpPr/>
          <p:nvPr/>
        </p:nvSpPr>
        <p:spPr>
          <a:xfrm>
            <a:off x="1352935" y="6005074"/>
            <a:ext cx="2213485" cy="285810"/>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89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Check another Vehicle</a:t>
            </a:r>
          </a:p>
        </p:txBody>
      </p:sp>
      <p:sp>
        <p:nvSpPr>
          <p:cNvPr id="19" name="Rectangle: Rounded Corners 18">
            <a:extLst>
              <a:ext uri="{FF2B5EF4-FFF2-40B4-BE49-F238E27FC236}">
                <a16:creationId xmlns:a16="http://schemas.microsoft.com/office/drawing/2014/main" id="{C7BD184F-8BCB-971D-7A49-DBC686F4236B}"/>
              </a:ext>
            </a:extLst>
          </p:cNvPr>
          <p:cNvSpPr/>
          <p:nvPr/>
        </p:nvSpPr>
        <p:spPr>
          <a:xfrm>
            <a:off x="4540554" y="6026906"/>
            <a:ext cx="2213485" cy="263978"/>
          </a:xfrm>
          <a:prstGeom prst="round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Return to Home Page</a:t>
            </a:r>
          </a:p>
        </p:txBody>
      </p:sp>
      <p:pic>
        <p:nvPicPr>
          <p:cNvPr id="1032" name="Picture 8" descr="Flag of South Korea - Wikipedia">
            <a:extLst>
              <a:ext uri="{FF2B5EF4-FFF2-40B4-BE49-F238E27FC236}">
                <a16:creationId xmlns:a16="http://schemas.microsoft.com/office/drawing/2014/main" id="{81226695-519B-DB73-99D2-41B3B6BD3F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6323" y="4251366"/>
            <a:ext cx="482344" cy="3213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E259E608-DADF-9AB1-DC32-FC7931F20E3D}"/>
              </a:ext>
            </a:extLst>
          </p:cNvPr>
          <p:cNvSpPr/>
          <p:nvPr/>
        </p:nvSpPr>
        <p:spPr>
          <a:xfrm>
            <a:off x="9251779" y="922695"/>
            <a:ext cx="2659277" cy="1804061"/>
          </a:xfrm>
          <a:prstGeom prst="roundRect">
            <a:avLst>
              <a:gd name="adj" fmla="val 12059"/>
            </a:avLst>
          </a:prstGeom>
          <a:solidFill>
            <a:schemeClr val="bg1">
              <a:lumMod val="95000"/>
            </a:schemeClr>
          </a:solidFill>
          <a:ln>
            <a:solidFill>
              <a:srgbClr val="92D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BF42094-5630-FE86-526D-E9FB124A473F}"/>
              </a:ext>
            </a:extLst>
          </p:cNvPr>
          <p:cNvPicPr>
            <a:picLocks noChangeAspect="1"/>
          </p:cNvPicPr>
          <p:nvPr/>
        </p:nvPicPr>
        <p:blipFill>
          <a:blip r:embed="rId6"/>
          <a:stretch>
            <a:fillRect/>
          </a:stretch>
        </p:blipFill>
        <p:spPr>
          <a:xfrm>
            <a:off x="10343244" y="1871168"/>
            <a:ext cx="630380" cy="630380"/>
          </a:xfrm>
          <a:prstGeom prst="rect">
            <a:avLst/>
          </a:prstGeom>
          <a:effectLst>
            <a:glow rad="228600">
              <a:schemeClr val="accent6">
                <a:satMod val="175000"/>
                <a:alpha val="40000"/>
              </a:schemeClr>
            </a:glow>
          </a:effectLst>
        </p:spPr>
      </p:pic>
      <p:sp>
        <p:nvSpPr>
          <p:cNvPr id="22" name="TextBox 21">
            <a:extLst>
              <a:ext uri="{FF2B5EF4-FFF2-40B4-BE49-F238E27FC236}">
                <a16:creationId xmlns:a16="http://schemas.microsoft.com/office/drawing/2014/main" id="{95CA6B7E-21D0-C54E-047D-065A47F8DEBC}"/>
              </a:ext>
            </a:extLst>
          </p:cNvPr>
          <p:cNvSpPr txBox="1"/>
          <p:nvPr/>
        </p:nvSpPr>
        <p:spPr>
          <a:xfrm>
            <a:off x="9374722" y="1064705"/>
            <a:ext cx="2411724" cy="646331"/>
          </a:xfrm>
          <a:prstGeom prst="rect">
            <a:avLst/>
          </a:prstGeom>
          <a:noFill/>
        </p:spPr>
        <p:txBody>
          <a:bodyPr wrap="square" rtlCol="0">
            <a:spAutoFit/>
          </a:bodyPr>
          <a:lstStyle/>
          <a:p>
            <a:pPr algn="ctr"/>
            <a:r>
              <a:rPr lang="en-US" b="1" dirty="0"/>
              <a:t>Simple Design = Less Lead Time</a:t>
            </a:r>
          </a:p>
        </p:txBody>
      </p:sp>
    </p:spTree>
    <p:extLst>
      <p:ext uri="{BB962C8B-B14F-4D97-AF65-F5344CB8AC3E}">
        <p14:creationId xmlns:p14="http://schemas.microsoft.com/office/powerpoint/2010/main" val="325288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78D3018A-861B-D165-33F7-4F8A08D4E3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C3CEC9A-5231-D7C7-1B21-05306DA55409}"/>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DACAD56-07E9-F539-593A-A21BECF2CAF1}"/>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729262A-41D2-F339-6084-AE8C16F43AE8}"/>
              </a:ext>
            </a:extLst>
          </p:cNvPr>
          <p:cNvSpPr txBox="1"/>
          <p:nvPr/>
        </p:nvSpPr>
        <p:spPr>
          <a:xfrm>
            <a:off x="3948049" y="256057"/>
            <a:ext cx="4954651" cy="461665"/>
          </a:xfrm>
          <a:prstGeom prst="rect">
            <a:avLst/>
          </a:prstGeom>
          <a:noFill/>
          <a:ln w="28575">
            <a:solidFill>
              <a:schemeClr val="accent5"/>
            </a:solidFill>
          </a:ln>
        </p:spPr>
        <p:txBody>
          <a:bodyPr wrap="square" rtlCol="0">
            <a:spAutoFit/>
          </a:bodyPr>
          <a:lstStyle/>
          <a:p>
            <a:pPr algn="ctr"/>
            <a:r>
              <a:rPr lang="en-US" sz="2400" b="1" dirty="0"/>
              <a:t>Visual Process Diagram</a:t>
            </a:r>
          </a:p>
        </p:txBody>
      </p:sp>
      <p:pic>
        <p:nvPicPr>
          <p:cNvPr id="8" name="Picture 7">
            <a:extLst>
              <a:ext uri="{FF2B5EF4-FFF2-40B4-BE49-F238E27FC236}">
                <a16:creationId xmlns:a16="http://schemas.microsoft.com/office/drawing/2014/main" id="{F88D4CD1-8128-5AF4-89AA-A923B46C350A}"/>
              </a:ext>
            </a:extLst>
          </p:cNvPr>
          <p:cNvPicPr>
            <a:picLocks noChangeAspect="1"/>
          </p:cNvPicPr>
          <p:nvPr/>
        </p:nvPicPr>
        <p:blipFill>
          <a:blip r:embed="rId3"/>
          <a:stretch>
            <a:fillRect/>
          </a:stretch>
        </p:blipFill>
        <p:spPr>
          <a:xfrm>
            <a:off x="603477" y="1068780"/>
            <a:ext cx="2234726" cy="1416971"/>
          </a:xfrm>
          <a:prstGeom prst="rect">
            <a:avLst/>
          </a:prstGeom>
          <a:effectLst>
            <a:outerShdw blurRad="76200" dir="13500000" sy="23000" kx="1200000" algn="br" rotWithShape="0">
              <a:prstClr val="black">
                <a:alpha val="20000"/>
              </a:prstClr>
            </a:outerShdw>
          </a:effectLst>
        </p:spPr>
      </p:pic>
      <p:pic>
        <p:nvPicPr>
          <p:cNvPr id="9" name="Picture 8">
            <a:extLst>
              <a:ext uri="{FF2B5EF4-FFF2-40B4-BE49-F238E27FC236}">
                <a16:creationId xmlns:a16="http://schemas.microsoft.com/office/drawing/2014/main" id="{26DDF016-8AC2-254A-6B1C-BC7A2FB25848}"/>
              </a:ext>
            </a:extLst>
          </p:cNvPr>
          <p:cNvPicPr>
            <a:picLocks noChangeAspect="1"/>
          </p:cNvPicPr>
          <p:nvPr/>
        </p:nvPicPr>
        <p:blipFill>
          <a:blip r:embed="rId4"/>
          <a:stretch>
            <a:fillRect/>
          </a:stretch>
        </p:blipFill>
        <p:spPr>
          <a:xfrm>
            <a:off x="4475649" y="1022157"/>
            <a:ext cx="2242334" cy="1510215"/>
          </a:xfrm>
          <a:prstGeom prst="rect">
            <a:avLst/>
          </a:prstGeom>
          <a:effectLst>
            <a:outerShdw blurRad="76200" dir="13500000" sy="23000" kx="1200000" algn="br" rotWithShape="0">
              <a:prstClr val="black">
                <a:alpha val="20000"/>
              </a:prstClr>
            </a:outerShdw>
          </a:effectLst>
        </p:spPr>
      </p:pic>
      <p:pic>
        <p:nvPicPr>
          <p:cNvPr id="10" name="Picture 9">
            <a:extLst>
              <a:ext uri="{FF2B5EF4-FFF2-40B4-BE49-F238E27FC236}">
                <a16:creationId xmlns:a16="http://schemas.microsoft.com/office/drawing/2014/main" id="{C07EA237-5EEA-1626-F808-6F89920BBEC6}"/>
              </a:ext>
            </a:extLst>
          </p:cNvPr>
          <p:cNvPicPr>
            <a:picLocks noChangeAspect="1"/>
          </p:cNvPicPr>
          <p:nvPr/>
        </p:nvPicPr>
        <p:blipFill>
          <a:blip r:embed="rId5"/>
          <a:stretch>
            <a:fillRect/>
          </a:stretch>
        </p:blipFill>
        <p:spPr>
          <a:xfrm>
            <a:off x="8379160" y="977728"/>
            <a:ext cx="2159679" cy="1508023"/>
          </a:xfrm>
          <a:prstGeom prst="rect">
            <a:avLst/>
          </a:prstGeom>
          <a:effectLst>
            <a:outerShdw blurRad="76200" dir="13500000" sy="23000" kx="1200000" algn="br" rotWithShape="0">
              <a:prstClr val="black">
                <a:alpha val="20000"/>
              </a:prstClr>
            </a:outerShdw>
          </a:effectLst>
        </p:spPr>
      </p:pic>
      <p:sp>
        <p:nvSpPr>
          <p:cNvPr id="11" name="Arrow: Right 10">
            <a:extLst>
              <a:ext uri="{FF2B5EF4-FFF2-40B4-BE49-F238E27FC236}">
                <a16:creationId xmlns:a16="http://schemas.microsoft.com/office/drawing/2014/main" id="{8F42360A-19AE-B0AC-8BE9-2BD3E63A6921}"/>
              </a:ext>
            </a:extLst>
          </p:cNvPr>
          <p:cNvSpPr/>
          <p:nvPr/>
        </p:nvSpPr>
        <p:spPr>
          <a:xfrm>
            <a:off x="2956956" y="1638795"/>
            <a:ext cx="1294410" cy="261256"/>
          </a:xfrm>
          <a:prstGeom prst="right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096E858-0873-A1FA-F87E-287B2BA972F7}"/>
              </a:ext>
            </a:extLst>
          </p:cNvPr>
          <p:cNvSpPr/>
          <p:nvPr/>
        </p:nvSpPr>
        <p:spPr>
          <a:xfrm>
            <a:off x="6942266" y="1638795"/>
            <a:ext cx="1294410" cy="261256"/>
          </a:xfrm>
          <a:prstGeom prst="right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B939000-3E81-4A5D-3566-B3106D5601AB}"/>
              </a:ext>
            </a:extLst>
          </p:cNvPr>
          <p:cNvPicPr>
            <a:picLocks noChangeAspect="1"/>
          </p:cNvPicPr>
          <p:nvPr/>
        </p:nvPicPr>
        <p:blipFill>
          <a:blip r:embed="rId6"/>
          <a:stretch>
            <a:fillRect/>
          </a:stretch>
        </p:blipFill>
        <p:spPr>
          <a:xfrm>
            <a:off x="1246910" y="2723256"/>
            <a:ext cx="600542" cy="600542"/>
          </a:xfrm>
          <a:prstGeom prst="rect">
            <a:avLst/>
          </a:prstGeom>
        </p:spPr>
      </p:pic>
      <p:sp>
        <p:nvSpPr>
          <p:cNvPr id="15" name="Rectangle 14">
            <a:extLst>
              <a:ext uri="{FF2B5EF4-FFF2-40B4-BE49-F238E27FC236}">
                <a16:creationId xmlns:a16="http://schemas.microsoft.com/office/drawing/2014/main" id="{37E0E28E-A502-D194-E9B2-9A6377922AA5}"/>
              </a:ext>
            </a:extLst>
          </p:cNvPr>
          <p:cNvSpPr/>
          <p:nvPr/>
        </p:nvSpPr>
        <p:spPr>
          <a:xfrm>
            <a:off x="484724" y="3398881"/>
            <a:ext cx="2353479" cy="6764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F5D6E6C-3A74-477A-0730-66355C5CFC0F}"/>
              </a:ext>
            </a:extLst>
          </p:cNvPr>
          <p:cNvSpPr txBox="1"/>
          <p:nvPr/>
        </p:nvSpPr>
        <p:spPr>
          <a:xfrm>
            <a:off x="603477" y="3429000"/>
            <a:ext cx="2234726" cy="646331"/>
          </a:xfrm>
          <a:prstGeom prst="rect">
            <a:avLst/>
          </a:prstGeom>
          <a:noFill/>
        </p:spPr>
        <p:txBody>
          <a:bodyPr wrap="square" rtlCol="0">
            <a:spAutoFit/>
          </a:bodyPr>
          <a:lstStyle/>
          <a:p>
            <a:pPr algn="ctr"/>
            <a:r>
              <a:rPr lang="en-US" sz="1200" b="1" dirty="0"/>
              <a:t>User uploads a PDF of the Electric Vehicle Details Document</a:t>
            </a:r>
          </a:p>
        </p:txBody>
      </p:sp>
      <p:pic>
        <p:nvPicPr>
          <p:cNvPr id="18" name="Picture 17">
            <a:extLst>
              <a:ext uri="{FF2B5EF4-FFF2-40B4-BE49-F238E27FC236}">
                <a16:creationId xmlns:a16="http://schemas.microsoft.com/office/drawing/2014/main" id="{5F25DE44-C056-F88C-C0B3-4CC2C321FE2D}"/>
              </a:ext>
            </a:extLst>
          </p:cNvPr>
          <p:cNvPicPr>
            <a:picLocks noChangeAspect="1"/>
          </p:cNvPicPr>
          <p:nvPr/>
        </p:nvPicPr>
        <p:blipFill>
          <a:blip r:embed="rId7"/>
          <a:stretch>
            <a:fillRect/>
          </a:stretch>
        </p:blipFill>
        <p:spPr>
          <a:xfrm>
            <a:off x="1989936" y="2653320"/>
            <a:ext cx="487001" cy="487001"/>
          </a:xfrm>
          <a:prstGeom prst="rect">
            <a:avLst/>
          </a:prstGeom>
        </p:spPr>
      </p:pic>
      <p:pic>
        <p:nvPicPr>
          <p:cNvPr id="19" name="Picture 18">
            <a:extLst>
              <a:ext uri="{FF2B5EF4-FFF2-40B4-BE49-F238E27FC236}">
                <a16:creationId xmlns:a16="http://schemas.microsoft.com/office/drawing/2014/main" id="{B4164801-2C23-CEAF-969B-2FACE47067C2}"/>
              </a:ext>
            </a:extLst>
          </p:cNvPr>
          <p:cNvPicPr>
            <a:picLocks noChangeAspect="1"/>
          </p:cNvPicPr>
          <p:nvPr/>
        </p:nvPicPr>
        <p:blipFill>
          <a:blip r:embed="rId6"/>
          <a:stretch>
            <a:fillRect/>
          </a:stretch>
        </p:blipFill>
        <p:spPr>
          <a:xfrm>
            <a:off x="5465255" y="2723256"/>
            <a:ext cx="600542" cy="600542"/>
          </a:xfrm>
          <a:prstGeom prst="rect">
            <a:avLst/>
          </a:prstGeom>
        </p:spPr>
      </p:pic>
      <p:sp>
        <p:nvSpPr>
          <p:cNvPr id="21" name="Rectangle 20">
            <a:extLst>
              <a:ext uri="{FF2B5EF4-FFF2-40B4-BE49-F238E27FC236}">
                <a16:creationId xmlns:a16="http://schemas.microsoft.com/office/drawing/2014/main" id="{9C50E537-BA2C-B16A-834E-E6617570665B}"/>
              </a:ext>
            </a:extLst>
          </p:cNvPr>
          <p:cNvSpPr/>
          <p:nvPr/>
        </p:nvSpPr>
        <p:spPr>
          <a:xfrm>
            <a:off x="4588787" y="3398881"/>
            <a:ext cx="2353479" cy="10966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D57B9BC-CFF4-9F52-2029-B6887C28DC45}"/>
              </a:ext>
            </a:extLst>
          </p:cNvPr>
          <p:cNvSpPr txBox="1"/>
          <p:nvPr/>
        </p:nvSpPr>
        <p:spPr>
          <a:xfrm>
            <a:off x="4683845" y="3479844"/>
            <a:ext cx="2163362" cy="1015663"/>
          </a:xfrm>
          <a:prstGeom prst="rect">
            <a:avLst/>
          </a:prstGeom>
          <a:noFill/>
        </p:spPr>
        <p:txBody>
          <a:bodyPr wrap="square" rtlCol="0">
            <a:spAutoFit/>
          </a:bodyPr>
          <a:lstStyle/>
          <a:p>
            <a:pPr algn="ctr"/>
            <a:r>
              <a:rPr lang="en-US" sz="1200" b="1" dirty="0"/>
              <a:t>The user gets a Quick Summary of the Electric Vehicle Details. The user needs to click on the Submit Button</a:t>
            </a:r>
          </a:p>
        </p:txBody>
      </p:sp>
      <p:pic>
        <p:nvPicPr>
          <p:cNvPr id="24" name="Picture 23">
            <a:extLst>
              <a:ext uri="{FF2B5EF4-FFF2-40B4-BE49-F238E27FC236}">
                <a16:creationId xmlns:a16="http://schemas.microsoft.com/office/drawing/2014/main" id="{31C21AEA-D986-D629-B6A5-CFAC2ECA46AA}"/>
              </a:ext>
            </a:extLst>
          </p:cNvPr>
          <p:cNvPicPr>
            <a:picLocks noChangeAspect="1"/>
          </p:cNvPicPr>
          <p:nvPr/>
        </p:nvPicPr>
        <p:blipFill>
          <a:blip r:embed="rId8"/>
          <a:stretch>
            <a:fillRect/>
          </a:stretch>
        </p:blipFill>
        <p:spPr>
          <a:xfrm>
            <a:off x="6167272" y="2723253"/>
            <a:ext cx="573513" cy="573513"/>
          </a:xfrm>
          <a:prstGeom prst="rect">
            <a:avLst/>
          </a:prstGeom>
        </p:spPr>
      </p:pic>
      <p:sp>
        <p:nvSpPr>
          <p:cNvPr id="27" name="Rectangle 26">
            <a:extLst>
              <a:ext uri="{FF2B5EF4-FFF2-40B4-BE49-F238E27FC236}">
                <a16:creationId xmlns:a16="http://schemas.microsoft.com/office/drawing/2014/main" id="{23244269-7EEE-8978-4F74-D09C6728C2A8}"/>
              </a:ext>
            </a:extLst>
          </p:cNvPr>
          <p:cNvSpPr/>
          <p:nvPr/>
        </p:nvSpPr>
        <p:spPr>
          <a:xfrm>
            <a:off x="8302293" y="3396354"/>
            <a:ext cx="2353479" cy="10966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B51596CC-DD09-6BDE-57C1-06FBFCE8AF34}"/>
              </a:ext>
            </a:extLst>
          </p:cNvPr>
          <p:cNvSpPr txBox="1"/>
          <p:nvPr/>
        </p:nvSpPr>
        <p:spPr>
          <a:xfrm>
            <a:off x="8437012" y="3485194"/>
            <a:ext cx="2163362" cy="1015663"/>
          </a:xfrm>
          <a:prstGeom prst="rect">
            <a:avLst/>
          </a:prstGeom>
          <a:noFill/>
        </p:spPr>
        <p:txBody>
          <a:bodyPr wrap="square" rtlCol="0">
            <a:spAutoFit/>
          </a:bodyPr>
          <a:lstStyle/>
          <a:p>
            <a:pPr algn="ctr"/>
            <a:r>
              <a:rPr lang="en-US" sz="1200" b="1" dirty="0"/>
              <a:t>Javascript Logic calculates whether an EV qualifies for the tax credit. The user gets report including Assembly Plant Location</a:t>
            </a:r>
          </a:p>
        </p:txBody>
      </p:sp>
      <p:pic>
        <p:nvPicPr>
          <p:cNvPr id="29" name="Picture 28">
            <a:extLst>
              <a:ext uri="{FF2B5EF4-FFF2-40B4-BE49-F238E27FC236}">
                <a16:creationId xmlns:a16="http://schemas.microsoft.com/office/drawing/2014/main" id="{33B6562A-6D07-04D2-E0B5-4365CA5A1122}"/>
              </a:ext>
            </a:extLst>
          </p:cNvPr>
          <p:cNvPicPr>
            <a:picLocks noChangeAspect="1"/>
          </p:cNvPicPr>
          <p:nvPr/>
        </p:nvPicPr>
        <p:blipFill>
          <a:blip r:embed="rId6"/>
          <a:stretch>
            <a:fillRect/>
          </a:stretch>
        </p:blipFill>
        <p:spPr>
          <a:xfrm>
            <a:off x="8602429" y="2764192"/>
            <a:ext cx="600542" cy="600542"/>
          </a:xfrm>
          <a:prstGeom prst="rect">
            <a:avLst/>
          </a:prstGeom>
        </p:spPr>
      </p:pic>
      <p:pic>
        <p:nvPicPr>
          <p:cNvPr id="31" name="Picture 30">
            <a:extLst>
              <a:ext uri="{FF2B5EF4-FFF2-40B4-BE49-F238E27FC236}">
                <a16:creationId xmlns:a16="http://schemas.microsoft.com/office/drawing/2014/main" id="{7B5DBCAC-B92F-A445-C949-C1DF75C164B0}"/>
              </a:ext>
            </a:extLst>
          </p:cNvPr>
          <p:cNvPicPr>
            <a:picLocks noChangeAspect="1"/>
          </p:cNvPicPr>
          <p:nvPr/>
        </p:nvPicPr>
        <p:blipFill>
          <a:blip r:embed="rId9"/>
          <a:stretch>
            <a:fillRect/>
          </a:stretch>
        </p:blipFill>
        <p:spPr>
          <a:xfrm>
            <a:off x="9277417" y="2693930"/>
            <a:ext cx="547255" cy="547255"/>
          </a:xfrm>
          <a:prstGeom prst="rect">
            <a:avLst/>
          </a:prstGeom>
        </p:spPr>
      </p:pic>
      <p:pic>
        <p:nvPicPr>
          <p:cNvPr id="33" name="Picture 32">
            <a:extLst>
              <a:ext uri="{FF2B5EF4-FFF2-40B4-BE49-F238E27FC236}">
                <a16:creationId xmlns:a16="http://schemas.microsoft.com/office/drawing/2014/main" id="{2D686D94-A200-FE9E-B073-75470D70AD71}"/>
              </a:ext>
            </a:extLst>
          </p:cNvPr>
          <p:cNvPicPr>
            <a:picLocks noChangeAspect="1"/>
          </p:cNvPicPr>
          <p:nvPr/>
        </p:nvPicPr>
        <p:blipFill>
          <a:blip r:embed="rId10"/>
          <a:stretch>
            <a:fillRect/>
          </a:stretch>
        </p:blipFill>
        <p:spPr>
          <a:xfrm>
            <a:off x="9909058" y="2880767"/>
            <a:ext cx="380010" cy="380010"/>
          </a:xfrm>
          <a:prstGeom prst="rect">
            <a:avLst/>
          </a:prstGeom>
        </p:spPr>
      </p:pic>
      <p:cxnSp>
        <p:nvCxnSpPr>
          <p:cNvPr id="35" name="Straight Arrow Connector 34">
            <a:extLst>
              <a:ext uri="{FF2B5EF4-FFF2-40B4-BE49-F238E27FC236}">
                <a16:creationId xmlns:a16="http://schemas.microsoft.com/office/drawing/2014/main" id="{D5F18B47-59CA-5C53-4C55-55992DA59BC9}"/>
              </a:ext>
            </a:extLst>
          </p:cNvPr>
          <p:cNvCxnSpPr/>
          <p:nvPr/>
        </p:nvCxnSpPr>
        <p:spPr>
          <a:xfrm>
            <a:off x="9414646" y="4688018"/>
            <a:ext cx="0" cy="77189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DAB64B7-D66B-B96C-154E-421A0720ECF6}"/>
              </a:ext>
            </a:extLst>
          </p:cNvPr>
          <p:cNvSpPr/>
          <p:nvPr/>
        </p:nvSpPr>
        <p:spPr>
          <a:xfrm>
            <a:off x="8451242" y="5596247"/>
            <a:ext cx="1636139" cy="3443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MongoDB Document Generated</a:t>
            </a:r>
          </a:p>
        </p:txBody>
      </p:sp>
      <p:pic>
        <p:nvPicPr>
          <p:cNvPr id="41" name="Picture 40">
            <a:extLst>
              <a:ext uri="{FF2B5EF4-FFF2-40B4-BE49-F238E27FC236}">
                <a16:creationId xmlns:a16="http://schemas.microsoft.com/office/drawing/2014/main" id="{96EA9E86-871C-8AF5-49A0-BEC46660C4E1}"/>
              </a:ext>
            </a:extLst>
          </p:cNvPr>
          <p:cNvPicPr>
            <a:picLocks noChangeAspect="1"/>
          </p:cNvPicPr>
          <p:nvPr/>
        </p:nvPicPr>
        <p:blipFill>
          <a:blip r:embed="rId11"/>
          <a:stretch>
            <a:fillRect/>
          </a:stretch>
        </p:blipFill>
        <p:spPr>
          <a:xfrm>
            <a:off x="9963559" y="5535881"/>
            <a:ext cx="404751" cy="404751"/>
          </a:xfrm>
          <a:prstGeom prst="rect">
            <a:avLst/>
          </a:prstGeom>
        </p:spPr>
      </p:pic>
      <p:cxnSp>
        <p:nvCxnSpPr>
          <p:cNvPr id="42" name="Straight Arrow Connector 41">
            <a:extLst>
              <a:ext uri="{FF2B5EF4-FFF2-40B4-BE49-F238E27FC236}">
                <a16:creationId xmlns:a16="http://schemas.microsoft.com/office/drawing/2014/main" id="{85C9CDB5-0935-0CAF-9292-7807222224B2}"/>
              </a:ext>
            </a:extLst>
          </p:cNvPr>
          <p:cNvCxnSpPr>
            <a:cxnSpLocks/>
          </p:cNvCxnSpPr>
          <p:nvPr/>
        </p:nvCxnSpPr>
        <p:spPr>
          <a:xfrm flipH="1">
            <a:off x="7423918" y="4381995"/>
            <a:ext cx="812758" cy="69470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A0AF1AB6-A16B-2CD6-E8D1-EACA9AAD7D8D}"/>
              </a:ext>
            </a:extLst>
          </p:cNvPr>
          <p:cNvSpPr/>
          <p:nvPr/>
        </p:nvSpPr>
        <p:spPr>
          <a:xfrm>
            <a:off x="3155522" y="5121467"/>
            <a:ext cx="4772662" cy="13092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B6B36611-754E-9AAF-4442-D63E70C93B95}"/>
              </a:ext>
            </a:extLst>
          </p:cNvPr>
          <p:cNvSpPr/>
          <p:nvPr/>
        </p:nvSpPr>
        <p:spPr>
          <a:xfrm>
            <a:off x="3836632" y="5156861"/>
            <a:ext cx="414734" cy="3057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ysClr val="windowText" lastClr="000000"/>
                </a:solidFill>
              </a:rPr>
              <a:t>VIN</a:t>
            </a:r>
          </a:p>
        </p:txBody>
      </p:sp>
      <p:sp>
        <p:nvSpPr>
          <p:cNvPr id="49" name="Rectangle 48">
            <a:extLst>
              <a:ext uri="{FF2B5EF4-FFF2-40B4-BE49-F238E27FC236}">
                <a16:creationId xmlns:a16="http://schemas.microsoft.com/office/drawing/2014/main" id="{6CC5AF1B-F457-1FAB-0F6D-A1A0DD6F899E}"/>
              </a:ext>
            </a:extLst>
          </p:cNvPr>
          <p:cNvSpPr/>
          <p:nvPr/>
        </p:nvSpPr>
        <p:spPr>
          <a:xfrm>
            <a:off x="4298547" y="5156860"/>
            <a:ext cx="1236399" cy="3057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ysClr val="windowText" lastClr="000000"/>
                </a:solidFill>
              </a:rPr>
              <a:t>MANUFACTURER</a:t>
            </a:r>
          </a:p>
        </p:txBody>
      </p:sp>
      <p:sp>
        <p:nvSpPr>
          <p:cNvPr id="50" name="Rectangle 49">
            <a:extLst>
              <a:ext uri="{FF2B5EF4-FFF2-40B4-BE49-F238E27FC236}">
                <a16:creationId xmlns:a16="http://schemas.microsoft.com/office/drawing/2014/main" id="{C3DFC348-AED2-FB13-B377-406DAE011BB4}"/>
              </a:ext>
            </a:extLst>
          </p:cNvPr>
          <p:cNvSpPr/>
          <p:nvPr/>
        </p:nvSpPr>
        <p:spPr>
          <a:xfrm>
            <a:off x="5580149" y="5156860"/>
            <a:ext cx="737524" cy="3057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ysClr val="windowText" lastClr="000000"/>
                </a:solidFill>
              </a:rPr>
              <a:t>MODEL</a:t>
            </a:r>
          </a:p>
        </p:txBody>
      </p:sp>
      <p:sp>
        <p:nvSpPr>
          <p:cNvPr id="51" name="Rectangle 50">
            <a:extLst>
              <a:ext uri="{FF2B5EF4-FFF2-40B4-BE49-F238E27FC236}">
                <a16:creationId xmlns:a16="http://schemas.microsoft.com/office/drawing/2014/main" id="{40BD0CD3-D519-CAF3-7C13-CE96A69FF5E0}"/>
              </a:ext>
            </a:extLst>
          </p:cNvPr>
          <p:cNvSpPr/>
          <p:nvPr/>
        </p:nvSpPr>
        <p:spPr>
          <a:xfrm>
            <a:off x="6372023" y="5156860"/>
            <a:ext cx="570243" cy="3057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ysClr val="windowText" lastClr="000000"/>
                </a:solidFill>
              </a:rPr>
              <a:t>YEAR</a:t>
            </a:r>
          </a:p>
        </p:txBody>
      </p:sp>
      <p:sp>
        <p:nvSpPr>
          <p:cNvPr id="52" name="Rectangle 51">
            <a:extLst>
              <a:ext uri="{FF2B5EF4-FFF2-40B4-BE49-F238E27FC236}">
                <a16:creationId xmlns:a16="http://schemas.microsoft.com/office/drawing/2014/main" id="{53992564-D41A-64F3-6A9C-BDC4F47323CB}"/>
              </a:ext>
            </a:extLst>
          </p:cNvPr>
          <p:cNvSpPr/>
          <p:nvPr/>
        </p:nvSpPr>
        <p:spPr>
          <a:xfrm>
            <a:off x="6991919" y="5156860"/>
            <a:ext cx="936264" cy="3057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ysClr val="windowText" lastClr="000000"/>
                </a:solidFill>
              </a:rPr>
              <a:t>ELIGIBILITY</a:t>
            </a:r>
          </a:p>
        </p:txBody>
      </p:sp>
      <p:sp>
        <p:nvSpPr>
          <p:cNvPr id="53" name="Rectangle 52">
            <a:extLst>
              <a:ext uri="{FF2B5EF4-FFF2-40B4-BE49-F238E27FC236}">
                <a16:creationId xmlns:a16="http://schemas.microsoft.com/office/drawing/2014/main" id="{8422F62B-F0B6-D0E9-3F49-D127E5AD882E}"/>
              </a:ext>
            </a:extLst>
          </p:cNvPr>
          <p:cNvSpPr/>
          <p:nvPr/>
        </p:nvSpPr>
        <p:spPr>
          <a:xfrm>
            <a:off x="3155522" y="5156860"/>
            <a:ext cx="633929" cy="3057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ysClr val="windowText" lastClr="000000"/>
                </a:solidFill>
              </a:rPr>
              <a:t>TAX ID</a:t>
            </a:r>
          </a:p>
        </p:txBody>
      </p:sp>
      <p:cxnSp>
        <p:nvCxnSpPr>
          <p:cNvPr id="55" name="Straight Connector 54">
            <a:extLst>
              <a:ext uri="{FF2B5EF4-FFF2-40B4-BE49-F238E27FC236}">
                <a16:creationId xmlns:a16="http://schemas.microsoft.com/office/drawing/2014/main" id="{5E87C254-1728-8F7E-8D20-69986316066A}"/>
              </a:ext>
            </a:extLst>
          </p:cNvPr>
          <p:cNvCxnSpPr>
            <a:cxnSpLocks/>
          </p:cNvCxnSpPr>
          <p:nvPr/>
        </p:nvCxnSpPr>
        <p:spPr>
          <a:xfrm>
            <a:off x="3836632" y="5462649"/>
            <a:ext cx="0" cy="96807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ED4EAE5F-44B6-5C24-925B-6E947F86E764}"/>
              </a:ext>
            </a:extLst>
          </p:cNvPr>
          <p:cNvCxnSpPr>
            <a:cxnSpLocks/>
          </p:cNvCxnSpPr>
          <p:nvPr/>
        </p:nvCxnSpPr>
        <p:spPr>
          <a:xfrm>
            <a:off x="4238414" y="5462649"/>
            <a:ext cx="0" cy="96807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31C52904-CBD9-1B53-6618-DBB9EE0C8FBD}"/>
              </a:ext>
            </a:extLst>
          </p:cNvPr>
          <p:cNvCxnSpPr>
            <a:cxnSpLocks/>
          </p:cNvCxnSpPr>
          <p:nvPr/>
        </p:nvCxnSpPr>
        <p:spPr>
          <a:xfrm>
            <a:off x="5553343" y="5462649"/>
            <a:ext cx="0" cy="96807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8A15FE92-8C2F-8E50-3400-85ABB2381378}"/>
              </a:ext>
            </a:extLst>
          </p:cNvPr>
          <p:cNvCxnSpPr>
            <a:cxnSpLocks/>
          </p:cNvCxnSpPr>
          <p:nvPr/>
        </p:nvCxnSpPr>
        <p:spPr>
          <a:xfrm>
            <a:off x="6353298" y="5462649"/>
            <a:ext cx="0" cy="96807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F4C661CC-97AF-6FED-F939-C736D15FD2E9}"/>
              </a:ext>
            </a:extLst>
          </p:cNvPr>
          <p:cNvCxnSpPr>
            <a:cxnSpLocks/>
          </p:cNvCxnSpPr>
          <p:nvPr/>
        </p:nvCxnSpPr>
        <p:spPr>
          <a:xfrm>
            <a:off x="6942266" y="5462649"/>
            <a:ext cx="0" cy="96807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1401EF6E-D2E8-8F3B-366E-3B93374567F7}"/>
              </a:ext>
            </a:extLst>
          </p:cNvPr>
          <p:cNvCxnSpPr>
            <a:stCxn id="45" idx="1"/>
            <a:endCxn id="45" idx="3"/>
          </p:cNvCxnSpPr>
          <p:nvPr/>
        </p:nvCxnSpPr>
        <p:spPr>
          <a:xfrm>
            <a:off x="3155522" y="5776093"/>
            <a:ext cx="4772662" cy="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62ED3202-24C6-C39F-3E47-D2823B5EDEBD}"/>
              </a:ext>
            </a:extLst>
          </p:cNvPr>
          <p:cNvCxnSpPr/>
          <p:nvPr/>
        </p:nvCxnSpPr>
        <p:spPr>
          <a:xfrm>
            <a:off x="3167012" y="6106623"/>
            <a:ext cx="4772662" cy="0"/>
          </a:xfrm>
          <a:prstGeom prst="line">
            <a:avLst/>
          </a:prstGeom>
        </p:spPr>
        <p:style>
          <a:lnRef idx="2">
            <a:schemeClr val="dk1"/>
          </a:lnRef>
          <a:fillRef idx="0">
            <a:schemeClr val="dk1"/>
          </a:fillRef>
          <a:effectRef idx="1">
            <a:schemeClr val="dk1"/>
          </a:effectRef>
          <a:fontRef idx="minor">
            <a:schemeClr val="tx1"/>
          </a:fontRef>
        </p:style>
      </p:cxnSp>
      <p:pic>
        <p:nvPicPr>
          <p:cNvPr id="64" name="Picture 2" descr="Mongodb Logo PNG Vectors Free Download">
            <a:extLst>
              <a:ext uri="{FF2B5EF4-FFF2-40B4-BE49-F238E27FC236}">
                <a16:creationId xmlns:a16="http://schemas.microsoft.com/office/drawing/2014/main" id="{4816EEA6-A1BC-293E-035B-7304A385E4B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19218" y="5513121"/>
            <a:ext cx="402266" cy="402266"/>
          </a:xfrm>
          <a:prstGeom prst="rect">
            <a:avLst/>
          </a:prstGeom>
          <a:noFill/>
          <a:extLst>
            <a:ext uri="{909E8E84-426E-40DD-AFC4-6F175D3DCCD1}">
              <a14:hiddenFill xmlns:a14="http://schemas.microsoft.com/office/drawing/2010/main">
                <a:solidFill>
                  <a:srgbClr val="FFFFFF"/>
                </a:solidFill>
              </a14:hiddenFill>
            </a:ext>
          </a:extLst>
        </p:spPr>
      </p:pic>
      <p:sp>
        <p:nvSpPr>
          <p:cNvPr id="66" name="Rectangle 65">
            <a:extLst>
              <a:ext uri="{FF2B5EF4-FFF2-40B4-BE49-F238E27FC236}">
                <a16:creationId xmlns:a16="http://schemas.microsoft.com/office/drawing/2014/main" id="{F8862E18-4802-7373-EFD0-699F257AA020}"/>
              </a:ext>
            </a:extLst>
          </p:cNvPr>
          <p:cNvSpPr/>
          <p:nvPr/>
        </p:nvSpPr>
        <p:spPr>
          <a:xfrm>
            <a:off x="787389" y="4975761"/>
            <a:ext cx="2098694" cy="145495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BigQuery Stores Relational Database Details for Data Collection</a:t>
            </a:r>
          </a:p>
        </p:txBody>
      </p:sp>
    </p:spTree>
    <p:extLst>
      <p:ext uri="{BB962C8B-B14F-4D97-AF65-F5344CB8AC3E}">
        <p14:creationId xmlns:p14="http://schemas.microsoft.com/office/powerpoint/2010/main" val="2034600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Google Cloud Shell Bot | airSlate">
            <a:extLst>
              <a:ext uri="{FF2B5EF4-FFF2-40B4-BE49-F238E27FC236}">
                <a16:creationId xmlns:a16="http://schemas.microsoft.com/office/drawing/2014/main" id="{59FA3455-21B4-6527-92F6-ED791760F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450" y="933450"/>
            <a:ext cx="3467100"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1BC9C7-EC70-A717-1A0B-1B7D892A7939}"/>
              </a:ext>
            </a:extLst>
          </p:cNvPr>
          <p:cNvSpPr txBox="1"/>
          <p:nvPr/>
        </p:nvSpPr>
        <p:spPr>
          <a:xfrm>
            <a:off x="2032000" y="4684058"/>
            <a:ext cx="8128000" cy="1446550"/>
          </a:xfrm>
          <a:prstGeom prst="rect">
            <a:avLst/>
          </a:prstGeom>
          <a:noFill/>
        </p:spPr>
        <p:txBody>
          <a:bodyPr wrap="square" rtlCol="0">
            <a:spAutoFit/>
          </a:bodyPr>
          <a:lstStyle/>
          <a:p>
            <a:pPr algn="ctr"/>
            <a:r>
              <a:rPr lang="en-US" sz="8800" b="1" dirty="0">
                <a:solidFill>
                  <a:schemeClr val="tx2">
                    <a:lumMod val="50000"/>
                    <a:lumOff val="50000"/>
                  </a:schemeClr>
                </a:solidFill>
              </a:rPr>
              <a:t>THANK YOU</a:t>
            </a:r>
          </a:p>
        </p:txBody>
      </p:sp>
    </p:spTree>
    <p:extLst>
      <p:ext uri="{BB962C8B-B14F-4D97-AF65-F5344CB8AC3E}">
        <p14:creationId xmlns:p14="http://schemas.microsoft.com/office/powerpoint/2010/main" val="4197758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CA287E-F61E-C2BD-39DD-DD9EFF443FC3}"/>
              </a:ext>
            </a:extLst>
          </p:cNvPr>
          <p:cNvSpPr txBox="1"/>
          <p:nvPr/>
        </p:nvSpPr>
        <p:spPr>
          <a:xfrm>
            <a:off x="4183083" y="256026"/>
            <a:ext cx="3825834" cy="461665"/>
          </a:xfrm>
          <a:prstGeom prst="rect">
            <a:avLst/>
          </a:prstGeom>
          <a:noFill/>
          <a:ln w="28575">
            <a:solidFill>
              <a:schemeClr val="accent5"/>
            </a:solidFill>
          </a:ln>
        </p:spPr>
        <p:txBody>
          <a:bodyPr wrap="square" rtlCol="0">
            <a:spAutoFit/>
          </a:bodyPr>
          <a:lstStyle/>
          <a:p>
            <a:pPr algn="ctr"/>
            <a:r>
              <a:rPr lang="en-US" sz="2400" b="1" dirty="0"/>
              <a:t>Project Description</a:t>
            </a:r>
          </a:p>
        </p:txBody>
      </p:sp>
      <p:cxnSp>
        <p:nvCxnSpPr>
          <p:cNvPr id="8" name="Straight Connector 7">
            <a:extLst>
              <a:ext uri="{FF2B5EF4-FFF2-40B4-BE49-F238E27FC236}">
                <a16:creationId xmlns:a16="http://schemas.microsoft.com/office/drawing/2014/main" id="{C1F7F983-99E8-942C-E81F-83D64967581B}"/>
              </a:ext>
            </a:extLst>
          </p:cNvPr>
          <p:cNvCxnSpPr/>
          <p:nvPr/>
        </p:nvCxnSpPr>
        <p:spPr>
          <a:xfrm>
            <a:off x="249381"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F944DEC4-C77B-8582-7561-3E9DED88C3C2}"/>
              </a:ext>
            </a:extLst>
          </p:cNvPr>
          <p:cNvSpPr/>
          <p:nvPr/>
        </p:nvSpPr>
        <p:spPr>
          <a:xfrm>
            <a:off x="344384" y="1068779"/>
            <a:ext cx="1591294" cy="451237"/>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TOPIC</a:t>
            </a:r>
          </a:p>
        </p:txBody>
      </p:sp>
      <p:sp>
        <p:nvSpPr>
          <p:cNvPr id="11" name="Rectangle: Rounded Corners 10">
            <a:extLst>
              <a:ext uri="{FF2B5EF4-FFF2-40B4-BE49-F238E27FC236}">
                <a16:creationId xmlns:a16="http://schemas.microsoft.com/office/drawing/2014/main" id="{8CD11683-9158-1C5E-BDFA-4AB8E511FB8D}"/>
              </a:ext>
            </a:extLst>
          </p:cNvPr>
          <p:cNvSpPr/>
          <p:nvPr/>
        </p:nvSpPr>
        <p:spPr>
          <a:xfrm>
            <a:off x="344384" y="1686313"/>
            <a:ext cx="7137070" cy="344376"/>
          </a:xfrm>
          <a:prstGeom prst="roundRect">
            <a:avLst/>
          </a:prstGeom>
          <a:solidFill>
            <a:schemeClr val="bg1">
              <a:lumMod val="95000"/>
            </a:schemeClr>
          </a:solidFill>
          <a:ln>
            <a:solidFill>
              <a:schemeClr val="accent3">
                <a:lumMod val="60000"/>
                <a:lumOff val="40000"/>
              </a:schemeClr>
            </a:solidFill>
          </a:ln>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latin typeface="Söhne"/>
              </a:rPr>
              <a:t>Electric Vehicle Tax Credit Eligibility System (EVT-CES)</a:t>
            </a:r>
            <a:endParaRPr lang="en-US" b="1" dirty="0"/>
          </a:p>
        </p:txBody>
      </p:sp>
      <p:sp>
        <p:nvSpPr>
          <p:cNvPr id="12" name="Rectangle 11">
            <a:extLst>
              <a:ext uri="{FF2B5EF4-FFF2-40B4-BE49-F238E27FC236}">
                <a16:creationId xmlns:a16="http://schemas.microsoft.com/office/drawing/2014/main" id="{58454A96-F70C-05F8-DC87-DFC4DFD2720D}"/>
              </a:ext>
            </a:extLst>
          </p:cNvPr>
          <p:cNvSpPr/>
          <p:nvPr/>
        </p:nvSpPr>
        <p:spPr>
          <a:xfrm>
            <a:off x="344384" y="2196986"/>
            <a:ext cx="1935678" cy="457217"/>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DESCRIPTION</a:t>
            </a:r>
          </a:p>
        </p:txBody>
      </p:sp>
      <p:pic>
        <p:nvPicPr>
          <p:cNvPr id="20" name="Picture 19" descr="A blue car with green lights&#10;&#10;Description automatically generated">
            <a:extLst>
              <a:ext uri="{FF2B5EF4-FFF2-40B4-BE49-F238E27FC236}">
                <a16:creationId xmlns:a16="http://schemas.microsoft.com/office/drawing/2014/main" id="{BD7B92E4-4669-3767-BA6C-44F00946363A}"/>
              </a:ext>
            </a:extLst>
          </p:cNvPr>
          <p:cNvPicPr>
            <a:picLocks noChangeAspect="1"/>
          </p:cNvPicPr>
          <p:nvPr/>
        </p:nvPicPr>
        <p:blipFill rotWithShape="1">
          <a:blip r:embed="rId3">
            <a:extLst>
              <a:ext uri="{28A0092B-C50C-407E-A947-70E740481C1C}">
                <a14:useLocalDpi xmlns:a14="http://schemas.microsoft.com/office/drawing/2010/main" val="0"/>
              </a:ext>
            </a:extLst>
          </a:blip>
          <a:srcRect t="982" r="4464" b="-9626"/>
          <a:stretch/>
        </p:blipFill>
        <p:spPr>
          <a:xfrm>
            <a:off x="6953509" y="1006364"/>
            <a:ext cx="5167238" cy="6246771"/>
          </a:xfrm>
          <a:prstGeom prst="flowChartInputOutput">
            <a:avLst/>
          </a:prstGeom>
          <a:scene3d>
            <a:camera prst="obliqueTopRight"/>
            <a:lightRig rig="threePt" dir="t"/>
          </a:scene3d>
        </p:spPr>
      </p:pic>
      <p:sp>
        <p:nvSpPr>
          <p:cNvPr id="21" name="Rectangle: Rounded Corners 20">
            <a:extLst>
              <a:ext uri="{FF2B5EF4-FFF2-40B4-BE49-F238E27FC236}">
                <a16:creationId xmlns:a16="http://schemas.microsoft.com/office/drawing/2014/main" id="{F9DCA96A-0300-A63C-106C-451C84853156}"/>
              </a:ext>
            </a:extLst>
          </p:cNvPr>
          <p:cNvSpPr/>
          <p:nvPr/>
        </p:nvSpPr>
        <p:spPr>
          <a:xfrm>
            <a:off x="249380" y="2786408"/>
            <a:ext cx="7232073" cy="2686685"/>
          </a:xfrm>
          <a:prstGeom prst="roundRect">
            <a:avLst/>
          </a:prstGeom>
          <a:solidFill>
            <a:schemeClr val="bg1">
              <a:lumMod val="95000"/>
            </a:schemeClr>
          </a:solidFill>
          <a:ln>
            <a:solidFill>
              <a:schemeClr val="accent3">
                <a:lumMod val="60000"/>
                <a:lumOff val="40000"/>
              </a:schemeClr>
            </a:solidFill>
          </a:ln>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EVT-CES is a web-based application that leverages MongoDB and BigQuery to provide users with detailed information on electric vehicles (EVs), focusing on their eligibility for tax credits under the Inflation Reduction Act. It assesses vehicles based on manufacturing location, battery production, and sourcing of critical minerals, offering an invaluable tool for consumers seeking eco-friendly transportation options that qualify for financial incentives.</a:t>
            </a:r>
          </a:p>
        </p:txBody>
      </p:sp>
    </p:spTree>
    <p:extLst>
      <p:ext uri="{BB962C8B-B14F-4D97-AF65-F5344CB8AC3E}">
        <p14:creationId xmlns:p14="http://schemas.microsoft.com/office/powerpoint/2010/main" val="125577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A32E2FB3-B831-324D-4D60-F5274B806A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ECB69B3-F3AC-FA06-C36B-D1B7E676A2F8}"/>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1F972F75-26CF-E03F-DF96-95602DE845C9}"/>
              </a:ext>
            </a:extLst>
          </p:cNvPr>
          <p:cNvCxnSpPr/>
          <p:nvPr/>
        </p:nvCxnSpPr>
        <p:spPr>
          <a:xfrm>
            <a:off x="249381"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E0F7493-8881-11B1-2457-372401E05D5F}"/>
              </a:ext>
            </a:extLst>
          </p:cNvPr>
          <p:cNvSpPr txBox="1"/>
          <p:nvPr/>
        </p:nvSpPr>
        <p:spPr>
          <a:xfrm>
            <a:off x="2724892" y="209292"/>
            <a:ext cx="6742216" cy="461665"/>
          </a:xfrm>
          <a:prstGeom prst="rect">
            <a:avLst/>
          </a:prstGeom>
          <a:noFill/>
          <a:ln w="28575">
            <a:solidFill>
              <a:schemeClr val="accent5"/>
            </a:solidFill>
          </a:ln>
        </p:spPr>
        <p:txBody>
          <a:bodyPr wrap="square" rtlCol="0">
            <a:spAutoFit/>
          </a:bodyPr>
          <a:lstStyle/>
          <a:p>
            <a:pPr algn="ctr"/>
            <a:r>
              <a:rPr lang="en-US" sz="2400" b="1" dirty="0"/>
              <a:t>What Problem does this Application Solve?</a:t>
            </a:r>
          </a:p>
        </p:txBody>
      </p:sp>
      <p:sp>
        <p:nvSpPr>
          <p:cNvPr id="8" name="Rectangle 7">
            <a:extLst>
              <a:ext uri="{FF2B5EF4-FFF2-40B4-BE49-F238E27FC236}">
                <a16:creationId xmlns:a16="http://schemas.microsoft.com/office/drawing/2014/main" id="{AA726820-9E6F-E0B6-3E65-1BC1E4A4253A}"/>
              </a:ext>
            </a:extLst>
          </p:cNvPr>
          <p:cNvSpPr/>
          <p:nvPr/>
        </p:nvSpPr>
        <p:spPr>
          <a:xfrm>
            <a:off x="415635" y="1163782"/>
            <a:ext cx="2909455" cy="356261"/>
          </a:xfrm>
          <a:prstGeom prst="rect">
            <a:avLst/>
          </a:prstGeom>
          <a:solidFill>
            <a:schemeClr val="bg1">
              <a:lumMod val="95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BEFORE APPLICATION</a:t>
            </a:r>
          </a:p>
        </p:txBody>
      </p:sp>
      <p:sp>
        <p:nvSpPr>
          <p:cNvPr id="9" name="TextBox 8">
            <a:extLst>
              <a:ext uri="{FF2B5EF4-FFF2-40B4-BE49-F238E27FC236}">
                <a16:creationId xmlns:a16="http://schemas.microsoft.com/office/drawing/2014/main" id="{27ED85C8-812F-5217-DB9D-13BCDF9E695F}"/>
              </a:ext>
            </a:extLst>
          </p:cNvPr>
          <p:cNvSpPr txBox="1"/>
          <p:nvPr/>
        </p:nvSpPr>
        <p:spPr>
          <a:xfrm>
            <a:off x="370134" y="1555670"/>
            <a:ext cx="11752593"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Users had to ask dealers about whether a new car they would like to purchase qualifies for EV Tax credits.</a:t>
            </a:r>
          </a:p>
        </p:txBody>
      </p:sp>
      <p:sp>
        <p:nvSpPr>
          <p:cNvPr id="12" name="Rectangle 11">
            <a:extLst>
              <a:ext uri="{FF2B5EF4-FFF2-40B4-BE49-F238E27FC236}">
                <a16:creationId xmlns:a16="http://schemas.microsoft.com/office/drawing/2014/main" id="{C19BDAC5-D354-084C-27B4-4E505F0A6000}"/>
              </a:ext>
            </a:extLst>
          </p:cNvPr>
          <p:cNvSpPr/>
          <p:nvPr/>
        </p:nvSpPr>
        <p:spPr>
          <a:xfrm>
            <a:off x="653143" y="2042556"/>
            <a:ext cx="2071749" cy="12956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BD74458-03AA-BC87-B148-22452BF47EE0}"/>
              </a:ext>
            </a:extLst>
          </p:cNvPr>
          <p:cNvPicPr>
            <a:picLocks noChangeAspect="1"/>
          </p:cNvPicPr>
          <p:nvPr/>
        </p:nvPicPr>
        <p:blipFill>
          <a:blip r:embed="rId3"/>
          <a:stretch>
            <a:fillRect/>
          </a:stretch>
        </p:blipFill>
        <p:spPr>
          <a:xfrm>
            <a:off x="1219942" y="2097494"/>
            <a:ext cx="938150" cy="938150"/>
          </a:xfrm>
          <a:prstGeom prst="rect">
            <a:avLst/>
          </a:prstGeom>
        </p:spPr>
      </p:pic>
      <p:sp>
        <p:nvSpPr>
          <p:cNvPr id="14" name="Rectangle: Rounded Corners 13">
            <a:extLst>
              <a:ext uri="{FF2B5EF4-FFF2-40B4-BE49-F238E27FC236}">
                <a16:creationId xmlns:a16="http://schemas.microsoft.com/office/drawing/2014/main" id="{E139CA3A-6751-2B50-4550-03C00007C0FF}"/>
              </a:ext>
            </a:extLst>
          </p:cNvPr>
          <p:cNvSpPr/>
          <p:nvPr/>
        </p:nvSpPr>
        <p:spPr>
          <a:xfrm>
            <a:off x="774617" y="3025689"/>
            <a:ext cx="1828800" cy="25501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sp>
        <p:nvSpPr>
          <p:cNvPr id="16" name="Arrow: Right 15">
            <a:extLst>
              <a:ext uri="{FF2B5EF4-FFF2-40B4-BE49-F238E27FC236}">
                <a16:creationId xmlns:a16="http://schemas.microsoft.com/office/drawing/2014/main" id="{4C091202-1AA6-1F89-8207-CCB54E6951B5}"/>
              </a:ext>
            </a:extLst>
          </p:cNvPr>
          <p:cNvSpPr/>
          <p:nvPr/>
        </p:nvSpPr>
        <p:spPr>
          <a:xfrm>
            <a:off x="2867376" y="2459393"/>
            <a:ext cx="742723" cy="190004"/>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8F36145-63D2-AEC5-40F7-1E303FBFA1CA}"/>
              </a:ext>
            </a:extLst>
          </p:cNvPr>
          <p:cNvSpPr/>
          <p:nvPr/>
        </p:nvSpPr>
        <p:spPr>
          <a:xfrm>
            <a:off x="3758009" y="1985095"/>
            <a:ext cx="2071749" cy="12956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F0CD2BC-5C09-FDD9-AD01-A500964BFFAE}"/>
              </a:ext>
            </a:extLst>
          </p:cNvPr>
          <p:cNvPicPr>
            <a:picLocks noChangeAspect="1"/>
          </p:cNvPicPr>
          <p:nvPr/>
        </p:nvPicPr>
        <p:blipFill>
          <a:blip r:embed="rId4"/>
          <a:stretch>
            <a:fillRect/>
          </a:stretch>
        </p:blipFill>
        <p:spPr>
          <a:xfrm>
            <a:off x="4353235" y="2103051"/>
            <a:ext cx="881295" cy="881295"/>
          </a:xfrm>
          <a:prstGeom prst="rect">
            <a:avLst/>
          </a:prstGeom>
        </p:spPr>
      </p:pic>
      <p:sp>
        <p:nvSpPr>
          <p:cNvPr id="20" name="Rectangle: Rounded Corners 19">
            <a:extLst>
              <a:ext uri="{FF2B5EF4-FFF2-40B4-BE49-F238E27FC236}">
                <a16:creationId xmlns:a16="http://schemas.microsoft.com/office/drawing/2014/main" id="{0A064294-BFFC-1F5E-3A25-43499147E877}"/>
              </a:ext>
            </a:extLst>
          </p:cNvPr>
          <p:cNvSpPr/>
          <p:nvPr/>
        </p:nvSpPr>
        <p:spPr>
          <a:xfrm>
            <a:off x="3871368" y="2974793"/>
            <a:ext cx="1828800" cy="25501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Car Dealership</a:t>
            </a:r>
          </a:p>
        </p:txBody>
      </p:sp>
      <p:sp>
        <p:nvSpPr>
          <p:cNvPr id="22" name="Arrow: Right 21">
            <a:extLst>
              <a:ext uri="{FF2B5EF4-FFF2-40B4-BE49-F238E27FC236}">
                <a16:creationId xmlns:a16="http://schemas.microsoft.com/office/drawing/2014/main" id="{34481EEC-26BB-099A-419D-30A676F0CEB9}"/>
              </a:ext>
            </a:extLst>
          </p:cNvPr>
          <p:cNvSpPr/>
          <p:nvPr/>
        </p:nvSpPr>
        <p:spPr>
          <a:xfrm>
            <a:off x="5923571" y="2479006"/>
            <a:ext cx="742723" cy="190004"/>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E6D219-8B3C-E6D1-3EC0-50EB5A4E6D8E}"/>
              </a:ext>
            </a:extLst>
          </p:cNvPr>
          <p:cNvSpPr/>
          <p:nvPr/>
        </p:nvSpPr>
        <p:spPr>
          <a:xfrm>
            <a:off x="6804839" y="1925002"/>
            <a:ext cx="2071749" cy="12956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BF4A1862-F8FA-6E54-161B-2ABD267145FB}"/>
              </a:ext>
            </a:extLst>
          </p:cNvPr>
          <p:cNvPicPr>
            <a:picLocks noChangeAspect="1"/>
          </p:cNvPicPr>
          <p:nvPr/>
        </p:nvPicPr>
        <p:blipFill>
          <a:blip r:embed="rId5"/>
          <a:stretch>
            <a:fillRect/>
          </a:stretch>
        </p:blipFill>
        <p:spPr>
          <a:xfrm>
            <a:off x="7373512" y="1971874"/>
            <a:ext cx="934401" cy="934401"/>
          </a:xfrm>
          <a:prstGeom prst="rect">
            <a:avLst/>
          </a:prstGeom>
        </p:spPr>
      </p:pic>
      <p:sp>
        <p:nvSpPr>
          <p:cNvPr id="27" name="Rectangle: Rounded Corners 26">
            <a:extLst>
              <a:ext uri="{FF2B5EF4-FFF2-40B4-BE49-F238E27FC236}">
                <a16:creationId xmlns:a16="http://schemas.microsoft.com/office/drawing/2014/main" id="{A6DC3E58-F34A-59EA-37F7-2EB5A62E76F5}"/>
              </a:ext>
            </a:extLst>
          </p:cNvPr>
          <p:cNvSpPr/>
          <p:nvPr/>
        </p:nvSpPr>
        <p:spPr>
          <a:xfrm>
            <a:off x="6926312" y="2882438"/>
            <a:ext cx="1828800" cy="25501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Give Car Form</a:t>
            </a:r>
          </a:p>
        </p:txBody>
      </p:sp>
      <p:sp>
        <p:nvSpPr>
          <p:cNvPr id="28" name="Arrow: Right 27">
            <a:extLst>
              <a:ext uri="{FF2B5EF4-FFF2-40B4-BE49-F238E27FC236}">
                <a16:creationId xmlns:a16="http://schemas.microsoft.com/office/drawing/2014/main" id="{B375C81A-6C8C-F423-6D48-01724B907091}"/>
              </a:ext>
            </a:extLst>
          </p:cNvPr>
          <p:cNvSpPr/>
          <p:nvPr/>
        </p:nvSpPr>
        <p:spPr>
          <a:xfrm>
            <a:off x="9015133" y="2462428"/>
            <a:ext cx="742723" cy="190004"/>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28E4CF6-C602-C6E2-FF1C-475EDF2AE318}"/>
              </a:ext>
            </a:extLst>
          </p:cNvPr>
          <p:cNvSpPr/>
          <p:nvPr/>
        </p:nvSpPr>
        <p:spPr>
          <a:xfrm>
            <a:off x="9804556" y="1895892"/>
            <a:ext cx="2071749" cy="12956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EB1ABA6D-CE0A-215F-F2B0-2D1B1B98F4BD}"/>
              </a:ext>
            </a:extLst>
          </p:cNvPr>
          <p:cNvPicPr>
            <a:picLocks noChangeAspect="1"/>
          </p:cNvPicPr>
          <p:nvPr/>
        </p:nvPicPr>
        <p:blipFill>
          <a:blip r:embed="rId6"/>
          <a:stretch>
            <a:fillRect/>
          </a:stretch>
        </p:blipFill>
        <p:spPr>
          <a:xfrm>
            <a:off x="10419101" y="1953628"/>
            <a:ext cx="842658" cy="842658"/>
          </a:xfrm>
          <a:prstGeom prst="rect">
            <a:avLst/>
          </a:prstGeom>
        </p:spPr>
      </p:pic>
      <p:sp>
        <p:nvSpPr>
          <p:cNvPr id="32" name="Rectangle: Rounded Corners 31">
            <a:extLst>
              <a:ext uri="{FF2B5EF4-FFF2-40B4-BE49-F238E27FC236}">
                <a16:creationId xmlns:a16="http://schemas.microsoft.com/office/drawing/2014/main" id="{4B388C67-6F20-A9E8-B60A-B190125B25F1}"/>
              </a:ext>
            </a:extLst>
          </p:cNvPr>
          <p:cNvSpPr/>
          <p:nvPr/>
        </p:nvSpPr>
        <p:spPr>
          <a:xfrm>
            <a:off x="9943278" y="2856837"/>
            <a:ext cx="1828800" cy="25501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Dealer Verifies</a:t>
            </a:r>
          </a:p>
        </p:txBody>
      </p:sp>
      <p:sp>
        <p:nvSpPr>
          <p:cNvPr id="33" name="Rectangle 32">
            <a:extLst>
              <a:ext uri="{FF2B5EF4-FFF2-40B4-BE49-F238E27FC236}">
                <a16:creationId xmlns:a16="http://schemas.microsoft.com/office/drawing/2014/main" id="{96C4FB37-0D73-9E40-B531-5A6F0A536315}"/>
              </a:ext>
            </a:extLst>
          </p:cNvPr>
          <p:cNvSpPr/>
          <p:nvPr/>
        </p:nvSpPr>
        <p:spPr>
          <a:xfrm>
            <a:off x="415635" y="3694428"/>
            <a:ext cx="2909455" cy="356261"/>
          </a:xfrm>
          <a:prstGeom prst="rect">
            <a:avLst/>
          </a:prstGeom>
          <a:solidFill>
            <a:schemeClr val="bg1">
              <a:lumMod val="95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AFTER NEW APPLICATION</a:t>
            </a:r>
          </a:p>
        </p:txBody>
      </p:sp>
      <p:sp>
        <p:nvSpPr>
          <p:cNvPr id="34" name="Rectangle 33">
            <a:extLst>
              <a:ext uri="{FF2B5EF4-FFF2-40B4-BE49-F238E27FC236}">
                <a16:creationId xmlns:a16="http://schemas.microsoft.com/office/drawing/2014/main" id="{DED62729-CEAC-4892-B271-B15E3EA18ED2}"/>
              </a:ext>
            </a:extLst>
          </p:cNvPr>
          <p:cNvSpPr/>
          <p:nvPr/>
        </p:nvSpPr>
        <p:spPr>
          <a:xfrm>
            <a:off x="686793" y="4866901"/>
            <a:ext cx="2071749" cy="12956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FA295DFF-AFD4-6CFB-1C67-50435DA09C41}"/>
              </a:ext>
            </a:extLst>
          </p:cNvPr>
          <p:cNvPicPr>
            <a:picLocks noChangeAspect="1"/>
          </p:cNvPicPr>
          <p:nvPr/>
        </p:nvPicPr>
        <p:blipFill>
          <a:blip r:embed="rId3"/>
          <a:stretch>
            <a:fillRect/>
          </a:stretch>
        </p:blipFill>
        <p:spPr>
          <a:xfrm>
            <a:off x="1253592" y="4921839"/>
            <a:ext cx="938150" cy="938150"/>
          </a:xfrm>
          <a:prstGeom prst="rect">
            <a:avLst/>
          </a:prstGeom>
        </p:spPr>
      </p:pic>
      <p:sp>
        <p:nvSpPr>
          <p:cNvPr id="36" name="Rectangle: Rounded Corners 35">
            <a:extLst>
              <a:ext uri="{FF2B5EF4-FFF2-40B4-BE49-F238E27FC236}">
                <a16:creationId xmlns:a16="http://schemas.microsoft.com/office/drawing/2014/main" id="{A3C218BB-D3E7-FA1B-BBF8-59E8BEB41ECD}"/>
              </a:ext>
            </a:extLst>
          </p:cNvPr>
          <p:cNvSpPr/>
          <p:nvPr/>
        </p:nvSpPr>
        <p:spPr>
          <a:xfrm>
            <a:off x="665783" y="5932381"/>
            <a:ext cx="2092759" cy="21688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Customers/Users</a:t>
            </a:r>
          </a:p>
        </p:txBody>
      </p:sp>
      <p:sp>
        <p:nvSpPr>
          <p:cNvPr id="37" name="TextBox 36">
            <a:extLst>
              <a:ext uri="{FF2B5EF4-FFF2-40B4-BE49-F238E27FC236}">
                <a16:creationId xmlns:a16="http://schemas.microsoft.com/office/drawing/2014/main" id="{664E9556-5E4A-F955-90BB-9ED746C23522}"/>
              </a:ext>
            </a:extLst>
          </p:cNvPr>
          <p:cNvSpPr txBox="1"/>
          <p:nvPr/>
        </p:nvSpPr>
        <p:spPr>
          <a:xfrm>
            <a:off x="296903" y="4154734"/>
            <a:ext cx="1175259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The application will make the process simpler for the user by allowing them to input details from the manufacturers document.</a:t>
            </a:r>
          </a:p>
        </p:txBody>
      </p:sp>
      <p:sp>
        <p:nvSpPr>
          <p:cNvPr id="38" name="Arrow: Right 37">
            <a:extLst>
              <a:ext uri="{FF2B5EF4-FFF2-40B4-BE49-F238E27FC236}">
                <a16:creationId xmlns:a16="http://schemas.microsoft.com/office/drawing/2014/main" id="{5C0ABC13-E918-C6B3-213B-FC0D8CA6236B}"/>
              </a:ext>
            </a:extLst>
          </p:cNvPr>
          <p:cNvSpPr/>
          <p:nvPr/>
        </p:nvSpPr>
        <p:spPr>
          <a:xfrm>
            <a:off x="2867376" y="5404162"/>
            <a:ext cx="742723" cy="190004"/>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2F48CB9-7DB3-2211-BD8B-AF131836EED4}"/>
              </a:ext>
            </a:extLst>
          </p:cNvPr>
          <p:cNvSpPr/>
          <p:nvPr/>
        </p:nvSpPr>
        <p:spPr>
          <a:xfrm>
            <a:off x="3758009" y="4866901"/>
            <a:ext cx="2071749" cy="12956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1185C28E-8A8F-45A9-00E7-813812FCA08B}"/>
              </a:ext>
            </a:extLst>
          </p:cNvPr>
          <p:cNvSpPr/>
          <p:nvPr/>
        </p:nvSpPr>
        <p:spPr>
          <a:xfrm>
            <a:off x="3758009" y="5905199"/>
            <a:ext cx="2092759" cy="216886"/>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Documents</a:t>
            </a:r>
          </a:p>
        </p:txBody>
      </p:sp>
      <p:sp>
        <p:nvSpPr>
          <p:cNvPr id="44" name="Arrow: Right 43">
            <a:extLst>
              <a:ext uri="{FF2B5EF4-FFF2-40B4-BE49-F238E27FC236}">
                <a16:creationId xmlns:a16="http://schemas.microsoft.com/office/drawing/2014/main" id="{3B025BFD-308D-DA0F-E325-6A6B265B07D5}"/>
              </a:ext>
            </a:extLst>
          </p:cNvPr>
          <p:cNvSpPr/>
          <p:nvPr/>
        </p:nvSpPr>
        <p:spPr>
          <a:xfrm>
            <a:off x="6062116" y="5415103"/>
            <a:ext cx="742723" cy="190004"/>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646D2D7-81D4-93F8-55C5-CA84F84F510D}"/>
              </a:ext>
            </a:extLst>
          </p:cNvPr>
          <p:cNvSpPr/>
          <p:nvPr/>
        </p:nvSpPr>
        <p:spPr>
          <a:xfrm>
            <a:off x="7037197" y="4807305"/>
            <a:ext cx="2071749" cy="12956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E8CE80EE-847C-D3EA-5F51-DA11F118FCEA}"/>
              </a:ext>
            </a:extLst>
          </p:cNvPr>
          <p:cNvPicPr>
            <a:picLocks noChangeAspect="1"/>
          </p:cNvPicPr>
          <p:nvPr/>
        </p:nvPicPr>
        <p:blipFill>
          <a:blip r:embed="rId7"/>
          <a:stretch>
            <a:fillRect/>
          </a:stretch>
        </p:blipFill>
        <p:spPr>
          <a:xfrm>
            <a:off x="7191489" y="4840619"/>
            <a:ext cx="723736" cy="723736"/>
          </a:xfrm>
          <a:prstGeom prst="rect">
            <a:avLst/>
          </a:prstGeom>
        </p:spPr>
      </p:pic>
      <p:pic>
        <p:nvPicPr>
          <p:cNvPr id="49" name="Picture 48">
            <a:extLst>
              <a:ext uri="{FF2B5EF4-FFF2-40B4-BE49-F238E27FC236}">
                <a16:creationId xmlns:a16="http://schemas.microsoft.com/office/drawing/2014/main" id="{73C429AD-D9B8-FA0E-67A4-076F5D212311}"/>
              </a:ext>
            </a:extLst>
          </p:cNvPr>
          <p:cNvPicPr>
            <a:picLocks noChangeAspect="1"/>
          </p:cNvPicPr>
          <p:nvPr/>
        </p:nvPicPr>
        <p:blipFill>
          <a:blip r:embed="rId8"/>
          <a:stretch>
            <a:fillRect/>
          </a:stretch>
        </p:blipFill>
        <p:spPr>
          <a:xfrm>
            <a:off x="8225970" y="4951439"/>
            <a:ext cx="547725" cy="547725"/>
          </a:xfrm>
          <a:prstGeom prst="rect">
            <a:avLst/>
          </a:prstGeom>
        </p:spPr>
      </p:pic>
      <p:sp>
        <p:nvSpPr>
          <p:cNvPr id="50" name="Rectangle: Rounded Corners 49">
            <a:extLst>
              <a:ext uri="{FF2B5EF4-FFF2-40B4-BE49-F238E27FC236}">
                <a16:creationId xmlns:a16="http://schemas.microsoft.com/office/drawing/2014/main" id="{791D27DB-CFBD-EFD0-5BB5-4481203772CF}"/>
              </a:ext>
            </a:extLst>
          </p:cNvPr>
          <p:cNvSpPr/>
          <p:nvPr/>
        </p:nvSpPr>
        <p:spPr>
          <a:xfrm>
            <a:off x="7037197" y="5878279"/>
            <a:ext cx="2225556" cy="28423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 Tax Credit Result</a:t>
            </a:r>
          </a:p>
        </p:txBody>
      </p:sp>
      <p:pic>
        <p:nvPicPr>
          <p:cNvPr id="3" name="Picture 2">
            <a:extLst>
              <a:ext uri="{FF2B5EF4-FFF2-40B4-BE49-F238E27FC236}">
                <a16:creationId xmlns:a16="http://schemas.microsoft.com/office/drawing/2014/main" id="{AB7EFAD7-F5DB-E1B3-EFBF-8A6CED73BB9E}"/>
              </a:ext>
            </a:extLst>
          </p:cNvPr>
          <p:cNvPicPr>
            <a:picLocks noChangeAspect="1"/>
          </p:cNvPicPr>
          <p:nvPr/>
        </p:nvPicPr>
        <p:blipFill>
          <a:blip r:embed="rId9"/>
          <a:stretch>
            <a:fillRect/>
          </a:stretch>
        </p:blipFill>
        <p:spPr>
          <a:xfrm>
            <a:off x="4464734" y="4976797"/>
            <a:ext cx="705608" cy="705608"/>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42017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C0B5C2-8EBB-DB6A-7F28-7604767EB5D7}"/>
              </a:ext>
            </a:extLst>
          </p:cNvPr>
          <p:cNvSpPr txBox="1"/>
          <p:nvPr/>
        </p:nvSpPr>
        <p:spPr>
          <a:xfrm>
            <a:off x="4183083" y="256026"/>
            <a:ext cx="3825834" cy="461665"/>
          </a:xfrm>
          <a:prstGeom prst="rect">
            <a:avLst/>
          </a:prstGeom>
          <a:noFill/>
          <a:ln w="28575">
            <a:solidFill>
              <a:schemeClr val="accent5"/>
            </a:solidFill>
          </a:ln>
        </p:spPr>
        <p:txBody>
          <a:bodyPr wrap="square" rtlCol="0">
            <a:spAutoFit/>
          </a:bodyPr>
          <a:lstStyle/>
          <a:p>
            <a:pPr algn="ctr"/>
            <a:r>
              <a:rPr lang="en-US" sz="2400" b="1" dirty="0"/>
              <a:t>Technology Stack</a:t>
            </a:r>
          </a:p>
        </p:txBody>
      </p:sp>
      <p:cxnSp>
        <p:nvCxnSpPr>
          <p:cNvPr id="6" name="Straight Connector 5">
            <a:extLst>
              <a:ext uri="{FF2B5EF4-FFF2-40B4-BE49-F238E27FC236}">
                <a16:creationId xmlns:a16="http://schemas.microsoft.com/office/drawing/2014/main" id="{4969E2A3-479F-3AD0-4DD7-8468FF13BA5A}"/>
              </a:ext>
            </a:extLst>
          </p:cNvPr>
          <p:cNvCxnSpPr/>
          <p:nvPr/>
        </p:nvCxnSpPr>
        <p:spPr>
          <a:xfrm>
            <a:off x="249381"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408B23E-BB52-922E-C629-0A691415E24C}"/>
              </a:ext>
            </a:extLst>
          </p:cNvPr>
          <p:cNvSpPr txBox="1"/>
          <p:nvPr/>
        </p:nvSpPr>
        <p:spPr>
          <a:xfrm>
            <a:off x="407683" y="1435266"/>
            <a:ext cx="1045029" cy="707886"/>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4000" b="1" dirty="0">
                <a:solidFill>
                  <a:schemeClr val="accent5">
                    <a:lumMod val="40000"/>
                    <a:lumOff val="60000"/>
                  </a:schemeClr>
                </a:solidFill>
                <a:effectLst>
                  <a:outerShdw blurRad="38100" dist="38100" dir="2700000" algn="tl">
                    <a:srgbClr val="000000">
                      <a:alpha val="43137"/>
                    </a:srgbClr>
                  </a:outerShdw>
                </a:effectLst>
              </a:rPr>
              <a:t>1.</a:t>
            </a:r>
          </a:p>
        </p:txBody>
      </p:sp>
      <p:sp>
        <p:nvSpPr>
          <p:cNvPr id="8" name="Rectangle 7">
            <a:extLst>
              <a:ext uri="{FF2B5EF4-FFF2-40B4-BE49-F238E27FC236}">
                <a16:creationId xmlns:a16="http://schemas.microsoft.com/office/drawing/2014/main" id="{E459514E-A4EB-C5EB-1869-F4EB01DF82EF}"/>
              </a:ext>
            </a:extLst>
          </p:cNvPr>
          <p:cNvSpPr/>
          <p:nvPr/>
        </p:nvSpPr>
        <p:spPr>
          <a:xfrm>
            <a:off x="1163782" y="1499762"/>
            <a:ext cx="1864426" cy="1647197"/>
          </a:xfrm>
          <a:prstGeom prst="rect">
            <a:avLst/>
          </a:prstGeom>
          <a:solidFill>
            <a:schemeClr val="bg1">
              <a:lumMod val="95000"/>
            </a:schemeClr>
          </a:solidFill>
          <a:ln>
            <a:no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252710D-AF16-9B89-8B0D-4A4A5363517F}"/>
              </a:ext>
            </a:extLst>
          </p:cNvPr>
          <p:cNvPicPr>
            <a:picLocks noChangeAspect="1"/>
          </p:cNvPicPr>
          <p:nvPr/>
        </p:nvPicPr>
        <p:blipFill>
          <a:blip r:embed="rId3"/>
          <a:stretch>
            <a:fillRect/>
          </a:stretch>
        </p:blipFill>
        <p:spPr>
          <a:xfrm>
            <a:off x="1522000" y="1563854"/>
            <a:ext cx="1045030" cy="1045030"/>
          </a:xfrm>
          <a:prstGeom prst="rect">
            <a:avLst/>
          </a:prstGeom>
          <a:effectLst>
            <a:outerShdw blurRad="76200" dir="13500000" sy="23000" kx="1200000" algn="br" rotWithShape="0">
              <a:prstClr val="black">
                <a:alpha val="20000"/>
              </a:prstClr>
            </a:outerShdw>
          </a:effectLst>
        </p:spPr>
      </p:pic>
      <p:sp>
        <p:nvSpPr>
          <p:cNvPr id="10" name="TextBox 9">
            <a:extLst>
              <a:ext uri="{FF2B5EF4-FFF2-40B4-BE49-F238E27FC236}">
                <a16:creationId xmlns:a16="http://schemas.microsoft.com/office/drawing/2014/main" id="{B5209137-EF93-B84B-1399-883A721D2024}"/>
              </a:ext>
            </a:extLst>
          </p:cNvPr>
          <p:cNvSpPr txBox="1"/>
          <p:nvPr/>
        </p:nvSpPr>
        <p:spPr>
          <a:xfrm>
            <a:off x="1163782" y="2715728"/>
            <a:ext cx="1876301" cy="400110"/>
          </a:xfrm>
          <a:prstGeom prst="rect">
            <a:avLst/>
          </a:prstGeom>
          <a:noFill/>
          <a:ln w="28575">
            <a:solidFill>
              <a:srgbClr val="00B050"/>
            </a:solidFill>
          </a:ln>
          <a:effectLst>
            <a:outerShdw blurRad="76200" dir="13500000" sy="23000" kx="1200000" algn="br" rotWithShape="0">
              <a:prstClr val="black">
                <a:alpha val="20000"/>
              </a:prstClr>
            </a:outerShdw>
          </a:effectLst>
        </p:spPr>
        <p:txBody>
          <a:bodyPr wrap="square" rtlCol="0">
            <a:spAutoFit/>
          </a:bodyPr>
          <a:lstStyle/>
          <a:p>
            <a:pPr algn="ctr"/>
            <a:r>
              <a:rPr lang="en-US" sz="2000" b="1" dirty="0"/>
              <a:t>HTML</a:t>
            </a:r>
          </a:p>
        </p:txBody>
      </p:sp>
      <p:sp>
        <p:nvSpPr>
          <p:cNvPr id="11" name="TextBox 10">
            <a:extLst>
              <a:ext uri="{FF2B5EF4-FFF2-40B4-BE49-F238E27FC236}">
                <a16:creationId xmlns:a16="http://schemas.microsoft.com/office/drawing/2014/main" id="{BA353433-B459-CEE1-0DC6-871E15C69369}"/>
              </a:ext>
            </a:extLst>
          </p:cNvPr>
          <p:cNvSpPr txBox="1"/>
          <p:nvPr/>
        </p:nvSpPr>
        <p:spPr>
          <a:xfrm>
            <a:off x="3030160" y="1450283"/>
            <a:ext cx="1045029" cy="707886"/>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4000" b="1" dirty="0">
                <a:solidFill>
                  <a:schemeClr val="accent5">
                    <a:lumMod val="40000"/>
                    <a:lumOff val="60000"/>
                  </a:schemeClr>
                </a:solidFill>
                <a:effectLst>
                  <a:outerShdw blurRad="38100" dist="38100" dir="2700000" algn="tl">
                    <a:srgbClr val="000000">
                      <a:alpha val="43137"/>
                    </a:srgbClr>
                  </a:outerShdw>
                </a:effectLst>
              </a:rPr>
              <a:t>2.</a:t>
            </a:r>
          </a:p>
        </p:txBody>
      </p:sp>
      <p:sp>
        <p:nvSpPr>
          <p:cNvPr id="12" name="Rectangle 11">
            <a:extLst>
              <a:ext uri="{FF2B5EF4-FFF2-40B4-BE49-F238E27FC236}">
                <a16:creationId xmlns:a16="http://schemas.microsoft.com/office/drawing/2014/main" id="{1B5B9400-149E-E727-BF7B-4C5001149CD5}"/>
              </a:ext>
            </a:extLst>
          </p:cNvPr>
          <p:cNvSpPr/>
          <p:nvPr/>
        </p:nvSpPr>
        <p:spPr>
          <a:xfrm>
            <a:off x="3786243" y="1497783"/>
            <a:ext cx="1864426" cy="1647197"/>
          </a:xfrm>
          <a:prstGeom prst="rect">
            <a:avLst/>
          </a:prstGeom>
          <a:solidFill>
            <a:schemeClr val="bg1">
              <a:lumMod val="95000"/>
            </a:schemeClr>
          </a:solidFill>
          <a:ln>
            <a:no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6CF848B-F83F-8065-A816-566CF3E935B3}"/>
              </a:ext>
            </a:extLst>
          </p:cNvPr>
          <p:cNvSpPr txBox="1"/>
          <p:nvPr/>
        </p:nvSpPr>
        <p:spPr>
          <a:xfrm>
            <a:off x="3786243" y="2713749"/>
            <a:ext cx="1876301" cy="400110"/>
          </a:xfrm>
          <a:prstGeom prst="rect">
            <a:avLst/>
          </a:prstGeom>
          <a:noFill/>
          <a:ln w="28575">
            <a:solidFill>
              <a:srgbClr val="00B050"/>
            </a:solidFill>
          </a:ln>
          <a:effectLst>
            <a:outerShdw blurRad="76200" dir="13500000" sy="23000" kx="1200000" algn="br" rotWithShape="0">
              <a:prstClr val="black">
                <a:alpha val="20000"/>
              </a:prstClr>
            </a:outerShdw>
          </a:effectLst>
        </p:spPr>
        <p:txBody>
          <a:bodyPr wrap="square" rtlCol="0">
            <a:spAutoFit/>
          </a:bodyPr>
          <a:lstStyle/>
          <a:p>
            <a:pPr algn="ctr"/>
            <a:r>
              <a:rPr lang="en-US" sz="2000" b="1" dirty="0"/>
              <a:t>CSS</a:t>
            </a:r>
          </a:p>
        </p:txBody>
      </p:sp>
      <p:pic>
        <p:nvPicPr>
          <p:cNvPr id="15" name="Picture 14">
            <a:extLst>
              <a:ext uri="{FF2B5EF4-FFF2-40B4-BE49-F238E27FC236}">
                <a16:creationId xmlns:a16="http://schemas.microsoft.com/office/drawing/2014/main" id="{706058A4-FB07-2546-FD66-766DA0D7CAD3}"/>
              </a:ext>
            </a:extLst>
          </p:cNvPr>
          <p:cNvPicPr>
            <a:picLocks noChangeAspect="1"/>
          </p:cNvPicPr>
          <p:nvPr/>
        </p:nvPicPr>
        <p:blipFill>
          <a:blip r:embed="rId4"/>
          <a:stretch>
            <a:fillRect/>
          </a:stretch>
        </p:blipFill>
        <p:spPr>
          <a:xfrm>
            <a:off x="4150041" y="1575636"/>
            <a:ext cx="1078921" cy="1078921"/>
          </a:xfrm>
          <a:prstGeom prst="rect">
            <a:avLst/>
          </a:prstGeom>
          <a:effectLst>
            <a:outerShdw blurRad="76200" dir="13500000" sy="23000" kx="1200000" algn="br" rotWithShape="0">
              <a:prstClr val="black">
                <a:alpha val="20000"/>
              </a:prstClr>
            </a:outerShdw>
          </a:effectLst>
        </p:spPr>
      </p:pic>
      <p:sp>
        <p:nvSpPr>
          <p:cNvPr id="16" name="TextBox 15">
            <a:extLst>
              <a:ext uri="{FF2B5EF4-FFF2-40B4-BE49-F238E27FC236}">
                <a16:creationId xmlns:a16="http://schemas.microsoft.com/office/drawing/2014/main" id="{13168795-584F-71C7-C02B-5B35574A0ECC}"/>
              </a:ext>
            </a:extLst>
          </p:cNvPr>
          <p:cNvSpPr txBox="1"/>
          <p:nvPr/>
        </p:nvSpPr>
        <p:spPr>
          <a:xfrm>
            <a:off x="5654604" y="1485907"/>
            <a:ext cx="1045029" cy="707886"/>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4000" b="1" dirty="0">
                <a:solidFill>
                  <a:schemeClr val="accent5">
                    <a:lumMod val="40000"/>
                    <a:lumOff val="60000"/>
                  </a:schemeClr>
                </a:solidFill>
                <a:effectLst>
                  <a:outerShdw blurRad="38100" dist="38100" dir="2700000" algn="tl">
                    <a:srgbClr val="000000">
                      <a:alpha val="43137"/>
                    </a:srgbClr>
                  </a:outerShdw>
                </a:effectLst>
              </a:rPr>
              <a:t>3.</a:t>
            </a:r>
          </a:p>
        </p:txBody>
      </p:sp>
      <p:sp>
        <p:nvSpPr>
          <p:cNvPr id="17" name="Rectangle 16">
            <a:extLst>
              <a:ext uri="{FF2B5EF4-FFF2-40B4-BE49-F238E27FC236}">
                <a16:creationId xmlns:a16="http://schemas.microsoft.com/office/drawing/2014/main" id="{F9264204-806D-F33C-26DB-87F0B5C9FE4F}"/>
              </a:ext>
            </a:extLst>
          </p:cNvPr>
          <p:cNvSpPr/>
          <p:nvPr/>
        </p:nvSpPr>
        <p:spPr>
          <a:xfrm>
            <a:off x="6410687" y="1485907"/>
            <a:ext cx="1864426" cy="1647197"/>
          </a:xfrm>
          <a:prstGeom prst="rect">
            <a:avLst/>
          </a:prstGeom>
          <a:solidFill>
            <a:schemeClr val="bg1">
              <a:lumMod val="95000"/>
            </a:schemeClr>
          </a:solidFill>
          <a:ln>
            <a:no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14B8F3-4D84-8DF0-A7F2-4FE1310B940A}"/>
              </a:ext>
            </a:extLst>
          </p:cNvPr>
          <p:cNvSpPr txBox="1"/>
          <p:nvPr/>
        </p:nvSpPr>
        <p:spPr>
          <a:xfrm>
            <a:off x="6410687" y="2701873"/>
            <a:ext cx="1876301" cy="400110"/>
          </a:xfrm>
          <a:prstGeom prst="rect">
            <a:avLst/>
          </a:prstGeom>
          <a:noFill/>
          <a:ln w="28575">
            <a:solidFill>
              <a:srgbClr val="00B050"/>
            </a:solidFill>
          </a:ln>
          <a:effectLst>
            <a:outerShdw blurRad="76200" dir="13500000" sy="23000" kx="1200000" algn="br" rotWithShape="0">
              <a:prstClr val="black">
                <a:alpha val="20000"/>
              </a:prstClr>
            </a:outerShdw>
          </a:effectLst>
        </p:spPr>
        <p:txBody>
          <a:bodyPr wrap="square" rtlCol="0">
            <a:spAutoFit/>
          </a:bodyPr>
          <a:lstStyle/>
          <a:p>
            <a:pPr algn="ctr"/>
            <a:r>
              <a:rPr lang="en-US" sz="2000" b="1" dirty="0"/>
              <a:t>JAVASCRIPT</a:t>
            </a:r>
          </a:p>
        </p:txBody>
      </p:sp>
      <p:pic>
        <p:nvPicPr>
          <p:cNvPr id="20" name="Picture 19">
            <a:extLst>
              <a:ext uri="{FF2B5EF4-FFF2-40B4-BE49-F238E27FC236}">
                <a16:creationId xmlns:a16="http://schemas.microsoft.com/office/drawing/2014/main" id="{1D2FFFF0-1F7F-8B1C-4E70-738CBA88D212}"/>
              </a:ext>
            </a:extLst>
          </p:cNvPr>
          <p:cNvPicPr>
            <a:picLocks noChangeAspect="1"/>
          </p:cNvPicPr>
          <p:nvPr/>
        </p:nvPicPr>
        <p:blipFill>
          <a:blip r:embed="rId5"/>
          <a:stretch>
            <a:fillRect/>
          </a:stretch>
        </p:blipFill>
        <p:spPr>
          <a:xfrm>
            <a:off x="6808758" y="1547480"/>
            <a:ext cx="952500" cy="952500"/>
          </a:xfrm>
          <a:prstGeom prst="rect">
            <a:avLst/>
          </a:prstGeom>
          <a:effectLst>
            <a:outerShdw blurRad="76200" dir="13500000" sy="23000" kx="1200000" algn="br" rotWithShape="0">
              <a:prstClr val="black">
                <a:alpha val="20000"/>
              </a:prstClr>
            </a:outerShdw>
          </a:effectLst>
        </p:spPr>
      </p:pic>
      <p:sp>
        <p:nvSpPr>
          <p:cNvPr id="22" name="TextBox 21">
            <a:extLst>
              <a:ext uri="{FF2B5EF4-FFF2-40B4-BE49-F238E27FC236}">
                <a16:creationId xmlns:a16="http://schemas.microsoft.com/office/drawing/2014/main" id="{C02E7CA9-C6A5-7990-061D-6EB8A2CB2052}"/>
              </a:ext>
            </a:extLst>
          </p:cNvPr>
          <p:cNvSpPr txBox="1"/>
          <p:nvPr/>
        </p:nvSpPr>
        <p:spPr>
          <a:xfrm>
            <a:off x="8314664" y="1421414"/>
            <a:ext cx="1045029" cy="707886"/>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4000" b="1" dirty="0">
                <a:solidFill>
                  <a:schemeClr val="accent5">
                    <a:lumMod val="40000"/>
                    <a:lumOff val="60000"/>
                  </a:schemeClr>
                </a:solidFill>
                <a:effectLst>
                  <a:outerShdw blurRad="38100" dist="38100" dir="2700000" algn="tl">
                    <a:srgbClr val="000000">
                      <a:alpha val="43137"/>
                    </a:srgbClr>
                  </a:outerShdw>
                </a:effectLst>
              </a:rPr>
              <a:t>4.</a:t>
            </a:r>
          </a:p>
        </p:txBody>
      </p:sp>
      <p:sp>
        <p:nvSpPr>
          <p:cNvPr id="23" name="Rectangle 22">
            <a:extLst>
              <a:ext uri="{FF2B5EF4-FFF2-40B4-BE49-F238E27FC236}">
                <a16:creationId xmlns:a16="http://schemas.microsoft.com/office/drawing/2014/main" id="{7060ECC3-1DFB-5344-2788-03723D22FE18}"/>
              </a:ext>
            </a:extLst>
          </p:cNvPr>
          <p:cNvSpPr/>
          <p:nvPr/>
        </p:nvSpPr>
        <p:spPr>
          <a:xfrm>
            <a:off x="9070763" y="1485910"/>
            <a:ext cx="1864426" cy="1647197"/>
          </a:xfrm>
          <a:prstGeom prst="rect">
            <a:avLst/>
          </a:prstGeom>
          <a:solidFill>
            <a:schemeClr val="bg1">
              <a:lumMod val="95000"/>
            </a:schemeClr>
          </a:solidFill>
          <a:ln>
            <a:no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15075F4-DAF8-FE98-0891-33413B684754}"/>
              </a:ext>
            </a:extLst>
          </p:cNvPr>
          <p:cNvSpPr txBox="1"/>
          <p:nvPr/>
        </p:nvSpPr>
        <p:spPr>
          <a:xfrm>
            <a:off x="9070763" y="2701876"/>
            <a:ext cx="1876301" cy="400110"/>
          </a:xfrm>
          <a:prstGeom prst="rect">
            <a:avLst/>
          </a:prstGeom>
          <a:noFill/>
          <a:ln w="28575">
            <a:solidFill>
              <a:srgbClr val="00B050"/>
            </a:solidFill>
          </a:ln>
          <a:effectLst>
            <a:outerShdw blurRad="76200" dir="13500000" sy="23000" kx="1200000" algn="br" rotWithShape="0">
              <a:prstClr val="black">
                <a:alpha val="20000"/>
              </a:prstClr>
            </a:outerShdw>
          </a:effectLst>
        </p:spPr>
        <p:txBody>
          <a:bodyPr wrap="square" rtlCol="0">
            <a:spAutoFit/>
          </a:bodyPr>
          <a:lstStyle/>
          <a:p>
            <a:pPr algn="ctr"/>
            <a:r>
              <a:rPr lang="en-US" sz="2000" b="1" dirty="0"/>
              <a:t>NODE.JS</a:t>
            </a:r>
          </a:p>
        </p:txBody>
      </p:sp>
      <p:pic>
        <p:nvPicPr>
          <p:cNvPr id="26" name="Picture 25">
            <a:extLst>
              <a:ext uri="{FF2B5EF4-FFF2-40B4-BE49-F238E27FC236}">
                <a16:creationId xmlns:a16="http://schemas.microsoft.com/office/drawing/2014/main" id="{495C1946-550A-9B14-0880-A8EF3E095BB3}"/>
              </a:ext>
            </a:extLst>
          </p:cNvPr>
          <p:cNvPicPr>
            <a:picLocks noChangeAspect="1"/>
          </p:cNvPicPr>
          <p:nvPr/>
        </p:nvPicPr>
        <p:blipFill>
          <a:blip r:embed="rId6"/>
          <a:stretch>
            <a:fillRect/>
          </a:stretch>
        </p:blipFill>
        <p:spPr>
          <a:xfrm>
            <a:off x="9442576" y="1610119"/>
            <a:ext cx="952500" cy="952500"/>
          </a:xfrm>
          <a:prstGeom prst="rect">
            <a:avLst/>
          </a:prstGeom>
          <a:effectLst>
            <a:outerShdw blurRad="76200" dir="13500000" sy="23000" kx="1200000" algn="br" rotWithShape="0">
              <a:prstClr val="black">
                <a:alpha val="20000"/>
              </a:prstClr>
            </a:outerShdw>
          </a:effectLst>
        </p:spPr>
      </p:pic>
      <p:sp>
        <p:nvSpPr>
          <p:cNvPr id="27" name="TextBox 26">
            <a:extLst>
              <a:ext uri="{FF2B5EF4-FFF2-40B4-BE49-F238E27FC236}">
                <a16:creationId xmlns:a16="http://schemas.microsoft.com/office/drawing/2014/main" id="{6BC87C6D-5B50-6CA0-E240-3615BA386D84}"/>
              </a:ext>
            </a:extLst>
          </p:cNvPr>
          <p:cNvSpPr txBox="1"/>
          <p:nvPr/>
        </p:nvSpPr>
        <p:spPr>
          <a:xfrm>
            <a:off x="492808" y="3203740"/>
            <a:ext cx="1045029" cy="707886"/>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4000" b="1" dirty="0">
                <a:solidFill>
                  <a:schemeClr val="accent5">
                    <a:lumMod val="40000"/>
                    <a:lumOff val="60000"/>
                  </a:schemeClr>
                </a:solidFill>
                <a:effectLst>
                  <a:outerShdw blurRad="38100" dist="38100" dir="2700000" algn="tl">
                    <a:srgbClr val="000000">
                      <a:alpha val="43137"/>
                    </a:srgbClr>
                  </a:outerShdw>
                </a:effectLst>
              </a:rPr>
              <a:t>5.</a:t>
            </a:r>
          </a:p>
        </p:txBody>
      </p:sp>
      <p:sp>
        <p:nvSpPr>
          <p:cNvPr id="28" name="Rectangle 27">
            <a:extLst>
              <a:ext uri="{FF2B5EF4-FFF2-40B4-BE49-F238E27FC236}">
                <a16:creationId xmlns:a16="http://schemas.microsoft.com/office/drawing/2014/main" id="{A4AB08D0-9AB1-41AD-3813-1ECBAA09D686}"/>
              </a:ext>
            </a:extLst>
          </p:cNvPr>
          <p:cNvSpPr/>
          <p:nvPr/>
        </p:nvSpPr>
        <p:spPr>
          <a:xfrm>
            <a:off x="1149931" y="3338454"/>
            <a:ext cx="1864426" cy="1647197"/>
          </a:xfrm>
          <a:prstGeom prst="rect">
            <a:avLst/>
          </a:prstGeom>
          <a:solidFill>
            <a:schemeClr val="bg1">
              <a:lumMod val="95000"/>
            </a:schemeClr>
          </a:solidFill>
          <a:ln>
            <a:no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6D86D7-E8F7-06A1-8D37-3313C26CF69B}"/>
              </a:ext>
            </a:extLst>
          </p:cNvPr>
          <p:cNvSpPr txBox="1"/>
          <p:nvPr/>
        </p:nvSpPr>
        <p:spPr>
          <a:xfrm>
            <a:off x="1149931" y="4554420"/>
            <a:ext cx="1876301" cy="400110"/>
          </a:xfrm>
          <a:prstGeom prst="rect">
            <a:avLst/>
          </a:prstGeom>
          <a:noFill/>
          <a:ln w="28575">
            <a:solidFill>
              <a:srgbClr val="00B050"/>
            </a:solidFill>
          </a:ln>
          <a:effectLst>
            <a:outerShdw blurRad="76200" dir="13500000" sy="23000" kx="1200000" algn="br" rotWithShape="0">
              <a:prstClr val="black">
                <a:alpha val="20000"/>
              </a:prstClr>
            </a:outerShdw>
          </a:effectLst>
        </p:spPr>
        <p:txBody>
          <a:bodyPr wrap="square" rtlCol="0">
            <a:spAutoFit/>
          </a:bodyPr>
          <a:lstStyle/>
          <a:p>
            <a:pPr algn="ctr"/>
            <a:r>
              <a:rPr lang="en-US" sz="2000" b="1" dirty="0"/>
              <a:t>MONGODB</a:t>
            </a:r>
          </a:p>
        </p:txBody>
      </p:sp>
      <p:pic>
        <p:nvPicPr>
          <p:cNvPr id="31" name="Picture 4" descr="MongoDB">
            <a:extLst>
              <a:ext uri="{FF2B5EF4-FFF2-40B4-BE49-F238E27FC236}">
                <a16:creationId xmlns:a16="http://schemas.microsoft.com/office/drawing/2014/main" id="{99E9D674-8AA5-0B71-BA27-2F5B7B4886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1543" y="3470187"/>
            <a:ext cx="952501" cy="952501"/>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6181CC8-7671-0765-C97D-CB366809225F}"/>
              </a:ext>
            </a:extLst>
          </p:cNvPr>
          <p:cNvSpPr txBox="1"/>
          <p:nvPr/>
        </p:nvSpPr>
        <p:spPr>
          <a:xfrm>
            <a:off x="3182590" y="3173051"/>
            <a:ext cx="1045029" cy="707886"/>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4000" b="1" dirty="0">
                <a:solidFill>
                  <a:schemeClr val="accent5">
                    <a:lumMod val="40000"/>
                    <a:lumOff val="60000"/>
                  </a:schemeClr>
                </a:solidFill>
                <a:effectLst>
                  <a:outerShdw blurRad="38100" dist="38100" dir="2700000" algn="tl">
                    <a:srgbClr val="000000">
                      <a:alpha val="43137"/>
                    </a:srgbClr>
                  </a:outerShdw>
                </a:effectLst>
              </a:rPr>
              <a:t>6.</a:t>
            </a:r>
          </a:p>
        </p:txBody>
      </p:sp>
      <p:sp>
        <p:nvSpPr>
          <p:cNvPr id="36" name="Rectangle 35">
            <a:extLst>
              <a:ext uri="{FF2B5EF4-FFF2-40B4-BE49-F238E27FC236}">
                <a16:creationId xmlns:a16="http://schemas.microsoft.com/office/drawing/2014/main" id="{B191F646-CD74-025A-1345-AD4244D0FC58}"/>
              </a:ext>
            </a:extLst>
          </p:cNvPr>
          <p:cNvSpPr/>
          <p:nvPr/>
        </p:nvSpPr>
        <p:spPr>
          <a:xfrm>
            <a:off x="3829128" y="3312726"/>
            <a:ext cx="1845966" cy="1647197"/>
          </a:xfrm>
          <a:prstGeom prst="rect">
            <a:avLst/>
          </a:prstGeom>
          <a:solidFill>
            <a:schemeClr val="bg1">
              <a:lumMod val="95000"/>
            </a:schemeClr>
          </a:solidFill>
          <a:ln>
            <a:no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5E00AEB-0049-1730-E20D-17901EA2A798}"/>
              </a:ext>
            </a:extLst>
          </p:cNvPr>
          <p:cNvSpPr txBox="1"/>
          <p:nvPr/>
        </p:nvSpPr>
        <p:spPr>
          <a:xfrm>
            <a:off x="3829186" y="4528692"/>
            <a:ext cx="1857724" cy="400110"/>
          </a:xfrm>
          <a:prstGeom prst="rect">
            <a:avLst/>
          </a:prstGeom>
          <a:noFill/>
          <a:ln w="28575">
            <a:solidFill>
              <a:srgbClr val="00B050"/>
            </a:solidFill>
          </a:ln>
          <a:effectLst>
            <a:outerShdw blurRad="76200" dir="13500000" sy="23000" kx="1200000" algn="br" rotWithShape="0">
              <a:prstClr val="black">
                <a:alpha val="20000"/>
              </a:prstClr>
            </a:outerShdw>
          </a:effectLst>
        </p:spPr>
        <p:txBody>
          <a:bodyPr wrap="square" rtlCol="0">
            <a:spAutoFit/>
          </a:bodyPr>
          <a:lstStyle/>
          <a:p>
            <a:pPr algn="ctr"/>
            <a:r>
              <a:rPr lang="en-US" sz="2000" b="1" dirty="0"/>
              <a:t>BIGQUERY</a:t>
            </a:r>
          </a:p>
        </p:txBody>
      </p:sp>
      <p:pic>
        <p:nvPicPr>
          <p:cNvPr id="39" name="Picture 6" descr="Google bigquery logo - Social media &amp; Logos Icons">
            <a:extLst>
              <a:ext uri="{FF2B5EF4-FFF2-40B4-BE49-F238E27FC236}">
                <a16:creationId xmlns:a16="http://schemas.microsoft.com/office/drawing/2014/main" id="{26CC495C-3D98-121A-6C0D-18107AC88E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6707" y="3445306"/>
            <a:ext cx="950807" cy="950807"/>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F9ECBF59-5048-D1AE-59F3-F1E2618C578F}"/>
              </a:ext>
            </a:extLst>
          </p:cNvPr>
          <p:cNvSpPr txBox="1"/>
          <p:nvPr/>
        </p:nvSpPr>
        <p:spPr>
          <a:xfrm>
            <a:off x="5749596" y="3133104"/>
            <a:ext cx="1045029" cy="707886"/>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4000" b="1" dirty="0">
                <a:solidFill>
                  <a:schemeClr val="accent5">
                    <a:lumMod val="40000"/>
                    <a:lumOff val="60000"/>
                  </a:schemeClr>
                </a:solidFill>
                <a:effectLst>
                  <a:outerShdw blurRad="38100" dist="38100" dir="2700000" algn="tl">
                    <a:srgbClr val="000000">
                      <a:alpha val="43137"/>
                    </a:srgbClr>
                  </a:outerShdw>
                </a:effectLst>
              </a:rPr>
              <a:t>7.</a:t>
            </a:r>
          </a:p>
        </p:txBody>
      </p:sp>
      <p:sp>
        <p:nvSpPr>
          <p:cNvPr id="41" name="Rectangle 40">
            <a:extLst>
              <a:ext uri="{FF2B5EF4-FFF2-40B4-BE49-F238E27FC236}">
                <a16:creationId xmlns:a16="http://schemas.microsoft.com/office/drawing/2014/main" id="{81877667-3C74-E610-E70B-C84B49763A62}"/>
              </a:ext>
            </a:extLst>
          </p:cNvPr>
          <p:cNvSpPr/>
          <p:nvPr/>
        </p:nvSpPr>
        <p:spPr>
          <a:xfrm>
            <a:off x="6371114" y="3324603"/>
            <a:ext cx="2000712" cy="1647197"/>
          </a:xfrm>
          <a:prstGeom prst="rect">
            <a:avLst/>
          </a:prstGeom>
          <a:solidFill>
            <a:schemeClr val="bg1">
              <a:lumMod val="95000"/>
            </a:schemeClr>
          </a:solidFill>
          <a:ln>
            <a:no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BA22E17-FC8B-8834-6028-5904578D7F67}"/>
              </a:ext>
            </a:extLst>
          </p:cNvPr>
          <p:cNvSpPr txBox="1"/>
          <p:nvPr/>
        </p:nvSpPr>
        <p:spPr>
          <a:xfrm>
            <a:off x="6359239" y="4529234"/>
            <a:ext cx="2012587" cy="400110"/>
          </a:xfrm>
          <a:prstGeom prst="rect">
            <a:avLst/>
          </a:prstGeom>
          <a:noFill/>
          <a:ln w="28575">
            <a:solidFill>
              <a:srgbClr val="00B050"/>
            </a:solidFill>
          </a:ln>
          <a:effectLst>
            <a:outerShdw blurRad="76200" dir="13500000" sy="23000" kx="1200000" algn="br" rotWithShape="0">
              <a:prstClr val="black">
                <a:alpha val="20000"/>
              </a:prstClr>
            </a:outerShdw>
          </a:effectLst>
        </p:spPr>
        <p:txBody>
          <a:bodyPr wrap="square" rtlCol="0">
            <a:spAutoFit/>
          </a:bodyPr>
          <a:lstStyle/>
          <a:p>
            <a:pPr algn="ctr"/>
            <a:r>
              <a:rPr lang="en-US" sz="2000" b="1" dirty="0"/>
              <a:t>GOOGLE MAPS</a:t>
            </a:r>
          </a:p>
        </p:txBody>
      </p:sp>
      <p:pic>
        <p:nvPicPr>
          <p:cNvPr id="44" name="Picture 43">
            <a:extLst>
              <a:ext uri="{FF2B5EF4-FFF2-40B4-BE49-F238E27FC236}">
                <a16:creationId xmlns:a16="http://schemas.microsoft.com/office/drawing/2014/main" id="{D20A74B0-E08D-95B7-628D-82078873CBA8}"/>
              </a:ext>
            </a:extLst>
          </p:cNvPr>
          <p:cNvPicPr>
            <a:picLocks noChangeAspect="1"/>
          </p:cNvPicPr>
          <p:nvPr/>
        </p:nvPicPr>
        <p:blipFill>
          <a:blip r:embed="rId9"/>
          <a:stretch>
            <a:fillRect/>
          </a:stretch>
        </p:blipFill>
        <p:spPr>
          <a:xfrm>
            <a:off x="6843237" y="3440552"/>
            <a:ext cx="1015285" cy="1015285"/>
          </a:xfrm>
          <a:prstGeom prst="rect">
            <a:avLst/>
          </a:prstGeom>
          <a:effectLst>
            <a:outerShdw blurRad="76200" dir="13500000" sy="23000" kx="1200000" algn="br" rotWithShape="0">
              <a:prstClr val="black">
                <a:alpha val="20000"/>
              </a:prstClr>
            </a:outerShdw>
          </a:effectLst>
        </p:spPr>
      </p:pic>
      <p:sp>
        <p:nvSpPr>
          <p:cNvPr id="2" name="Rectangle 1">
            <a:extLst>
              <a:ext uri="{FF2B5EF4-FFF2-40B4-BE49-F238E27FC236}">
                <a16:creationId xmlns:a16="http://schemas.microsoft.com/office/drawing/2014/main" id="{D9477EF0-D0AD-7A9B-916E-D308E0064F0B}"/>
              </a:ext>
            </a:extLst>
          </p:cNvPr>
          <p:cNvSpPr/>
          <p:nvPr/>
        </p:nvSpPr>
        <p:spPr>
          <a:xfrm>
            <a:off x="9017336" y="3310750"/>
            <a:ext cx="2000712" cy="1661049"/>
          </a:xfrm>
          <a:prstGeom prst="rect">
            <a:avLst/>
          </a:prstGeom>
          <a:solidFill>
            <a:schemeClr val="bg1">
              <a:lumMod val="95000"/>
            </a:schemeClr>
          </a:solidFill>
          <a:ln>
            <a:no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8E65778-E0DC-FFD4-96B4-1CD499D950FD}"/>
              </a:ext>
            </a:extLst>
          </p:cNvPr>
          <p:cNvSpPr txBox="1"/>
          <p:nvPr/>
        </p:nvSpPr>
        <p:spPr>
          <a:xfrm>
            <a:off x="9005461" y="4515382"/>
            <a:ext cx="2012587" cy="400110"/>
          </a:xfrm>
          <a:prstGeom prst="rect">
            <a:avLst/>
          </a:prstGeom>
          <a:noFill/>
          <a:ln w="28575">
            <a:solidFill>
              <a:srgbClr val="00B050"/>
            </a:solidFill>
          </a:ln>
          <a:effectLst>
            <a:outerShdw blurRad="76200" dir="13500000" sy="23000" kx="1200000" algn="br" rotWithShape="0">
              <a:prstClr val="black">
                <a:alpha val="20000"/>
              </a:prstClr>
            </a:outerShdw>
          </a:effectLst>
        </p:spPr>
        <p:txBody>
          <a:bodyPr wrap="square" rtlCol="0">
            <a:spAutoFit/>
          </a:bodyPr>
          <a:lstStyle/>
          <a:p>
            <a:pPr algn="ctr"/>
            <a:r>
              <a:rPr lang="en-US" sz="2000" b="1" dirty="0"/>
              <a:t>REACT</a:t>
            </a:r>
          </a:p>
        </p:txBody>
      </p:sp>
      <p:sp>
        <p:nvSpPr>
          <p:cNvPr id="21" name="TextBox 20">
            <a:extLst>
              <a:ext uri="{FF2B5EF4-FFF2-40B4-BE49-F238E27FC236}">
                <a16:creationId xmlns:a16="http://schemas.microsoft.com/office/drawing/2014/main" id="{DD5B6E8F-82FA-7886-6545-E25F19BA5610}"/>
              </a:ext>
            </a:extLst>
          </p:cNvPr>
          <p:cNvSpPr txBox="1"/>
          <p:nvPr/>
        </p:nvSpPr>
        <p:spPr>
          <a:xfrm>
            <a:off x="8373188" y="3133104"/>
            <a:ext cx="1045029" cy="707886"/>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4000" b="1" dirty="0">
                <a:solidFill>
                  <a:schemeClr val="accent5">
                    <a:lumMod val="40000"/>
                    <a:lumOff val="60000"/>
                  </a:schemeClr>
                </a:solidFill>
                <a:effectLst>
                  <a:outerShdw blurRad="38100" dist="38100" dir="2700000" algn="tl">
                    <a:srgbClr val="000000">
                      <a:alpha val="43137"/>
                    </a:srgbClr>
                  </a:outerShdw>
                </a:effectLst>
              </a:rPr>
              <a:t>8.</a:t>
            </a:r>
          </a:p>
        </p:txBody>
      </p:sp>
      <p:pic>
        <p:nvPicPr>
          <p:cNvPr id="1028" name="Picture 4">
            <a:extLst>
              <a:ext uri="{FF2B5EF4-FFF2-40B4-BE49-F238E27FC236}">
                <a16:creationId xmlns:a16="http://schemas.microsoft.com/office/drawing/2014/main" id="{D5E3349A-0A93-D95F-3982-68DF201822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97261" y="3411222"/>
            <a:ext cx="1088651" cy="946654"/>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08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C0B5C2-8EBB-DB6A-7F28-7604767EB5D7}"/>
              </a:ext>
            </a:extLst>
          </p:cNvPr>
          <p:cNvSpPr txBox="1"/>
          <p:nvPr/>
        </p:nvSpPr>
        <p:spPr>
          <a:xfrm>
            <a:off x="4183083" y="256026"/>
            <a:ext cx="3825834" cy="461665"/>
          </a:xfrm>
          <a:prstGeom prst="rect">
            <a:avLst/>
          </a:prstGeom>
          <a:noFill/>
          <a:ln w="28575">
            <a:solidFill>
              <a:schemeClr val="accent5"/>
            </a:solidFill>
          </a:ln>
        </p:spPr>
        <p:txBody>
          <a:bodyPr wrap="square" rtlCol="0">
            <a:spAutoFit/>
          </a:bodyPr>
          <a:lstStyle/>
          <a:p>
            <a:pPr algn="ctr"/>
            <a:r>
              <a:rPr lang="en-US" sz="2400" b="1" dirty="0"/>
              <a:t>Team Member Skillsets</a:t>
            </a:r>
          </a:p>
        </p:txBody>
      </p:sp>
      <p:cxnSp>
        <p:nvCxnSpPr>
          <p:cNvPr id="6" name="Straight Connector 5">
            <a:extLst>
              <a:ext uri="{FF2B5EF4-FFF2-40B4-BE49-F238E27FC236}">
                <a16:creationId xmlns:a16="http://schemas.microsoft.com/office/drawing/2014/main" id="{4969E2A3-479F-3AD0-4DD7-8468FF13BA5A}"/>
              </a:ext>
            </a:extLst>
          </p:cNvPr>
          <p:cNvCxnSpPr/>
          <p:nvPr/>
        </p:nvCxnSpPr>
        <p:spPr>
          <a:xfrm>
            <a:off x="249381"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459402A1-7443-81A3-0B1D-B705D3DE650C}"/>
              </a:ext>
            </a:extLst>
          </p:cNvPr>
          <p:cNvSpPr/>
          <p:nvPr/>
        </p:nvSpPr>
        <p:spPr>
          <a:xfrm>
            <a:off x="605642" y="1484416"/>
            <a:ext cx="2339439" cy="1944582"/>
          </a:xfrm>
          <a:prstGeom prst="roundRect">
            <a:avLst>
              <a:gd name="adj" fmla="val 8117"/>
            </a:avLst>
          </a:prstGeom>
          <a:solidFill>
            <a:schemeClr val="bg1">
              <a:lumMod val="95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837E41E-79FC-8DA0-C09E-4B1E2B787858}"/>
              </a:ext>
            </a:extLst>
          </p:cNvPr>
          <p:cNvSpPr/>
          <p:nvPr/>
        </p:nvSpPr>
        <p:spPr>
          <a:xfrm>
            <a:off x="3560619" y="1520045"/>
            <a:ext cx="2339439" cy="1944582"/>
          </a:xfrm>
          <a:prstGeom prst="roundRect">
            <a:avLst>
              <a:gd name="adj" fmla="val 8117"/>
            </a:avLst>
          </a:prstGeom>
          <a:solidFill>
            <a:schemeClr val="bg1">
              <a:lumMod val="95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104C0221-A51A-9809-7798-CDA2475EA696}"/>
              </a:ext>
            </a:extLst>
          </p:cNvPr>
          <p:cNvSpPr/>
          <p:nvPr/>
        </p:nvSpPr>
        <p:spPr>
          <a:xfrm>
            <a:off x="6515596" y="1520045"/>
            <a:ext cx="2339439" cy="1944582"/>
          </a:xfrm>
          <a:prstGeom prst="roundRect">
            <a:avLst>
              <a:gd name="adj" fmla="val 8117"/>
            </a:avLst>
          </a:prstGeom>
          <a:solidFill>
            <a:schemeClr val="bg1">
              <a:lumMod val="9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C008A16-550A-FA7F-1B88-C7B9AAC15895}"/>
              </a:ext>
            </a:extLst>
          </p:cNvPr>
          <p:cNvSpPr/>
          <p:nvPr/>
        </p:nvSpPr>
        <p:spPr>
          <a:xfrm>
            <a:off x="9262754" y="1506681"/>
            <a:ext cx="2339439" cy="1944582"/>
          </a:xfrm>
          <a:prstGeom prst="roundRect">
            <a:avLst>
              <a:gd name="adj" fmla="val 8117"/>
            </a:avLst>
          </a:prstGeom>
          <a:solidFill>
            <a:schemeClr val="bg1">
              <a:lumMod val="95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3AA442D4-CA22-3CF1-768D-11D00D6B3F36}"/>
              </a:ext>
            </a:extLst>
          </p:cNvPr>
          <p:cNvPicPr>
            <a:picLocks noChangeAspect="1"/>
          </p:cNvPicPr>
          <p:nvPr/>
        </p:nvPicPr>
        <p:blipFill>
          <a:blip r:embed="rId3"/>
          <a:stretch>
            <a:fillRect/>
          </a:stretch>
        </p:blipFill>
        <p:spPr>
          <a:xfrm>
            <a:off x="1104277" y="1656666"/>
            <a:ext cx="1288884" cy="1288884"/>
          </a:xfrm>
          <a:prstGeom prst="rect">
            <a:avLst/>
          </a:prstGeom>
          <a:effectLst>
            <a:outerShdw blurRad="76200" dir="13500000" sy="23000" kx="1200000" algn="br" rotWithShape="0">
              <a:prstClr val="black">
                <a:alpha val="20000"/>
              </a:prstClr>
            </a:outerShdw>
          </a:effectLst>
        </p:spPr>
      </p:pic>
      <p:pic>
        <p:nvPicPr>
          <p:cNvPr id="46" name="Picture 45">
            <a:extLst>
              <a:ext uri="{FF2B5EF4-FFF2-40B4-BE49-F238E27FC236}">
                <a16:creationId xmlns:a16="http://schemas.microsoft.com/office/drawing/2014/main" id="{A16C3B63-3228-27C9-22DE-D236C1117B42}"/>
              </a:ext>
            </a:extLst>
          </p:cNvPr>
          <p:cNvPicPr>
            <a:picLocks noChangeAspect="1"/>
          </p:cNvPicPr>
          <p:nvPr/>
        </p:nvPicPr>
        <p:blipFill>
          <a:blip r:embed="rId4"/>
          <a:stretch>
            <a:fillRect/>
          </a:stretch>
        </p:blipFill>
        <p:spPr>
          <a:xfrm>
            <a:off x="6786801" y="1365220"/>
            <a:ext cx="1797028" cy="1797028"/>
          </a:xfrm>
          <a:prstGeom prst="rect">
            <a:avLst/>
          </a:prstGeom>
          <a:effectLst>
            <a:outerShdw blurRad="76200" dir="13500000" sy="23000" kx="1200000" algn="br" rotWithShape="0">
              <a:prstClr val="black">
                <a:alpha val="20000"/>
              </a:prstClr>
            </a:outerShdw>
          </a:effectLst>
        </p:spPr>
      </p:pic>
      <p:sp>
        <p:nvSpPr>
          <p:cNvPr id="47" name="TextBox 46">
            <a:extLst>
              <a:ext uri="{FF2B5EF4-FFF2-40B4-BE49-F238E27FC236}">
                <a16:creationId xmlns:a16="http://schemas.microsoft.com/office/drawing/2014/main" id="{B5DF5B61-E8EC-25E1-977C-2D54F4DD5F90}"/>
              </a:ext>
            </a:extLst>
          </p:cNvPr>
          <p:cNvSpPr txBox="1"/>
          <p:nvPr/>
        </p:nvSpPr>
        <p:spPr>
          <a:xfrm rot="2154806">
            <a:off x="6893386" y="2408767"/>
            <a:ext cx="436034" cy="215444"/>
          </a:xfrm>
          <a:prstGeom prst="rect">
            <a:avLst/>
          </a:prstGeom>
          <a:noFill/>
        </p:spPr>
        <p:txBody>
          <a:bodyPr wrap="square" rtlCol="0">
            <a:spAutoFit/>
          </a:bodyPr>
          <a:lstStyle/>
          <a:p>
            <a:r>
              <a:rPr lang="en-US" sz="800" b="1" dirty="0"/>
              <a:t>UI</a:t>
            </a:r>
          </a:p>
        </p:txBody>
      </p:sp>
      <p:sp>
        <p:nvSpPr>
          <p:cNvPr id="48" name="TextBox 47">
            <a:extLst>
              <a:ext uri="{FF2B5EF4-FFF2-40B4-BE49-F238E27FC236}">
                <a16:creationId xmlns:a16="http://schemas.microsoft.com/office/drawing/2014/main" id="{5839C396-172B-B9A0-38B3-83E2BEC173FC}"/>
              </a:ext>
            </a:extLst>
          </p:cNvPr>
          <p:cNvSpPr txBox="1"/>
          <p:nvPr/>
        </p:nvSpPr>
        <p:spPr>
          <a:xfrm rot="2154806">
            <a:off x="6986458" y="1782772"/>
            <a:ext cx="436034" cy="215444"/>
          </a:xfrm>
          <a:prstGeom prst="rect">
            <a:avLst/>
          </a:prstGeom>
          <a:noFill/>
        </p:spPr>
        <p:txBody>
          <a:bodyPr wrap="square" rtlCol="0">
            <a:spAutoFit/>
          </a:bodyPr>
          <a:lstStyle/>
          <a:p>
            <a:r>
              <a:rPr lang="en-US" sz="800" b="1" dirty="0"/>
              <a:t>WEB</a:t>
            </a:r>
          </a:p>
        </p:txBody>
      </p:sp>
      <p:pic>
        <p:nvPicPr>
          <p:cNvPr id="51" name="Picture 50">
            <a:extLst>
              <a:ext uri="{FF2B5EF4-FFF2-40B4-BE49-F238E27FC236}">
                <a16:creationId xmlns:a16="http://schemas.microsoft.com/office/drawing/2014/main" id="{A1FC18E0-8C87-DA22-A43D-3BAE05D48AE3}"/>
              </a:ext>
            </a:extLst>
          </p:cNvPr>
          <p:cNvPicPr>
            <a:picLocks noChangeAspect="1"/>
          </p:cNvPicPr>
          <p:nvPr/>
        </p:nvPicPr>
        <p:blipFill>
          <a:blip r:embed="rId5"/>
          <a:stretch>
            <a:fillRect/>
          </a:stretch>
        </p:blipFill>
        <p:spPr>
          <a:xfrm rot="3141779">
            <a:off x="8059772" y="1716110"/>
            <a:ext cx="135961" cy="135961"/>
          </a:xfrm>
          <a:prstGeom prst="rect">
            <a:avLst/>
          </a:prstGeom>
        </p:spPr>
      </p:pic>
      <p:pic>
        <p:nvPicPr>
          <p:cNvPr id="53" name="Picture 52">
            <a:extLst>
              <a:ext uri="{FF2B5EF4-FFF2-40B4-BE49-F238E27FC236}">
                <a16:creationId xmlns:a16="http://schemas.microsoft.com/office/drawing/2014/main" id="{6DDEE39E-2DDB-8254-6A86-915F230F324D}"/>
              </a:ext>
            </a:extLst>
          </p:cNvPr>
          <p:cNvPicPr>
            <a:picLocks noChangeAspect="1"/>
          </p:cNvPicPr>
          <p:nvPr/>
        </p:nvPicPr>
        <p:blipFill>
          <a:blip r:embed="rId6"/>
          <a:stretch>
            <a:fillRect/>
          </a:stretch>
        </p:blipFill>
        <p:spPr>
          <a:xfrm rot="2296869">
            <a:off x="8098340" y="2123856"/>
            <a:ext cx="190694" cy="190694"/>
          </a:xfrm>
          <a:prstGeom prst="rect">
            <a:avLst/>
          </a:prstGeom>
        </p:spPr>
      </p:pic>
      <p:pic>
        <p:nvPicPr>
          <p:cNvPr id="57" name="Picture 56">
            <a:extLst>
              <a:ext uri="{FF2B5EF4-FFF2-40B4-BE49-F238E27FC236}">
                <a16:creationId xmlns:a16="http://schemas.microsoft.com/office/drawing/2014/main" id="{77FB4AEB-F469-B941-D983-4E84DF6C1B91}"/>
              </a:ext>
            </a:extLst>
          </p:cNvPr>
          <p:cNvPicPr>
            <a:picLocks noChangeAspect="1"/>
          </p:cNvPicPr>
          <p:nvPr/>
        </p:nvPicPr>
        <p:blipFill>
          <a:blip r:embed="rId7"/>
          <a:stretch>
            <a:fillRect/>
          </a:stretch>
        </p:blipFill>
        <p:spPr>
          <a:xfrm rot="3487793">
            <a:off x="8156930" y="2353118"/>
            <a:ext cx="204183" cy="204183"/>
          </a:xfrm>
          <a:prstGeom prst="rect">
            <a:avLst/>
          </a:prstGeom>
        </p:spPr>
      </p:pic>
      <p:pic>
        <p:nvPicPr>
          <p:cNvPr id="61" name="Picture 60">
            <a:extLst>
              <a:ext uri="{FF2B5EF4-FFF2-40B4-BE49-F238E27FC236}">
                <a16:creationId xmlns:a16="http://schemas.microsoft.com/office/drawing/2014/main" id="{D4A0D121-80B7-63C6-4A36-AD07E73CBAD4}"/>
              </a:ext>
            </a:extLst>
          </p:cNvPr>
          <p:cNvPicPr>
            <a:picLocks noChangeAspect="1"/>
          </p:cNvPicPr>
          <p:nvPr/>
        </p:nvPicPr>
        <p:blipFill>
          <a:blip r:embed="rId8"/>
          <a:stretch>
            <a:fillRect/>
          </a:stretch>
        </p:blipFill>
        <p:spPr>
          <a:xfrm>
            <a:off x="3681340" y="1754252"/>
            <a:ext cx="397564" cy="397564"/>
          </a:xfrm>
          <a:prstGeom prst="rect">
            <a:avLst/>
          </a:prstGeom>
        </p:spPr>
      </p:pic>
      <p:pic>
        <p:nvPicPr>
          <p:cNvPr id="63" name="Picture 62">
            <a:extLst>
              <a:ext uri="{FF2B5EF4-FFF2-40B4-BE49-F238E27FC236}">
                <a16:creationId xmlns:a16="http://schemas.microsoft.com/office/drawing/2014/main" id="{F0C79136-5B61-FAF2-613A-260F643C8CFA}"/>
              </a:ext>
            </a:extLst>
          </p:cNvPr>
          <p:cNvPicPr>
            <a:picLocks noChangeAspect="1"/>
          </p:cNvPicPr>
          <p:nvPr/>
        </p:nvPicPr>
        <p:blipFill>
          <a:blip r:embed="rId9"/>
          <a:stretch>
            <a:fillRect/>
          </a:stretch>
        </p:blipFill>
        <p:spPr>
          <a:xfrm>
            <a:off x="9856800" y="1642818"/>
            <a:ext cx="1398109" cy="1398109"/>
          </a:xfrm>
          <a:prstGeom prst="rect">
            <a:avLst/>
          </a:prstGeom>
          <a:effectLst>
            <a:outerShdw blurRad="76200" dir="13500000" sy="23000" kx="1200000" algn="br" rotWithShape="0">
              <a:prstClr val="black">
                <a:alpha val="20000"/>
              </a:prstClr>
            </a:outerShdw>
          </a:effectLst>
        </p:spPr>
      </p:pic>
      <p:pic>
        <p:nvPicPr>
          <p:cNvPr id="1025" name="Picture 1024">
            <a:extLst>
              <a:ext uri="{FF2B5EF4-FFF2-40B4-BE49-F238E27FC236}">
                <a16:creationId xmlns:a16="http://schemas.microsoft.com/office/drawing/2014/main" id="{7A6B2F14-A20E-FC8D-F6C5-8F56DE6B2705}"/>
              </a:ext>
            </a:extLst>
          </p:cNvPr>
          <p:cNvPicPr>
            <a:picLocks noChangeAspect="1"/>
          </p:cNvPicPr>
          <p:nvPr/>
        </p:nvPicPr>
        <p:blipFill>
          <a:blip r:embed="rId10"/>
          <a:stretch>
            <a:fillRect/>
          </a:stretch>
        </p:blipFill>
        <p:spPr>
          <a:xfrm>
            <a:off x="4218052" y="1796663"/>
            <a:ext cx="1089573" cy="1089573"/>
          </a:xfrm>
          <a:prstGeom prst="rect">
            <a:avLst/>
          </a:prstGeom>
          <a:effectLst>
            <a:outerShdw blurRad="76200" dir="13500000" sy="23000" kx="1200000" algn="br" rotWithShape="0">
              <a:prstClr val="black">
                <a:alpha val="20000"/>
              </a:prstClr>
            </a:outerShdw>
          </a:effectLst>
        </p:spPr>
      </p:pic>
      <p:sp>
        <p:nvSpPr>
          <p:cNvPr id="1026" name="Flowchart: Magnetic Disk 1025">
            <a:extLst>
              <a:ext uri="{FF2B5EF4-FFF2-40B4-BE49-F238E27FC236}">
                <a16:creationId xmlns:a16="http://schemas.microsoft.com/office/drawing/2014/main" id="{595C19AD-AFD6-1E14-448E-F3883048ED21}"/>
              </a:ext>
            </a:extLst>
          </p:cNvPr>
          <p:cNvSpPr/>
          <p:nvPr/>
        </p:nvSpPr>
        <p:spPr>
          <a:xfrm>
            <a:off x="753533" y="1774646"/>
            <a:ext cx="292100" cy="129322"/>
          </a:xfrm>
          <a:prstGeom prst="flowChartMagneticDisk">
            <a:avLst/>
          </a:prstGeom>
          <a:solidFill>
            <a:schemeClr val="bg1">
              <a:lumMod val="95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Flowchart: Magnetic Disk 1026">
            <a:extLst>
              <a:ext uri="{FF2B5EF4-FFF2-40B4-BE49-F238E27FC236}">
                <a16:creationId xmlns:a16="http://schemas.microsoft.com/office/drawing/2014/main" id="{F9EB0D04-4B4D-6960-9546-17B9C51372F3}"/>
              </a:ext>
            </a:extLst>
          </p:cNvPr>
          <p:cNvSpPr/>
          <p:nvPr/>
        </p:nvSpPr>
        <p:spPr>
          <a:xfrm>
            <a:off x="753533" y="1862800"/>
            <a:ext cx="292100" cy="129322"/>
          </a:xfrm>
          <a:prstGeom prst="flowChartMagneticDisk">
            <a:avLst/>
          </a:prstGeom>
          <a:solidFill>
            <a:schemeClr val="bg1">
              <a:lumMod val="95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Flowchart: Magnetic Disk 1028">
            <a:extLst>
              <a:ext uri="{FF2B5EF4-FFF2-40B4-BE49-F238E27FC236}">
                <a16:creationId xmlns:a16="http://schemas.microsoft.com/office/drawing/2014/main" id="{80B2014D-3671-FB9C-22AE-EE7A4B1D2071}"/>
              </a:ext>
            </a:extLst>
          </p:cNvPr>
          <p:cNvSpPr/>
          <p:nvPr/>
        </p:nvSpPr>
        <p:spPr>
          <a:xfrm>
            <a:off x="753533" y="1954234"/>
            <a:ext cx="292100" cy="129322"/>
          </a:xfrm>
          <a:prstGeom prst="flowChartMagneticDisk">
            <a:avLst/>
          </a:prstGeom>
          <a:solidFill>
            <a:schemeClr val="bg1">
              <a:lumMod val="95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Rounded Corners 1030">
            <a:extLst>
              <a:ext uri="{FF2B5EF4-FFF2-40B4-BE49-F238E27FC236}">
                <a16:creationId xmlns:a16="http://schemas.microsoft.com/office/drawing/2014/main" id="{775726D5-F1C8-B85E-8A15-B9FFB90CAF14}"/>
              </a:ext>
            </a:extLst>
          </p:cNvPr>
          <p:cNvSpPr/>
          <p:nvPr/>
        </p:nvSpPr>
        <p:spPr>
          <a:xfrm>
            <a:off x="891626" y="3762990"/>
            <a:ext cx="1745201" cy="2719450"/>
          </a:xfrm>
          <a:prstGeom prst="roundRect">
            <a:avLst/>
          </a:prstGeom>
          <a:solidFill>
            <a:schemeClr val="bg1"/>
          </a:solidFill>
          <a:ln w="57150">
            <a:solidFill>
              <a:schemeClr val="bg2">
                <a:lumMod val="50000"/>
              </a:schemeClr>
            </a:solid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Rounded Corners 1031">
            <a:extLst>
              <a:ext uri="{FF2B5EF4-FFF2-40B4-BE49-F238E27FC236}">
                <a16:creationId xmlns:a16="http://schemas.microsoft.com/office/drawing/2014/main" id="{2EFB4623-4B58-9BF3-5BD3-4071B0B834B6}"/>
              </a:ext>
            </a:extLst>
          </p:cNvPr>
          <p:cNvSpPr/>
          <p:nvPr/>
        </p:nvSpPr>
        <p:spPr>
          <a:xfrm>
            <a:off x="3857737" y="3739240"/>
            <a:ext cx="1745201" cy="2719450"/>
          </a:xfrm>
          <a:prstGeom prst="roundRect">
            <a:avLst/>
          </a:prstGeom>
          <a:solidFill>
            <a:schemeClr val="bg1"/>
          </a:solidFill>
          <a:ln w="57150">
            <a:solidFill>
              <a:schemeClr val="bg2">
                <a:lumMod val="50000"/>
              </a:schemeClr>
            </a:solid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Rounded Corners 1032">
            <a:extLst>
              <a:ext uri="{FF2B5EF4-FFF2-40B4-BE49-F238E27FC236}">
                <a16:creationId xmlns:a16="http://schemas.microsoft.com/office/drawing/2014/main" id="{0BE1D644-0225-41DD-D9EF-3D02E206A24F}"/>
              </a:ext>
            </a:extLst>
          </p:cNvPr>
          <p:cNvSpPr/>
          <p:nvPr/>
        </p:nvSpPr>
        <p:spPr>
          <a:xfrm>
            <a:off x="6944005" y="3774865"/>
            <a:ext cx="1745201" cy="2719450"/>
          </a:xfrm>
          <a:prstGeom prst="roundRect">
            <a:avLst/>
          </a:prstGeom>
          <a:solidFill>
            <a:schemeClr val="bg1"/>
          </a:solidFill>
          <a:ln w="57150">
            <a:solidFill>
              <a:schemeClr val="bg2">
                <a:lumMod val="50000"/>
              </a:schemeClr>
            </a:solid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Rounded Corners 1033">
            <a:extLst>
              <a:ext uri="{FF2B5EF4-FFF2-40B4-BE49-F238E27FC236}">
                <a16:creationId xmlns:a16="http://schemas.microsoft.com/office/drawing/2014/main" id="{6C51F6FA-11C2-4D15-0A28-63EC602CFE71}"/>
              </a:ext>
            </a:extLst>
          </p:cNvPr>
          <p:cNvSpPr/>
          <p:nvPr/>
        </p:nvSpPr>
        <p:spPr>
          <a:xfrm>
            <a:off x="9647697" y="3727365"/>
            <a:ext cx="1745201" cy="2719450"/>
          </a:xfrm>
          <a:prstGeom prst="roundRect">
            <a:avLst/>
          </a:prstGeom>
          <a:solidFill>
            <a:schemeClr val="bg1"/>
          </a:solidFill>
          <a:ln w="57150">
            <a:solidFill>
              <a:schemeClr val="bg2">
                <a:lumMod val="50000"/>
              </a:schemeClr>
            </a:solid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Top Corners Rounded 1038">
            <a:extLst>
              <a:ext uri="{FF2B5EF4-FFF2-40B4-BE49-F238E27FC236}">
                <a16:creationId xmlns:a16="http://schemas.microsoft.com/office/drawing/2014/main" id="{6506B98C-7300-465C-A475-09CA2AB4EF7A}"/>
              </a:ext>
            </a:extLst>
          </p:cNvPr>
          <p:cNvSpPr/>
          <p:nvPr/>
        </p:nvSpPr>
        <p:spPr>
          <a:xfrm rot="10800000">
            <a:off x="927100" y="4938212"/>
            <a:ext cx="1676402" cy="1520475"/>
          </a:xfrm>
          <a:prstGeom prst="round2SameRect">
            <a:avLst>
              <a:gd name="adj1" fmla="val 20624"/>
              <a:gd name="adj2" fmla="val 0"/>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Top Corners Rounded 1039">
            <a:extLst>
              <a:ext uri="{FF2B5EF4-FFF2-40B4-BE49-F238E27FC236}">
                <a16:creationId xmlns:a16="http://schemas.microsoft.com/office/drawing/2014/main" id="{00E60E8C-F76B-28F1-6A2A-988382677B4E}"/>
              </a:ext>
            </a:extLst>
          </p:cNvPr>
          <p:cNvSpPr/>
          <p:nvPr/>
        </p:nvSpPr>
        <p:spPr>
          <a:xfrm rot="10800000">
            <a:off x="3892136" y="4607867"/>
            <a:ext cx="1676402" cy="1827075"/>
          </a:xfrm>
          <a:prstGeom prst="round2SameRect">
            <a:avLst>
              <a:gd name="adj1" fmla="val 20624"/>
              <a:gd name="adj2" fmla="val 0"/>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tx2">
                <a:lumMod val="10000"/>
                <a:lumOff val="90000"/>
              </a:schemeClr>
            </a:solid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Top Corners Rounded 1040">
            <a:extLst>
              <a:ext uri="{FF2B5EF4-FFF2-40B4-BE49-F238E27FC236}">
                <a16:creationId xmlns:a16="http://schemas.microsoft.com/office/drawing/2014/main" id="{693ED605-927E-74FF-F130-1C45825442C1}"/>
              </a:ext>
            </a:extLst>
          </p:cNvPr>
          <p:cNvSpPr/>
          <p:nvPr/>
        </p:nvSpPr>
        <p:spPr>
          <a:xfrm rot="10800000">
            <a:off x="6989987" y="4938212"/>
            <a:ext cx="1676402" cy="1520475"/>
          </a:xfrm>
          <a:prstGeom prst="round2SameRect">
            <a:avLst>
              <a:gd name="adj1" fmla="val 14376"/>
              <a:gd name="adj2" fmla="val 0"/>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54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Top Corners Rounded 1041">
            <a:extLst>
              <a:ext uri="{FF2B5EF4-FFF2-40B4-BE49-F238E27FC236}">
                <a16:creationId xmlns:a16="http://schemas.microsoft.com/office/drawing/2014/main" id="{1CD91EFF-CFE6-4B48-0A0F-C9110E65C245}"/>
              </a:ext>
            </a:extLst>
          </p:cNvPr>
          <p:cNvSpPr/>
          <p:nvPr/>
        </p:nvSpPr>
        <p:spPr>
          <a:xfrm rot="10800000">
            <a:off x="9682846" y="4938212"/>
            <a:ext cx="1676402" cy="1508602"/>
          </a:xfrm>
          <a:prstGeom prst="round2SameRect">
            <a:avLst>
              <a:gd name="adj1" fmla="val 20624"/>
              <a:gd name="adj2" fmla="val 0"/>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tx2">
                <a:lumMod val="10000"/>
                <a:lumOff val="90000"/>
              </a:schemeClr>
            </a:solid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19800856-F654-FA15-C15C-DFA67541DF2C}"/>
              </a:ext>
            </a:extLst>
          </p:cNvPr>
          <p:cNvSpPr/>
          <p:nvPr/>
        </p:nvSpPr>
        <p:spPr>
          <a:xfrm>
            <a:off x="927100" y="4394201"/>
            <a:ext cx="1676402" cy="544012"/>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DCE8EDE1-3288-3CB1-2CED-DCC04E58FE81}"/>
              </a:ext>
            </a:extLst>
          </p:cNvPr>
          <p:cNvSpPr/>
          <p:nvPr/>
        </p:nvSpPr>
        <p:spPr>
          <a:xfrm>
            <a:off x="6989987" y="4178958"/>
            <a:ext cx="1676402" cy="780168"/>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35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Rectangle 1046">
            <a:extLst>
              <a:ext uri="{FF2B5EF4-FFF2-40B4-BE49-F238E27FC236}">
                <a16:creationId xmlns:a16="http://schemas.microsoft.com/office/drawing/2014/main" id="{AD7C0C0A-DCC0-793C-9527-B92769E002E7}"/>
              </a:ext>
            </a:extLst>
          </p:cNvPr>
          <p:cNvSpPr/>
          <p:nvPr/>
        </p:nvSpPr>
        <p:spPr>
          <a:xfrm>
            <a:off x="3892135" y="4171375"/>
            <a:ext cx="1676402" cy="436493"/>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35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F5FAE370-A947-B866-8A5E-C8CA63AFAED0}"/>
              </a:ext>
            </a:extLst>
          </p:cNvPr>
          <p:cNvSpPr/>
          <p:nvPr/>
        </p:nvSpPr>
        <p:spPr>
          <a:xfrm>
            <a:off x="9671939" y="4126669"/>
            <a:ext cx="1676402" cy="811543"/>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35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9" name="Picture 4" descr="MongoDB">
            <a:extLst>
              <a:ext uri="{FF2B5EF4-FFF2-40B4-BE49-F238E27FC236}">
                <a16:creationId xmlns:a16="http://schemas.microsoft.com/office/drawing/2014/main" id="{548DA73A-94B8-0605-A02C-700DFC6D30A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33644" y="5698148"/>
            <a:ext cx="328578" cy="328578"/>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cxnSp>
        <p:nvCxnSpPr>
          <p:cNvPr id="1051" name="Straight Connector 1050">
            <a:extLst>
              <a:ext uri="{FF2B5EF4-FFF2-40B4-BE49-F238E27FC236}">
                <a16:creationId xmlns:a16="http://schemas.microsoft.com/office/drawing/2014/main" id="{28F261CD-1390-6CFE-4A52-072915C08A5E}"/>
              </a:ext>
            </a:extLst>
          </p:cNvPr>
          <p:cNvCxnSpPr>
            <a:endCxn id="1049" idx="1"/>
          </p:cNvCxnSpPr>
          <p:nvPr/>
        </p:nvCxnSpPr>
        <p:spPr>
          <a:xfrm>
            <a:off x="2636827" y="5862437"/>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1052" name="Straight Connector 1051">
            <a:extLst>
              <a:ext uri="{FF2B5EF4-FFF2-40B4-BE49-F238E27FC236}">
                <a16:creationId xmlns:a16="http://schemas.microsoft.com/office/drawing/2014/main" id="{2B989E80-7932-B938-B21B-C1AB0F2D3DC1}"/>
              </a:ext>
            </a:extLst>
          </p:cNvPr>
          <p:cNvCxnSpPr/>
          <p:nvPr/>
        </p:nvCxnSpPr>
        <p:spPr>
          <a:xfrm>
            <a:off x="2648264" y="4686644"/>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1053" name="Picture 1052">
            <a:extLst>
              <a:ext uri="{FF2B5EF4-FFF2-40B4-BE49-F238E27FC236}">
                <a16:creationId xmlns:a16="http://schemas.microsoft.com/office/drawing/2014/main" id="{16389D7D-71DF-457C-7AB6-5F5BADBDBEE5}"/>
              </a:ext>
            </a:extLst>
          </p:cNvPr>
          <p:cNvPicPr>
            <a:picLocks noChangeAspect="1"/>
          </p:cNvPicPr>
          <p:nvPr/>
        </p:nvPicPr>
        <p:blipFill>
          <a:blip r:embed="rId7"/>
          <a:stretch>
            <a:fillRect/>
          </a:stretch>
        </p:blipFill>
        <p:spPr>
          <a:xfrm>
            <a:off x="2903000" y="4514770"/>
            <a:ext cx="328578" cy="328578"/>
          </a:xfrm>
          <a:prstGeom prst="rect">
            <a:avLst/>
          </a:prstGeom>
          <a:effectLst>
            <a:outerShdw blurRad="76200" dir="18900000" sy="23000" kx="-1200000" algn="bl" rotWithShape="0">
              <a:prstClr val="black">
                <a:alpha val="20000"/>
              </a:prstClr>
            </a:outerShdw>
          </a:effectLst>
        </p:spPr>
      </p:pic>
      <p:sp>
        <p:nvSpPr>
          <p:cNvPr id="1054" name="Rectangle 1053">
            <a:extLst>
              <a:ext uri="{FF2B5EF4-FFF2-40B4-BE49-F238E27FC236}">
                <a16:creationId xmlns:a16="http://schemas.microsoft.com/office/drawing/2014/main" id="{8E400C8A-86A0-1EC4-E7DE-DFE19632F75E}"/>
              </a:ext>
            </a:extLst>
          </p:cNvPr>
          <p:cNvSpPr/>
          <p:nvPr/>
        </p:nvSpPr>
        <p:spPr>
          <a:xfrm>
            <a:off x="927100" y="4178958"/>
            <a:ext cx="1676402" cy="215242"/>
          </a:xfrm>
          <a:prstGeom prst="rect">
            <a:avLst/>
          </a:pr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27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5" name="Straight Connector 1054">
            <a:extLst>
              <a:ext uri="{FF2B5EF4-FFF2-40B4-BE49-F238E27FC236}">
                <a16:creationId xmlns:a16="http://schemas.microsoft.com/office/drawing/2014/main" id="{2B0CA313-917D-57EE-5EBC-DB69B5C55EF3}"/>
              </a:ext>
            </a:extLst>
          </p:cNvPr>
          <p:cNvCxnSpPr/>
          <p:nvPr/>
        </p:nvCxnSpPr>
        <p:spPr>
          <a:xfrm>
            <a:off x="2648264" y="4297178"/>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1057" name="Picture 1056">
            <a:extLst>
              <a:ext uri="{FF2B5EF4-FFF2-40B4-BE49-F238E27FC236}">
                <a16:creationId xmlns:a16="http://schemas.microsoft.com/office/drawing/2014/main" id="{093F5BBB-8C10-AD39-958D-DC984380FFBB}"/>
              </a:ext>
            </a:extLst>
          </p:cNvPr>
          <p:cNvPicPr>
            <a:picLocks noChangeAspect="1"/>
          </p:cNvPicPr>
          <p:nvPr/>
        </p:nvPicPr>
        <p:blipFill>
          <a:blip r:embed="rId12"/>
          <a:stretch>
            <a:fillRect/>
          </a:stretch>
        </p:blipFill>
        <p:spPr>
          <a:xfrm>
            <a:off x="2947325" y="4137176"/>
            <a:ext cx="309021" cy="309021"/>
          </a:xfrm>
          <a:prstGeom prst="rect">
            <a:avLst/>
          </a:prstGeom>
          <a:effectLst>
            <a:outerShdw blurRad="76200" dir="18900000" sy="23000" kx="-1200000" algn="bl" rotWithShape="0">
              <a:prstClr val="black">
                <a:alpha val="20000"/>
              </a:prstClr>
            </a:outerShdw>
          </a:effectLst>
        </p:spPr>
      </p:pic>
      <p:sp>
        <p:nvSpPr>
          <p:cNvPr id="1058" name="Rectangle: Top Corners Rounded 1057">
            <a:extLst>
              <a:ext uri="{FF2B5EF4-FFF2-40B4-BE49-F238E27FC236}">
                <a16:creationId xmlns:a16="http://schemas.microsoft.com/office/drawing/2014/main" id="{C656650D-E977-01D4-8B7B-7A18A0A6E244}"/>
              </a:ext>
            </a:extLst>
          </p:cNvPr>
          <p:cNvSpPr/>
          <p:nvPr/>
        </p:nvSpPr>
        <p:spPr>
          <a:xfrm>
            <a:off x="927100" y="3774865"/>
            <a:ext cx="1676402" cy="414370"/>
          </a:xfrm>
          <a:prstGeom prst="round2SameRect">
            <a:avLst>
              <a:gd name="adj1" fmla="val 50000"/>
              <a:gd name="adj2" fmla="val 0"/>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Top Corners Rounded 1058">
            <a:extLst>
              <a:ext uri="{FF2B5EF4-FFF2-40B4-BE49-F238E27FC236}">
                <a16:creationId xmlns:a16="http://schemas.microsoft.com/office/drawing/2014/main" id="{AEF0BBBB-832F-93D0-DE98-B4C7E0F7FC52}"/>
              </a:ext>
            </a:extLst>
          </p:cNvPr>
          <p:cNvSpPr/>
          <p:nvPr/>
        </p:nvSpPr>
        <p:spPr>
          <a:xfrm>
            <a:off x="3880122" y="3767604"/>
            <a:ext cx="1707878" cy="414370"/>
          </a:xfrm>
          <a:prstGeom prst="round2SameRect">
            <a:avLst>
              <a:gd name="adj1" fmla="val 50000"/>
              <a:gd name="adj2" fmla="val 0"/>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Top Corners Rounded 1059">
            <a:extLst>
              <a:ext uri="{FF2B5EF4-FFF2-40B4-BE49-F238E27FC236}">
                <a16:creationId xmlns:a16="http://schemas.microsoft.com/office/drawing/2014/main" id="{AC2F3465-7F81-D262-357E-FF642ED3A482}"/>
              </a:ext>
            </a:extLst>
          </p:cNvPr>
          <p:cNvSpPr/>
          <p:nvPr/>
        </p:nvSpPr>
        <p:spPr>
          <a:xfrm>
            <a:off x="6989987" y="3799433"/>
            <a:ext cx="1676402" cy="414370"/>
          </a:xfrm>
          <a:prstGeom prst="round2SameRect">
            <a:avLst>
              <a:gd name="adj1" fmla="val 50000"/>
              <a:gd name="adj2" fmla="val 0"/>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Top Corners Rounded 1060">
            <a:extLst>
              <a:ext uri="{FF2B5EF4-FFF2-40B4-BE49-F238E27FC236}">
                <a16:creationId xmlns:a16="http://schemas.microsoft.com/office/drawing/2014/main" id="{67B0178C-B4BD-487A-74B1-94A971B1E55E}"/>
              </a:ext>
            </a:extLst>
          </p:cNvPr>
          <p:cNvSpPr/>
          <p:nvPr/>
        </p:nvSpPr>
        <p:spPr>
          <a:xfrm>
            <a:off x="9689614" y="3754157"/>
            <a:ext cx="1676402" cy="414370"/>
          </a:xfrm>
          <a:prstGeom prst="round2SameRect">
            <a:avLst>
              <a:gd name="adj1" fmla="val 50000"/>
              <a:gd name="adj2" fmla="val 0"/>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a:extLst>
              <a:ext uri="{FF2B5EF4-FFF2-40B4-BE49-F238E27FC236}">
                <a16:creationId xmlns:a16="http://schemas.microsoft.com/office/drawing/2014/main" id="{65FBC095-9B48-920A-A9A6-0A1F71813AD9}"/>
              </a:ext>
            </a:extLst>
          </p:cNvPr>
          <p:cNvCxnSpPr/>
          <p:nvPr/>
        </p:nvCxnSpPr>
        <p:spPr>
          <a:xfrm>
            <a:off x="2606183" y="4005129"/>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1063" name="Picture 2" descr="Google Cloud Shell Bot | airSlate">
            <a:extLst>
              <a:ext uri="{FF2B5EF4-FFF2-40B4-BE49-F238E27FC236}">
                <a16:creationId xmlns:a16="http://schemas.microsoft.com/office/drawing/2014/main" id="{67F49751-E7FB-6BD1-A31D-72E8BA463B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6279" y="3843813"/>
            <a:ext cx="288086" cy="288086"/>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cxnSp>
        <p:nvCxnSpPr>
          <p:cNvPr id="1065" name="Straight Connector 1064">
            <a:extLst>
              <a:ext uri="{FF2B5EF4-FFF2-40B4-BE49-F238E27FC236}">
                <a16:creationId xmlns:a16="http://schemas.microsoft.com/office/drawing/2014/main" id="{C6A689E1-B475-427F-4BA1-C443FBCFC5F0}"/>
              </a:ext>
            </a:extLst>
          </p:cNvPr>
          <p:cNvCxnSpPr/>
          <p:nvPr/>
        </p:nvCxnSpPr>
        <p:spPr>
          <a:xfrm>
            <a:off x="5568537" y="4005129"/>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1066" name="Straight Connector 1065">
            <a:extLst>
              <a:ext uri="{FF2B5EF4-FFF2-40B4-BE49-F238E27FC236}">
                <a16:creationId xmlns:a16="http://schemas.microsoft.com/office/drawing/2014/main" id="{1611A6E1-E38B-6F6F-A7D2-5F767669C2F9}"/>
              </a:ext>
            </a:extLst>
          </p:cNvPr>
          <p:cNvCxnSpPr/>
          <p:nvPr/>
        </p:nvCxnSpPr>
        <p:spPr>
          <a:xfrm>
            <a:off x="5568537" y="6026726"/>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1067" name="Straight Connector 1066">
            <a:extLst>
              <a:ext uri="{FF2B5EF4-FFF2-40B4-BE49-F238E27FC236}">
                <a16:creationId xmlns:a16="http://schemas.microsoft.com/office/drawing/2014/main" id="{7704E6FF-D5DF-4632-C502-16124AF0D1AC}"/>
              </a:ext>
            </a:extLst>
          </p:cNvPr>
          <p:cNvCxnSpPr/>
          <p:nvPr/>
        </p:nvCxnSpPr>
        <p:spPr>
          <a:xfrm>
            <a:off x="5568537" y="4483755"/>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1068" name="Picture 2" descr="Google Cloud Shell Bot | airSlate">
            <a:extLst>
              <a:ext uri="{FF2B5EF4-FFF2-40B4-BE49-F238E27FC236}">
                <a16:creationId xmlns:a16="http://schemas.microsoft.com/office/drawing/2014/main" id="{5E440A0D-E6EC-BEC9-0738-44A8FEB42C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00058" y="3843813"/>
            <a:ext cx="288086" cy="288086"/>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1069" name="Picture 1068">
            <a:extLst>
              <a:ext uri="{FF2B5EF4-FFF2-40B4-BE49-F238E27FC236}">
                <a16:creationId xmlns:a16="http://schemas.microsoft.com/office/drawing/2014/main" id="{05DB91BE-4C5F-5EDD-653E-615FD006BF7F}"/>
              </a:ext>
            </a:extLst>
          </p:cNvPr>
          <p:cNvPicPr>
            <a:picLocks noChangeAspect="1"/>
          </p:cNvPicPr>
          <p:nvPr/>
        </p:nvPicPr>
        <p:blipFill>
          <a:blip r:embed="rId7"/>
          <a:stretch>
            <a:fillRect/>
          </a:stretch>
        </p:blipFill>
        <p:spPr>
          <a:xfrm>
            <a:off x="5869307" y="4319466"/>
            <a:ext cx="328578" cy="328578"/>
          </a:xfrm>
          <a:prstGeom prst="rect">
            <a:avLst/>
          </a:prstGeom>
          <a:effectLst>
            <a:outerShdw blurRad="76200" dir="18900000" sy="23000" kx="-1200000" algn="bl" rotWithShape="0">
              <a:prstClr val="black">
                <a:alpha val="20000"/>
              </a:prstClr>
            </a:outerShdw>
          </a:effectLst>
        </p:spPr>
      </p:pic>
      <p:pic>
        <p:nvPicPr>
          <p:cNvPr id="1070" name="Picture 4">
            <a:extLst>
              <a:ext uri="{FF2B5EF4-FFF2-40B4-BE49-F238E27FC236}">
                <a16:creationId xmlns:a16="http://schemas.microsoft.com/office/drawing/2014/main" id="{64727D8B-0EDA-8004-4F90-08A3464A566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9312" y="5862437"/>
            <a:ext cx="377865" cy="328579"/>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cxnSp>
        <p:nvCxnSpPr>
          <p:cNvPr id="1071" name="Straight Connector 1070">
            <a:extLst>
              <a:ext uri="{FF2B5EF4-FFF2-40B4-BE49-F238E27FC236}">
                <a16:creationId xmlns:a16="http://schemas.microsoft.com/office/drawing/2014/main" id="{BFB33DAA-4AB3-D8B4-A667-656EB2938E04}"/>
              </a:ext>
            </a:extLst>
          </p:cNvPr>
          <p:cNvCxnSpPr/>
          <p:nvPr/>
        </p:nvCxnSpPr>
        <p:spPr>
          <a:xfrm>
            <a:off x="8709562" y="4006294"/>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1072" name="Straight Connector 1071">
            <a:extLst>
              <a:ext uri="{FF2B5EF4-FFF2-40B4-BE49-F238E27FC236}">
                <a16:creationId xmlns:a16="http://schemas.microsoft.com/office/drawing/2014/main" id="{5F624A55-F365-27CC-A57B-335E384B0A35}"/>
              </a:ext>
            </a:extLst>
          </p:cNvPr>
          <p:cNvCxnSpPr/>
          <p:nvPr/>
        </p:nvCxnSpPr>
        <p:spPr>
          <a:xfrm>
            <a:off x="11359248" y="4005129"/>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1073" name="Picture 2" descr="Google Cloud Shell Bot | airSlate">
            <a:extLst>
              <a:ext uri="{FF2B5EF4-FFF2-40B4-BE49-F238E27FC236}">
                <a16:creationId xmlns:a16="http://schemas.microsoft.com/office/drawing/2014/main" id="{0710101F-90FB-141B-DDFF-708F642DA0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19621" y="3817299"/>
            <a:ext cx="288086" cy="288086"/>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1074" name="Picture 2" descr="Google Cloud Shell Bot | airSlate">
            <a:extLst>
              <a:ext uri="{FF2B5EF4-FFF2-40B4-BE49-F238E27FC236}">
                <a16:creationId xmlns:a16="http://schemas.microsoft.com/office/drawing/2014/main" id="{038292E5-B19F-448E-391D-02C6A4E574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90599" y="3839053"/>
            <a:ext cx="288086" cy="288086"/>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cxnSp>
        <p:nvCxnSpPr>
          <p:cNvPr id="1075" name="Straight Connector 1074">
            <a:extLst>
              <a:ext uri="{FF2B5EF4-FFF2-40B4-BE49-F238E27FC236}">
                <a16:creationId xmlns:a16="http://schemas.microsoft.com/office/drawing/2014/main" id="{64C0C05B-D63B-65DC-0D88-7800DCDBA30C}"/>
              </a:ext>
            </a:extLst>
          </p:cNvPr>
          <p:cNvCxnSpPr/>
          <p:nvPr/>
        </p:nvCxnSpPr>
        <p:spPr>
          <a:xfrm>
            <a:off x="8689206" y="4607867"/>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cxnSp>
        <p:nvCxnSpPr>
          <p:cNvPr id="1076" name="Straight Connector 1075">
            <a:extLst>
              <a:ext uri="{FF2B5EF4-FFF2-40B4-BE49-F238E27FC236}">
                <a16:creationId xmlns:a16="http://schemas.microsoft.com/office/drawing/2014/main" id="{08692693-3F77-4D7C-F0BF-44FBEB1335C3}"/>
              </a:ext>
            </a:extLst>
          </p:cNvPr>
          <p:cNvCxnSpPr/>
          <p:nvPr/>
        </p:nvCxnSpPr>
        <p:spPr>
          <a:xfrm>
            <a:off x="11366016" y="4607867"/>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1077" name="Picture 1076">
            <a:extLst>
              <a:ext uri="{FF2B5EF4-FFF2-40B4-BE49-F238E27FC236}">
                <a16:creationId xmlns:a16="http://schemas.microsoft.com/office/drawing/2014/main" id="{8B2588EF-D44B-61F9-A081-12C6895E60E8}"/>
              </a:ext>
            </a:extLst>
          </p:cNvPr>
          <p:cNvPicPr>
            <a:picLocks noChangeAspect="1"/>
          </p:cNvPicPr>
          <p:nvPr/>
        </p:nvPicPr>
        <p:blipFill>
          <a:blip r:embed="rId7"/>
          <a:stretch>
            <a:fillRect/>
          </a:stretch>
        </p:blipFill>
        <p:spPr>
          <a:xfrm>
            <a:off x="9015780" y="4443578"/>
            <a:ext cx="328578" cy="328578"/>
          </a:xfrm>
          <a:prstGeom prst="rect">
            <a:avLst/>
          </a:prstGeom>
          <a:effectLst>
            <a:outerShdw blurRad="76200" dir="18900000" sy="23000" kx="-1200000" algn="bl" rotWithShape="0">
              <a:prstClr val="black">
                <a:alpha val="20000"/>
              </a:prstClr>
            </a:outerShdw>
          </a:effectLst>
        </p:spPr>
      </p:pic>
      <p:pic>
        <p:nvPicPr>
          <p:cNvPr id="1078" name="Picture 1077">
            <a:extLst>
              <a:ext uri="{FF2B5EF4-FFF2-40B4-BE49-F238E27FC236}">
                <a16:creationId xmlns:a16="http://schemas.microsoft.com/office/drawing/2014/main" id="{8A9E223E-AD67-78A7-FEE1-7E5EA9184EE8}"/>
              </a:ext>
            </a:extLst>
          </p:cNvPr>
          <p:cNvPicPr>
            <a:picLocks noChangeAspect="1"/>
          </p:cNvPicPr>
          <p:nvPr/>
        </p:nvPicPr>
        <p:blipFill>
          <a:blip r:embed="rId7"/>
          <a:stretch>
            <a:fillRect/>
          </a:stretch>
        </p:blipFill>
        <p:spPr>
          <a:xfrm>
            <a:off x="11672516" y="4443578"/>
            <a:ext cx="328578" cy="328578"/>
          </a:xfrm>
          <a:prstGeom prst="rect">
            <a:avLst/>
          </a:prstGeom>
          <a:effectLst>
            <a:outerShdw blurRad="76200" dir="18900000" sy="23000" kx="-1200000" algn="bl" rotWithShape="0">
              <a:prstClr val="black">
                <a:alpha val="20000"/>
              </a:prstClr>
            </a:outerShdw>
          </a:effectLst>
        </p:spPr>
      </p:pic>
      <p:cxnSp>
        <p:nvCxnSpPr>
          <p:cNvPr id="1079" name="Straight Connector 1078">
            <a:extLst>
              <a:ext uri="{FF2B5EF4-FFF2-40B4-BE49-F238E27FC236}">
                <a16:creationId xmlns:a16="http://schemas.microsoft.com/office/drawing/2014/main" id="{34380617-85D0-035F-7BB4-E3B38363576B}"/>
              </a:ext>
            </a:extLst>
          </p:cNvPr>
          <p:cNvCxnSpPr/>
          <p:nvPr/>
        </p:nvCxnSpPr>
        <p:spPr>
          <a:xfrm>
            <a:off x="8709562" y="6026726"/>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2050" name="Picture 2">
            <a:extLst>
              <a:ext uri="{FF2B5EF4-FFF2-40B4-BE49-F238E27FC236}">
                <a16:creationId xmlns:a16="http://schemas.microsoft.com/office/drawing/2014/main" id="{22158F82-22A8-D6C2-7E21-CB9C3847D2F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41528" y="5867093"/>
            <a:ext cx="317502" cy="253208"/>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cxnSp>
        <p:nvCxnSpPr>
          <p:cNvPr id="1080" name="Straight Connector 1079">
            <a:extLst>
              <a:ext uri="{FF2B5EF4-FFF2-40B4-BE49-F238E27FC236}">
                <a16:creationId xmlns:a16="http://schemas.microsoft.com/office/drawing/2014/main" id="{02F9D734-432B-E387-B1E5-EC25DF2CCED2}"/>
              </a:ext>
            </a:extLst>
          </p:cNvPr>
          <p:cNvCxnSpPr/>
          <p:nvPr/>
        </p:nvCxnSpPr>
        <p:spPr>
          <a:xfrm>
            <a:off x="11350307" y="6120301"/>
            <a:ext cx="296817" cy="0"/>
          </a:xfrm>
          <a:prstGeom prst="line">
            <a:avLst/>
          </a:prstGeom>
          <a:effectLst>
            <a:outerShdw blurRad="76200" dir="18900000" sy="23000" kx="-1200000" algn="bl" rotWithShape="0">
              <a:prstClr val="black">
                <a:alpha val="20000"/>
              </a:prstClr>
            </a:outerShdw>
          </a:effectLst>
        </p:spPr>
        <p:style>
          <a:lnRef idx="2">
            <a:schemeClr val="dk1"/>
          </a:lnRef>
          <a:fillRef idx="0">
            <a:schemeClr val="dk1"/>
          </a:fillRef>
          <a:effectRef idx="1">
            <a:schemeClr val="dk1"/>
          </a:effectRef>
          <a:fontRef idx="minor">
            <a:schemeClr val="tx1"/>
          </a:fontRef>
        </p:style>
      </p:cxnSp>
      <p:pic>
        <p:nvPicPr>
          <p:cNvPr id="1081" name="Picture 4">
            <a:extLst>
              <a:ext uri="{FF2B5EF4-FFF2-40B4-BE49-F238E27FC236}">
                <a16:creationId xmlns:a16="http://schemas.microsoft.com/office/drawing/2014/main" id="{88C8B5FD-397F-7ACF-1AC9-625A65E2308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13771" y="5956011"/>
            <a:ext cx="377865" cy="328579"/>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1082" name="Rectangle 1081">
            <a:extLst>
              <a:ext uri="{FF2B5EF4-FFF2-40B4-BE49-F238E27FC236}">
                <a16:creationId xmlns:a16="http://schemas.microsoft.com/office/drawing/2014/main" id="{9A3D3158-0BA2-47A1-1410-121638BBF06F}"/>
              </a:ext>
            </a:extLst>
          </p:cNvPr>
          <p:cNvSpPr/>
          <p:nvPr/>
        </p:nvSpPr>
        <p:spPr>
          <a:xfrm>
            <a:off x="662853" y="961901"/>
            <a:ext cx="2202746" cy="3658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Shail</a:t>
            </a:r>
          </a:p>
        </p:txBody>
      </p:sp>
      <p:sp>
        <p:nvSpPr>
          <p:cNvPr id="1083" name="Rectangle 1082">
            <a:extLst>
              <a:ext uri="{FF2B5EF4-FFF2-40B4-BE49-F238E27FC236}">
                <a16:creationId xmlns:a16="http://schemas.microsoft.com/office/drawing/2014/main" id="{BBC9BACA-7786-012C-C5B6-59920DC77189}"/>
              </a:ext>
            </a:extLst>
          </p:cNvPr>
          <p:cNvSpPr/>
          <p:nvPr/>
        </p:nvSpPr>
        <p:spPr>
          <a:xfrm>
            <a:off x="3721882" y="947858"/>
            <a:ext cx="2202746" cy="3658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Suhaib</a:t>
            </a:r>
          </a:p>
        </p:txBody>
      </p:sp>
      <p:sp>
        <p:nvSpPr>
          <p:cNvPr id="1084" name="Rectangle 1083">
            <a:extLst>
              <a:ext uri="{FF2B5EF4-FFF2-40B4-BE49-F238E27FC236}">
                <a16:creationId xmlns:a16="http://schemas.microsoft.com/office/drawing/2014/main" id="{7FA5610B-F533-E5DC-A7EE-37B013B3ABD8}"/>
              </a:ext>
            </a:extLst>
          </p:cNvPr>
          <p:cNvSpPr/>
          <p:nvPr/>
        </p:nvSpPr>
        <p:spPr>
          <a:xfrm>
            <a:off x="6583942" y="957175"/>
            <a:ext cx="2202746" cy="3658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Areeb</a:t>
            </a:r>
          </a:p>
        </p:txBody>
      </p:sp>
      <p:sp>
        <p:nvSpPr>
          <p:cNvPr id="1085" name="Rectangle 1084">
            <a:extLst>
              <a:ext uri="{FF2B5EF4-FFF2-40B4-BE49-F238E27FC236}">
                <a16:creationId xmlns:a16="http://schemas.microsoft.com/office/drawing/2014/main" id="{A87D9500-EC0C-F709-DB23-7E912199B96E}"/>
              </a:ext>
            </a:extLst>
          </p:cNvPr>
          <p:cNvSpPr/>
          <p:nvPr/>
        </p:nvSpPr>
        <p:spPr>
          <a:xfrm>
            <a:off x="9275991" y="954613"/>
            <a:ext cx="2202746" cy="3658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Mohammed</a:t>
            </a:r>
          </a:p>
        </p:txBody>
      </p:sp>
      <p:sp>
        <p:nvSpPr>
          <p:cNvPr id="1086" name="Rectangle 1085">
            <a:extLst>
              <a:ext uri="{FF2B5EF4-FFF2-40B4-BE49-F238E27FC236}">
                <a16:creationId xmlns:a16="http://schemas.microsoft.com/office/drawing/2014/main" id="{BB89B96D-C832-C16B-CF4E-77FEB9A256FC}"/>
              </a:ext>
            </a:extLst>
          </p:cNvPr>
          <p:cNvSpPr/>
          <p:nvPr/>
        </p:nvSpPr>
        <p:spPr>
          <a:xfrm>
            <a:off x="761732" y="3040927"/>
            <a:ext cx="1973973" cy="28268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 Expert</a:t>
            </a:r>
          </a:p>
        </p:txBody>
      </p:sp>
      <p:sp>
        <p:nvSpPr>
          <p:cNvPr id="1087" name="Rectangle 1086">
            <a:extLst>
              <a:ext uri="{FF2B5EF4-FFF2-40B4-BE49-F238E27FC236}">
                <a16:creationId xmlns:a16="http://schemas.microsoft.com/office/drawing/2014/main" id="{F80EC0B9-D750-BA8E-694D-E3CED6D86E97}"/>
              </a:ext>
            </a:extLst>
          </p:cNvPr>
          <p:cNvSpPr/>
          <p:nvPr/>
        </p:nvSpPr>
        <p:spPr>
          <a:xfrm>
            <a:off x="3754600" y="3066417"/>
            <a:ext cx="1973973" cy="28268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React Expert</a:t>
            </a:r>
          </a:p>
        </p:txBody>
      </p:sp>
      <p:sp>
        <p:nvSpPr>
          <p:cNvPr id="2048" name="Rectangle 2047">
            <a:extLst>
              <a:ext uri="{FF2B5EF4-FFF2-40B4-BE49-F238E27FC236}">
                <a16:creationId xmlns:a16="http://schemas.microsoft.com/office/drawing/2014/main" id="{6C35CE51-23C1-132C-0D9C-724DFC74A333}"/>
              </a:ext>
            </a:extLst>
          </p:cNvPr>
          <p:cNvSpPr/>
          <p:nvPr/>
        </p:nvSpPr>
        <p:spPr>
          <a:xfrm>
            <a:off x="6692416" y="3066417"/>
            <a:ext cx="1973973" cy="28268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 – Dev Expert</a:t>
            </a:r>
          </a:p>
        </p:txBody>
      </p:sp>
      <p:sp>
        <p:nvSpPr>
          <p:cNvPr id="2049" name="Rectangle 2048">
            <a:extLst>
              <a:ext uri="{FF2B5EF4-FFF2-40B4-BE49-F238E27FC236}">
                <a16:creationId xmlns:a16="http://schemas.microsoft.com/office/drawing/2014/main" id="{A25C47E6-CE55-D218-1C8B-98D786B8856F}"/>
              </a:ext>
            </a:extLst>
          </p:cNvPr>
          <p:cNvSpPr/>
          <p:nvPr/>
        </p:nvSpPr>
        <p:spPr>
          <a:xfrm>
            <a:off x="9445486" y="3062839"/>
            <a:ext cx="1973973" cy="28268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React Expert</a:t>
            </a:r>
          </a:p>
        </p:txBody>
      </p:sp>
    </p:spTree>
    <p:extLst>
      <p:ext uri="{BB962C8B-B14F-4D97-AF65-F5344CB8AC3E}">
        <p14:creationId xmlns:p14="http://schemas.microsoft.com/office/powerpoint/2010/main" val="81279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6A87B0BD-0545-D88F-F57B-105D156C42F9}"/>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BD4359D-CE2D-D207-56AD-D31B22101F4B}"/>
              </a:ext>
            </a:extLst>
          </p:cNvPr>
          <p:cNvSpPr txBox="1"/>
          <p:nvPr/>
        </p:nvSpPr>
        <p:spPr>
          <a:xfrm>
            <a:off x="3948049" y="256057"/>
            <a:ext cx="4972184" cy="461665"/>
          </a:xfrm>
          <a:prstGeom prst="rect">
            <a:avLst/>
          </a:prstGeom>
          <a:noFill/>
          <a:ln w="28575">
            <a:solidFill>
              <a:schemeClr val="accent5"/>
            </a:solidFill>
          </a:ln>
        </p:spPr>
        <p:txBody>
          <a:bodyPr wrap="square" rtlCol="0">
            <a:spAutoFit/>
          </a:bodyPr>
          <a:lstStyle/>
          <a:p>
            <a:pPr algn="ctr"/>
            <a:r>
              <a:rPr lang="en-US" sz="2400" b="1" dirty="0"/>
              <a:t>Project Architecture - </a:t>
            </a:r>
            <a:r>
              <a:rPr lang="en-US" sz="2400" b="1" i="1" dirty="0"/>
              <a:t>Version 1.0</a:t>
            </a:r>
          </a:p>
        </p:txBody>
      </p:sp>
      <p:pic>
        <p:nvPicPr>
          <p:cNvPr id="2050" name="Picture 2" descr="Cloud Shell | Google Cloud">
            <a:extLst>
              <a:ext uri="{FF2B5EF4-FFF2-40B4-BE49-F238E27FC236}">
                <a16:creationId xmlns:a16="http://schemas.microsoft.com/office/drawing/2014/main" id="{9B2F697B-2E65-D959-AF6E-9AA7459CB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65" y="1113498"/>
            <a:ext cx="1733550" cy="10227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607E175-C272-273D-6616-883569A144B3}"/>
              </a:ext>
            </a:extLst>
          </p:cNvPr>
          <p:cNvSpPr/>
          <p:nvPr/>
        </p:nvSpPr>
        <p:spPr>
          <a:xfrm>
            <a:off x="427760" y="2049124"/>
            <a:ext cx="2436170" cy="21746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Google Cloud Shell</a:t>
            </a:r>
          </a:p>
        </p:txBody>
      </p:sp>
      <p:sp>
        <p:nvSpPr>
          <p:cNvPr id="7" name="Arrow: Right 6">
            <a:extLst>
              <a:ext uri="{FF2B5EF4-FFF2-40B4-BE49-F238E27FC236}">
                <a16:creationId xmlns:a16="http://schemas.microsoft.com/office/drawing/2014/main" id="{F53D01B3-C70C-7448-214F-3FE42B03FBAD}"/>
              </a:ext>
            </a:extLst>
          </p:cNvPr>
          <p:cNvSpPr/>
          <p:nvPr/>
        </p:nvSpPr>
        <p:spPr>
          <a:xfrm>
            <a:off x="2529444" y="1508166"/>
            <a:ext cx="855024" cy="258722"/>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E5AE52-2285-9288-61E0-06904DF4AA5D}"/>
              </a:ext>
            </a:extLst>
          </p:cNvPr>
          <p:cNvSpPr/>
          <p:nvPr/>
        </p:nvSpPr>
        <p:spPr>
          <a:xfrm>
            <a:off x="3153021" y="2049124"/>
            <a:ext cx="2410443" cy="21746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Landing Page</a:t>
            </a:r>
          </a:p>
        </p:txBody>
      </p:sp>
      <p:sp>
        <p:nvSpPr>
          <p:cNvPr id="11" name="Arrow: Right 10">
            <a:extLst>
              <a:ext uri="{FF2B5EF4-FFF2-40B4-BE49-F238E27FC236}">
                <a16:creationId xmlns:a16="http://schemas.microsoft.com/office/drawing/2014/main" id="{4847800C-C741-8213-ADD9-56E5C8E702C3}"/>
              </a:ext>
            </a:extLst>
          </p:cNvPr>
          <p:cNvSpPr/>
          <p:nvPr/>
        </p:nvSpPr>
        <p:spPr>
          <a:xfrm>
            <a:off x="5668486" y="1495026"/>
            <a:ext cx="855024" cy="258722"/>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EFDF0E-5AE3-6558-5282-360163200B39}"/>
              </a:ext>
            </a:extLst>
          </p:cNvPr>
          <p:cNvSpPr/>
          <p:nvPr/>
        </p:nvSpPr>
        <p:spPr>
          <a:xfrm>
            <a:off x="6318082" y="2050425"/>
            <a:ext cx="2410443" cy="258722"/>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Form Page</a:t>
            </a:r>
          </a:p>
        </p:txBody>
      </p:sp>
      <p:sp>
        <p:nvSpPr>
          <p:cNvPr id="15" name="Arrow: Right 14">
            <a:extLst>
              <a:ext uri="{FF2B5EF4-FFF2-40B4-BE49-F238E27FC236}">
                <a16:creationId xmlns:a16="http://schemas.microsoft.com/office/drawing/2014/main" id="{F525F401-60E0-0833-CEC2-1E5794CB9F6D}"/>
              </a:ext>
            </a:extLst>
          </p:cNvPr>
          <p:cNvSpPr/>
          <p:nvPr/>
        </p:nvSpPr>
        <p:spPr>
          <a:xfrm>
            <a:off x="8509723" y="1482398"/>
            <a:ext cx="855024" cy="258722"/>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FD75889-2F1B-997A-9DDA-BA2ABB8C40A6}"/>
              </a:ext>
            </a:extLst>
          </p:cNvPr>
          <p:cNvPicPr>
            <a:picLocks noChangeAspect="1"/>
          </p:cNvPicPr>
          <p:nvPr/>
        </p:nvPicPr>
        <p:blipFill>
          <a:blip r:embed="rId4"/>
          <a:stretch>
            <a:fillRect/>
          </a:stretch>
        </p:blipFill>
        <p:spPr>
          <a:xfrm>
            <a:off x="9662556" y="1004968"/>
            <a:ext cx="1441286" cy="1006396"/>
          </a:xfrm>
          <a:prstGeom prst="rect">
            <a:avLst/>
          </a:prstGeom>
        </p:spPr>
      </p:pic>
      <p:sp>
        <p:nvSpPr>
          <p:cNvPr id="18" name="Rectangle 17">
            <a:extLst>
              <a:ext uri="{FF2B5EF4-FFF2-40B4-BE49-F238E27FC236}">
                <a16:creationId xmlns:a16="http://schemas.microsoft.com/office/drawing/2014/main" id="{55682E38-CFEB-41C9-7587-072201ADC5A8}"/>
              </a:ext>
            </a:extLst>
          </p:cNvPr>
          <p:cNvSpPr/>
          <p:nvPr/>
        </p:nvSpPr>
        <p:spPr>
          <a:xfrm>
            <a:off x="9138183" y="2049124"/>
            <a:ext cx="2410443" cy="247392"/>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Form Result Page</a:t>
            </a:r>
          </a:p>
        </p:txBody>
      </p:sp>
      <p:sp>
        <p:nvSpPr>
          <p:cNvPr id="47" name="Rectangle: Rounded Corners 46">
            <a:extLst>
              <a:ext uri="{FF2B5EF4-FFF2-40B4-BE49-F238E27FC236}">
                <a16:creationId xmlns:a16="http://schemas.microsoft.com/office/drawing/2014/main" id="{AC8CC4D5-2D00-07D9-B014-ED45D998FB55}"/>
              </a:ext>
            </a:extLst>
          </p:cNvPr>
          <p:cNvSpPr/>
          <p:nvPr/>
        </p:nvSpPr>
        <p:spPr>
          <a:xfrm>
            <a:off x="9194942" y="3040233"/>
            <a:ext cx="2209743" cy="2251136"/>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436F7D8-2978-1430-EF48-CAF9992E365E}"/>
              </a:ext>
            </a:extLst>
          </p:cNvPr>
          <p:cNvSpPr/>
          <p:nvPr/>
        </p:nvSpPr>
        <p:spPr>
          <a:xfrm>
            <a:off x="7170188" y="5772211"/>
            <a:ext cx="3290599" cy="696268"/>
          </a:xfrm>
          <a:prstGeom prst="rect">
            <a:avLst/>
          </a:prstGeom>
          <a:solidFill>
            <a:schemeClr val="bg1">
              <a:lumMod val="95000"/>
            </a:schemeClr>
          </a:solid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E143367-D770-4BD9-462F-B5D8CFF74F00}"/>
              </a:ext>
            </a:extLst>
          </p:cNvPr>
          <p:cNvSpPr/>
          <p:nvPr/>
        </p:nvSpPr>
        <p:spPr>
          <a:xfrm>
            <a:off x="3783283" y="4735740"/>
            <a:ext cx="3238082" cy="714696"/>
          </a:xfrm>
          <a:prstGeom prst="rect">
            <a:avLst/>
          </a:prstGeom>
          <a:solidFill>
            <a:schemeClr val="bg1">
              <a:lumMod val="95000"/>
            </a:schemeClr>
          </a:solid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FD8CEB-3430-D508-CE48-52CA9D98F669}"/>
              </a:ext>
            </a:extLst>
          </p:cNvPr>
          <p:cNvSpPr/>
          <p:nvPr/>
        </p:nvSpPr>
        <p:spPr>
          <a:xfrm>
            <a:off x="571248" y="2296516"/>
            <a:ext cx="2188704" cy="47268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 and Node.JS  development</a:t>
            </a:r>
          </a:p>
        </p:txBody>
      </p:sp>
      <p:sp>
        <p:nvSpPr>
          <p:cNvPr id="12" name="Rectangle 11">
            <a:extLst>
              <a:ext uri="{FF2B5EF4-FFF2-40B4-BE49-F238E27FC236}">
                <a16:creationId xmlns:a16="http://schemas.microsoft.com/office/drawing/2014/main" id="{9BC2DA4E-404A-37CC-EB27-AAFEC8DDE9EF}"/>
              </a:ext>
            </a:extLst>
          </p:cNvPr>
          <p:cNvSpPr/>
          <p:nvPr/>
        </p:nvSpPr>
        <p:spPr>
          <a:xfrm>
            <a:off x="3263890" y="2304103"/>
            <a:ext cx="2188704" cy="4297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 front – end with JS Logic to route to Form Page</a:t>
            </a:r>
          </a:p>
        </p:txBody>
      </p:sp>
      <p:sp>
        <p:nvSpPr>
          <p:cNvPr id="16" name="Rectangle 15">
            <a:extLst>
              <a:ext uri="{FF2B5EF4-FFF2-40B4-BE49-F238E27FC236}">
                <a16:creationId xmlns:a16="http://schemas.microsoft.com/office/drawing/2014/main" id="{C8FE794B-FC47-756A-813F-04AEE8A3D1B7}"/>
              </a:ext>
            </a:extLst>
          </p:cNvPr>
          <p:cNvSpPr/>
          <p:nvPr/>
        </p:nvSpPr>
        <p:spPr>
          <a:xfrm>
            <a:off x="6416017" y="2326277"/>
            <a:ext cx="2188704" cy="5034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 front–end with JS Form handling, Cloud Functions Trigger</a:t>
            </a:r>
          </a:p>
        </p:txBody>
      </p:sp>
      <p:sp>
        <p:nvSpPr>
          <p:cNvPr id="19" name="Rectangle 18">
            <a:extLst>
              <a:ext uri="{FF2B5EF4-FFF2-40B4-BE49-F238E27FC236}">
                <a16:creationId xmlns:a16="http://schemas.microsoft.com/office/drawing/2014/main" id="{489A0707-05AC-8959-9740-08BEEEBDBFDF}"/>
              </a:ext>
            </a:extLst>
          </p:cNvPr>
          <p:cNvSpPr/>
          <p:nvPr/>
        </p:nvSpPr>
        <p:spPr>
          <a:xfrm>
            <a:off x="9234736" y="2348136"/>
            <a:ext cx="2188704" cy="5034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 front–end with JS Logic to display results and Google Maps Integration</a:t>
            </a:r>
          </a:p>
        </p:txBody>
      </p:sp>
      <p:sp>
        <p:nvSpPr>
          <p:cNvPr id="48" name="Rectangle 47">
            <a:extLst>
              <a:ext uri="{FF2B5EF4-FFF2-40B4-BE49-F238E27FC236}">
                <a16:creationId xmlns:a16="http://schemas.microsoft.com/office/drawing/2014/main" id="{27BD60A6-25FB-7B22-D70C-D69F047682C1}"/>
              </a:ext>
            </a:extLst>
          </p:cNvPr>
          <p:cNvSpPr/>
          <p:nvPr/>
        </p:nvSpPr>
        <p:spPr>
          <a:xfrm>
            <a:off x="487136" y="3400183"/>
            <a:ext cx="2897332" cy="7825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App Engine</a:t>
            </a:r>
          </a:p>
          <a:p>
            <a:r>
              <a:rPr lang="en-US" sz="1200" b="1" dirty="0">
                <a:solidFill>
                  <a:schemeClr val="tx1"/>
                </a:solidFill>
              </a:rPr>
              <a:t>(Hosting for Node.js Server </a:t>
            </a:r>
          </a:p>
          <a:p>
            <a:r>
              <a:rPr lang="en-US" sz="1200" b="1" dirty="0">
                <a:solidFill>
                  <a:schemeClr val="tx1"/>
                </a:solidFill>
              </a:rPr>
              <a:t>And React Front – End App) </a:t>
            </a:r>
          </a:p>
        </p:txBody>
      </p:sp>
      <p:pic>
        <p:nvPicPr>
          <p:cNvPr id="58" name="Picture 2" descr="Why Google App Engine. Google App Engine Standard (GAE) was… | by Robert  Kluin | Real Kinetic Blog">
            <a:extLst>
              <a:ext uri="{FF2B5EF4-FFF2-40B4-BE49-F238E27FC236}">
                <a16:creationId xmlns:a16="http://schemas.microsoft.com/office/drawing/2014/main" id="{C1AAD7C7-BAA3-EA51-66FF-75C00CC808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1288" y="3529138"/>
            <a:ext cx="702602" cy="56334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Setup and Invoke Cloud Functions using Python | by Warrick | Google Cloud -  Community | Medium">
            <a:extLst>
              <a:ext uri="{FF2B5EF4-FFF2-40B4-BE49-F238E27FC236}">
                <a16:creationId xmlns:a16="http://schemas.microsoft.com/office/drawing/2014/main" id="{7DAAED5E-FA2E-73CC-8E8A-314CD66795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7715" y="3223951"/>
            <a:ext cx="544392" cy="544392"/>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C502D46D-A740-FA79-52CA-BA603D261A17}"/>
              </a:ext>
            </a:extLst>
          </p:cNvPr>
          <p:cNvSpPr txBox="1"/>
          <p:nvPr/>
        </p:nvSpPr>
        <p:spPr>
          <a:xfrm>
            <a:off x="9879327" y="3052832"/>
            <a:ext cx="1493313" cy="1015663"/>
          </a:xfrm>
          <a:prstGeom prst="rect">
            <a:avLst/>
          </a:prstGeom>
          <a:noFill/>
        </p:spPr>
        <p:txBody>
          <a:bodyPr wrap="square" rtlCol="0">
            <a:spAutoFit/>
          </a:bodyPr>
          <a:lstStyle/>
          <a:p>
            <a:r>
              <a:rPr lang="en-US" sz="1200" b="1" dirty="0">
                <a:highlight>
                  <a:srgbClr val="FFFF00"/>
                </a:highlight>
              </a:rPr>
              <a:t>Google Cloud  Function #1</a:t>
            </a:r>
            <a:br>
              <a:rPr lang="en-US" sz="1200" dirty="0"/>
            </a:br>
            <a:r>
              <a:rPr lang="en-US" sz="1200" b="1" dirty="0"/>
              <a:t>(processEligibilty for tax credit eligibility</a:t>
            </a:r>
          </a:p>
        </p:txBody>
      </p:sp>
      <p:pic>
        <p:nvPicPr>
          <p:cNvPr id="2048" name="Picture 2" descr="Mongodb Logo PNG Vectors Free Download">
            <a:extLst>
              <a:ext uri="{FF2B5EF4-FFF2-40B4-BE49-F238E27FC236}">
                <a16:creationId xmlns:a16="http://schemas.microsoft.com/office/drawing/2014/main" id="{315C7016-92C1-16EE-BED7-E2FD1C757F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7151" y="4809642"/>
            <a:ext cx="545207" cy="545207"/>
          </a:xfrm>
          <a:prstGeom prst="rect">
            <a:avLst/>
          </a:prstGeom>
          <a:noFill/>
          <a:extLst>
            <a:ext uri="{909E8E84-426E-40DD-AFC4-6F175D3DCCD1}">
              <a14:hiddenFill xmlns:a14="http://schemas.microsoft.com/office/drawing/2010/main">
                <a:solidFill>
                  <a:srgbClr val="FFFFFF"/>
                </a:solidFill>
              </a14:hiddenFill>
            </a:ext>
          </a:extLst>
        </p:spPr>
      </p:pic>
      <p:sp>
        <p:nvSpPr>
          <p:cNvPr id="2049" name="TextBox 2048">
            <a:extLst>
              <a:ext uri="{FF2B5EF4-FFF2-40B4-BE49-F238E27FC236}">
                <a16:creationId xmlns:a16="http://schemas.microsoft.com/office/drawing/2014/main" id="{1DE6D22C-27E3-2500-0754-343CFE92197B}"/>
              </a:ext>
            </a:extLst>
          </p:cNvPr>
          <p:cNvSpPr txBox="1"/>
          <p:nvPr/>
        </p:nvSpPr>
        <p:spPr>
          <a:xfrm>
            <a:off x="4460848" y="4804104"/>
            <a:ext cx="2554385" cy="646331"/>
          </a:xfrm>
          <a:prstGeom prst="rect">
            <a:avLst/>
          </a:prstGeom>
          <a:noFill/>
        </p:spPr>
        <p:txBody>
          <a:bodyPr wrap="square" rtlCol="0">
            <a:spAutoFit/>
          </a:bodyPr>
          <a:lstStyle/>
          <a:p>
            <a:pPr algn="ctr"/>
            <a:r>
              <a:rPr lang="en-US" sz="1200" b="1" dirty="0"/>
              <a:t>MongoDB </a:t>
            </a:r>
          </a:p>
          <a:p>
            <a:pPr algn="ctr"/>
            <a:r>
              <a:rPr lang="en-US" sz="1200" b="1" dirty="0"/>
              <a:t>(Database for storing and updating vehicle data)</a:t>
            </a:r>
          </a:p>
        </p:txBody>
      </p:sp>
      <p:pic>
        <p:nvPicPr>
          <p:cNvPr id="2051" name="Picture 6" descr="Google bigquery logo - Social media &amp; Logos Icons">
            <a:extLst>
              <a:ext uri="{FF2B5EF4-FFF2-40B4-BE49-F238E27FC236}">
                <a16:creationId xmlns:a16="http://schemas.microsoft.com/office/drawing/2014/main" id="{240F10C1-0DF0-57AF-7EE2-F6EBB9E9B3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0315" y="5808899"/>
            <a:ext cx="545206" cy="545206"/>
          </a:xfrm>
          <a:prstGeom prst="rect">
            <a:avLst/>
          </a:prstGeom>
          <a:noFill/>
          <a:extLst>
            <a:ext uri="{909E8E84-426E-40DD-AFC4-6F175D3DCCD1}">
              <a14:hiddenFill xmlns:a14="http://schemas.microsoft.com/office/drawing/2010/main">
                <a:solidFill>
                  <a:srgbClr val="FFFFFF"/>
                </a:solidFill>
              </a14:hiddenFill>
            </a:ext>
          </a:extLst>
        </p:spPr>
      </p:pic>
      <p:sp>
        <p:nvSpPr>
          <p:cNvPr id="2052" name="TextBox 2051">
            <a:extLst>
              <a:ext uri="{FF2B5EF4-FFF2-40B4-BE49-F238E27FC236}">
                <a16:creationId xmlns:a16="http://schemas.microsoft.com/office/drawing/2014/main" id="{8A5F805B-36A4-EBD1-1626-C296C5D795A4}"/>
              </a:ext>
            </a:extLst>
          </p:cNvPr>
          <p:cNvSpPr txBox="1"/>
          <p:nvPr/>
        </p:nvSpPr>
        <p:spPr>
          <a:xfrm>
            <a:off x="7935017" y="5831624"/>
            <a:ext cx="2554385" cy="646331"/>
          </a:xfrm>
          <a:prstGeom prst="rect">
            <a:avLst/>
          </a:prstGeom>
          <a:noFill/>
        </p:spPr>
        <p:txBody>
          <a:bodyPr wrap="square" rtlCol="0">
            <a:spAutoFit/>
          </a:bodyPr>
          <a:lstStyle/>
          <a:p>
            <a:pPr algn="ctr"/>
            <a:r>
              <a:rPr lang="en-US" sz="1200" b="1" dirty="0"/>
              <a:t>BigQuery</a:t>
            </a:r>
          </a:p>
          <a:p>
            <a:pPr algn="ctr"/>
            <a:r>
              <a:rPr lang="en-US" sz="1200" b="1" dirty="0"/>
              <a:t>Analytical queries and storing processed data for analytics) </a:t>
            </a:r>
          </a:p>
        </p:txBody>
      </p:sp>
      <p:sp>
        <p:nvSpPr>
          <p:cNvPr id="2053" name="Rectangle 2052">
            <a:extLst>
              <a:ext uri="{FF2B5EF4-FFF2-40B4-BE49-F238E27FC236}">
                <a16:creationId xmlns:a16="http://schemas.microsoft.com/office/drawing/2014/main" id="{27615D80-07A5-A2EB-6CCB-A9B797D837DD}"/>
              </a:ext>
            </a:extLst>
          </p:cNvPr>
          <p:cNvSpPr/>
          <p:nvPr/>
        </p:nvSpPr>
        <p:spPr>
          <a:xfrm>
            <a:off x="4732315" y="3305368"/>
            <a:ext cx="2808516" cy="93353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Secure API </a:t>
            </a:r>
          </a:p>
          <a:p>
            <a:r>
              <a:rPr lang="en-US" sz="1200" b="1" dirty="0">
                <a:solidFill>
                  <a:schemeClr val="tx1"/>
                </a:solidFill>
              </a:rPr>
              <a:t>handles authentication </a:t>
            </a:r>
          </a:p>
          <a:p>
            <a:r>
              <a:rPr lang="en-US" sz="1200" b="1" dirty="0">
                <a:solidFill>
                  <a:schemeClr val="tx1"/>
                </a:solidFill>
              </a:rPr>
              <a:t>Data validation, and secure </a:t>
            </a:r>
          </a:p>
          <a:p>
            <a:r>
              <a:rPr lang="en-US" sz="1200" b="1" dirty="0">
                <a:solidFill>
                  <a:schemeClr val="tx1"/>
                </a:solidFill>
              </a:rPr>
              <a:t>communication with </a:t>
            </a:r>
          </a:p>
          <a:p>
            <a:r>
              <a:rPr lang="en-US" sz="1200" b="1" dirty="0">
                <a:solidFill>
                  <a:schemeClr val="tx1"/>
                </a:solidFill>
              </a:rPr>
              <a:t>cloud function </a:t>
            </a:r>
          </a:p>
        </p:txBody>
      </p:sp>
      <p:pic>
        <p:nvPicPr>
          <p:cNvPr id="2057" name="Picture 2056">
            <a:extLst>
              <a:ext uri="{FF2B5EF4-FFF2-40B4-BE49-F238E27FC236}">
                <a16:creationId xmlns:a16="http://schemas.microsoft.com/office/drawing/2014/main" id="{E53A37C3-7B83-F313-3B39-141FAE55E54D}"/>
              </a:ext>
            </a:extLst>
          </p:cNvPr>
          <p:cNvPicPr>
            <a:picLocks noChangeAspect="1"/>
          </p:cNvPicPr>
          <p:nvPr/>
        </p:nvPicPr>
        <p:blipFill>
          <a:blip r:embed="rId9"/>
          <a:stretch>
            <a:fillRect/>
          </a:stretch>
        </p:blipFill>
        <p:spPr>
          <a:xfrm>
            <a:off x="6828312" y="3463909"/>
            <a:ext cx="591866" cy="591866"/>
          </a:xfrm>
          <a:prstGeom prst="rect">
            <a:avLst/>
          </a:prstGeom>
        </p:spPr>
      </p:pic>
      <p:cxnSp>
        <p:nvCxnSpPr>
          <p:cNvPr id="2059" name="Connector: Elbow 2058">
            <a:extLst>
              <a:ext uri="{FF2B5EF4-FFF2-40B4-BE49-F238E27FC236}">
                <a16:creationId xmlns:a16="http://schemas.microsoft.com/office/drawing/2014/main" id="{E884B28A-A366-02B6-66B6-0B744537B843}"/>
              </a:ext>
            </a:extLst>
          </p:cNvPr>
          <p:cNvCxnSpPr>
            <a:stCxn id="51" idx="1"/>
            <a:endCxn id="48" idx="2"/>
          </p:cNvCxnSpPr>
          <p:nvPr/>
        </p:nvCxnSpPr>
        <p:spPr>
          <a:xfrm rot="10800000">
            <a:off x="1935803" y="4182776"/>
            <a:ext cx="1847481" cy="910312"/>
          </a:xfrm>
          <a:prstGeom prst="bentConnector2">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2061" name="Connector: Elbow 2060">
            <a:extLst>
              <a:ext uri="{FF2B5EF4-FFF2-40B4-BE49-F238E27FC236}">
                <a16:creationId xmlns:a16="http://schemas.microsoft.com/office/drawing/2014/main" id="{2EE45B2C-31E7-E21C-E5B1-429E3AAB761C}"/>
              </a:ext>
            </a:extLst>
          </p:cNvPr>
          <p:cNvCxnSpPr>
            <a:stCxn id="16" idx="2"/>
            <a:endCxn id="48" idx="0"/>
          </p:cNvCxnSpPr>
          <p:nvPr/>
        </p:nvCxnSpPr>
        <p:spPr>
          <a:xfrm rot="5400000">
            <a:off x="4437836" y="327649"/>
            <a:ext cx="570501" cy="5574567"/>
          </a:xfrm>
          <a:prstGeom prst="bentConnector3">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2062" name="Arrow: Right 2061">
            <a:extLst>
              <a:ext uri="{FF2B5EF4-FFF2-40B4-BE49-F238E27FC236}">
                <a16:creationId xmlns:a16="http://schemas.microsoft.com/office/drawing/2014/main" id="{CB24C0A4-852D-EE86-255B-BE5EC66C7B4D}"/>
              </a:ext>
            </a:extLst>
          </p:cNvPr>
          <p:cNvSpPr/>
          <p:nvPr/>
        </p:nvSpPr>
        <p:spPr>
          <a:xfrm rot="10800000">
            <a:off x="3427607" y="3741701"/>
            <a:ext cx="1248321" cy="136096"/>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Arrow: Right 2062">
            <a:extLst>
              <a:ext uri="{FF2B5EF4-FFF2-40B4-BE49-F238E27FC236}">
                <a16:creationId xmlns:a16="http://schemas.microsoft.com/office/drawing/2014/main" id="{716799E4-0B25-0313-DBE2-C8F28F58F37B}"/>
              </a:ext>
            </a:extLst>
          </p:cNvPr>
          <p:cNvSpPr/>
          <p:nvPr/>
        </p:nvSpPr>
        <p:spPr>
          <a:xfrm rot="10800000">
            <a:off x="7609224" y="3704085"/>
            <a:ext cx="1528958" cy="121810"/>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Arrow: Right 2064">
            <a:extLst>
              <a:ext uri="{FF2B5EF4-FFF2-40B4-BE49-F238E27FC236}">
                <a16:creationId xmlns:a16="http://schemas.microsoft.com/office/drawing/2014/main" id="{14337A22-EF5C-01AB-EBC0-F166C2305A79}"/>
              </a:ext>
            </a:extLst>
          </p:cNvPr>
          <p:cNvSpPr/>
          <p:nvPr/>
        </p:nvSpPr>
        <p:spPr>
          <a:xfrm rot="5400000">
            <a:off x="9906789" y="5405891"/>
            <a:ext cx="366764" cy="238878"/>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D44B08EA-C029-62BE-C043-3BFC53C7F7F6}"/>
              </a:ext>
            </a:extLst>
          </p:cNvPr>
          <p:cNvSpPr/>
          <p:nvPr/>
        </p:nvSpPr>
        <p:spPr>
          <a:xfrm>
            <a:off x="10640291" y="5810311"/>
            <a:ext cx="997527" cy="64633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8" name="Straight Connector 2067">
            <a:extLst>
              <a:ext uri="{FF2B5EF4-FFF2-40B4-BE49-F238E27FC236}">
                <a16:creationId xmlns:a16="http://schemas.microsoft.com/office/drawing/2014/main" id="{F90F3A5B-B705-BDAC-3BBE-ED262BE46D39}"/>
              </a:ext>
            </a:extLst>
          </p:cNvPr>
          <p:cNvCxnSpPr/>
          <p:nvPr/>
        </p:nvCxnSpPr>
        <p:spPr>
          <a:xfrm>
            <a:off x="10640291" y="5979886"/>
            <a:ext cx="997527" cy="0"/>
          </a:xfrm>
          <a:prstGeom prst="line">
            <a:avLst/>
          </a:prstGeom>
        </p:spPr>
        <p:style>
          <a:lnRef idx="2">
            <a:schemeClr val="dk1"/>
          </a:lnRef>
          <a:fillRef idx="0">
            <a:schemeClr val="dk1"/>
          </a:fillRef>
          <a:effectRef idx="1">
            <a:schemeClr val="dk1"/>
          </a:effectRef>
          <a:fontRef idx="minor">
            <a:schemeClr val="tx1"/>
          </a:fontRef>
        </p:style>
      </p:cxnSp>
      <p:cxnSp>
        <p:nvCxnSpPr>
          <p:cNvPr id="2070" name="Straight Connector 2069">
            <a:extLst>
              <a:ext uri="{FF2B5EF4-FFF2-40B4-BE49-F238E27FC236}">
                <a16:creationId xmlns:a16="http://schemas.microsoft.com/office/drawing/2014/main" id="{B186B5D0-25D7-B6F0-6704-B6B5AC0CEC7C}"/>
              </a:ext>
            </a:extLst>
          </p:cNvPr>
          <p:cNvCxnSpPr>
            <a:cxnSpLocks/>
          </p:cNvCxnSpPr>
          <p:nvPr/>
        </p:nvCxnSpPr>
        <p:spPr>
          <a:xfrm>
            <a:off x="10922000" y="5810311"/>
            <a:ext cx="0" cy="646331"/>
          </a:xfrm>
          <a:prstGeom prst="line">
            <a:avLst/>
          </a:prstGeom>
        </p:spPr>
        <p:style>
          <a:lnRef idx="2">
            <a:schemeClr val="dk1"/>
          </a:lnRef>
          <a:fillRef idx="0">
            <a:schemeClr val="dk1"/>
          </a:fillRef>
          <a:effectRef idx="1">
            <a:schemeClr val="dk1"/>
          </a:effectRef>
          <a:fontRef idx="minor">
            <a:schemeClr val="tx1"/>
          </a:fontRef>
        </p:style>
      </p:cxnSp>
      <p:cxnSp>
        <p:nvCxnSpPr>
          <p:cNvPr id="2072" name="Straight Connector 2071">
            <a:extLst>
              <a:ext uri="{FF2B5EF4-FFF2-40B4-BE49-F238E27FC236}">
                <a16:creationId xmlns:a16="http://schemas.microsoft.com/office/drawing/2014/main" id="{79BE8ACB-E5CF-16A4-5F1A-4E9F776F53C9}"/>
              </a:ext>
            </a:extLst>
          </p:cNvPr>
          <p:cNvCxnSpPr>
            <a:cxnSpLocks/>
          </p:cNvCxnSpPr>
          <p:nvPr/>
        </p:nvCxnSpPr>
        <p:spPr>
          <a:xfrm>
            <a:off x="11176000" y="5810311"/>
            <a:ext cx="0" cy="646331"/>
          </a:xfrm>
          <a:prstGeom prst="line">
            <a:avLst/>
          </a:prstGeom>
        </p:spPr>
        <p:style>
          <a:lnRef idx="2">
            <a:schemeClr val="dk1"/>
          </a:lnRef>
          <a:fillRef idx="0">
            <a:schemeClr val="dk1"/>
          </a:fillRef>
          <a:effectRef idx="1">
            <a:schemeClr val="dk1"/>
          </a:effectRef>
          <a:fontRef idx="minor">
            <a:schemeClr val="tx1"/>
          </a:fontRef>
        </p:style>
      </p:cxnSp>
      <p:cxnSp>
        <p:nvCxnSpPr>
          <p:cNvPr id="2073" name="Straight Connector 2072">
            <a:extLst>
              <a:ext uri="{FF2B5EF4-FFF2-40B4-BE49-F238E27FC236}">
                <a16:creationId xmlns:a16="http://schemas.microsoft.com/office/drawing/2014/main" id="{72A55CB6-95F9-FC9F-4510-43942715C00B}"/>
              </a:ext>
            </a:extLst>
          </p:cNvPr>
          <p:cNvCxnSpPr>
            <a:cxnSpLocks/>
          </p:cNvCxnSpPr>
          <p:nvPr/>
        </p:nvCxnSpPr>
        <p:spPr>
          <a:xfrm>
            <a:off x="11423440" y="5810311"/>
            <a:ext cx="0" cy="646331"/>
          </a:xfrm>
          <a:prstGeom prst="line">
            <a:avLst/>
          </a:prstGeom>
        </p:spPr>
        <p:style>
          <a:lnRef idx="2">
            <a:schemeClr val="dk1"/>
          </a:lnRef>
          <a:fillRef idx="0">
            <a:schemeClr val="dk1"/>
          </a:fillRef>
          <a:effectRef idx="1">
            <a:schemeClr val="dk1"/>
          </a:effectRef>
          <a:fontRef idx="minor">
            <a:schemeClr val="tx1"/>
          </a:fontRef>
        </p:style>
      </p:cxnSp>
      <p:cxnSp>
        <p:nvCxnSpPr>
          <p:cNvPr id="2074" name="Straight Connector 2073">
            <a:extLst>
              <a:ext uri="{FF2B5EF4-FFF2-40B4-BE49-F238E27FC236}">
                <a16:creationId xmlns:a16="http://schemas.microsoft.com/office/drawing/2014/main" id="{E0CE4717-1734-BAD9-B52B-153DA33AD60F}"/>
              </a:ext>
            </a:extLst>
          </p:cNvPr>
          <p:cNvCxnSpPr/>
          <p:nvPr/>
        </p:nvCxnSpPr>
        <p:spPr>
          <a:xfrm>
            <a:off x="10633941" y="6136822"/>
            <a:ext cx="997527" cy="0"/>
          </a:xfrm>
          <a:prstGeom prst="line">
            <a:avLst/>
          </a:prstGeom>
        </p:spPr>
        <p:style>
          <a:lnRef idx="2">
            <a:schemeClr val="dk1"/>
          </a:lnRef>
          <a:fillRef idx="0">
            <a:schemeClr val="dk1"/>
          </a:fillRef>
          <a:effectRef idx="1">
            <a:schemeClr val="dk1"/>
          </a:effectRef>
          <a:fontRef idx="minor">
            <a:schemeClr val="tx1"/>
          </a:fontRef>
        </p:style>
      </p:cxnSp>
      <p:cxnSp>
        <p:nvCxnSpPr>
          <p:cNvPr id="2075" name="Straight Connector 2074">
            <a:extLst>
              <a:ext uri="{FF2B5EF4-FFF2-40B4-BE49-F238E27FC236}">
                <a16:creationId xmlns:a16="http://schemas.microsoft.com/office/drawing/2014/main" id="{6EEDFF7F-E3BF-5A9D-CC50-72827B9D2D0F}"/>
              </a:ext>
            </a:extLst>
          </p:cNvPr>
          <p:cNvCxnSpPr/>
          <p:nvPr/>
        </p:nvCxnSpPr>
        <p:spPr>
          <a:xfrm>
            <a:off x="10633941" y="6289222"/>
            <a:ext cx="997527" cy="0"/>
          </a:xfrm>
          <a:prstGeom prst="line">
            <a:avLst/>
          </a:prstGeom>
        </p:spPr>
        <p:style>
          <a:lnRef idx="2">
            <a:schemeClr val="dk1"/>
          </a:lnRef>
          <a:fillRef idx="0">
            <a:schemeClr val="dk1"/>
          </a:fillRef>
          <a:effectRef idx="1">
            <a:schemeClr val="dk1"/>
          </a:effectRef>
          <a:fontRef idx="minor">
            <a:schemeClr val="tx1"/>
          </a:fontRef>
        </p:style>
      </p:cxnSp>
      <p:sp>
        <p:nvSpPr>
          <p:cNvPr id="2076" name="Rectangle 2075">
            <a:extLst>
              <a:ext uri="{FF2B5EF4-FFF2-40B4-BE49-F238E27FC236}">
                <a16:creationId xmlns:a16="http://schemas.microsoft.com/office/drawing/2014/main" id="{01678F09-B3FB-55D3-9677-F18E4B321537}"/>
              </a:ext>
            </a:extLst>
          </p:cNvPr>
          <p:cNvSpPr/>
          <p:nvPr/>
        </p:nvSpPr>
        <p:spPr>
          <a:xfrm>
            <a:off x="7137400" y="4804104"/>
            <a:ext cx="912932" cy="61190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TextBox 2076">
            <a:extLst>
              <a:ext uri="{FF2B5EF4-FFF2-40B4-BE49-F238E27FC236}">
                <a16:creationId xmlns:a16="http://schemas.microsoft.com/office/drawing/2014/main" id="{07CA5571-B2A2-5AFF-F2D3-C21B549C871E}"/>
              </a:ext>
            </a:extLst>
          </p:cNvPr>
          <p:cNvSpPr txBox="1"/>
          <p:nvPr/>
        </p:nvSpPr>
        <p:spPr>
          <a:xfrm>
            <a:off x="7130052" y="4941883"/>
            <a:ext cx="961827" cy="276999"/>
          </a:xfrm>
          <a:prstGeom prst="rect">
            <a:avLst/>
          </a:prstGeom>
          <a:noFill/>
        </p:spPr>
        <p:txBody>
          <a:bodyPr wrap="square" rtlCol="0">
            <a:spAutoFit/>
          </a:bodyPr>
          <a:lstStyle/>
          <a:p>
            <a:r>
              <a:rPr lang="en-US" sz="1200" b="1" dirty="0">
                <a:solidFill>
                  <a:schemeClr val="accent3">
                    <a:lumMod val="60000"/>
                    <a:lumOff val="40000"/>
                  </a:schemeClr>
                </a:solidFill>
              </a:rPr>
              <a:t>{MongoDB}</a:t>
            </a:r>
          </a:p>
        </p:txBody>
      </p:sp>
      <p:pic>
        <p:nvPicPr>
          <p:cNvPr id="2078" name="Picture 4" descr="Setup and Invoke Cloud Functions using Python | by Warrick | Google Cloud -  Community | Medium">
            <a:extLst>
              <a:ext uri="{FF2B5EF4-FFF2-40B4-BE49-F238E27FC236}">
                <a16:creationId xmlns:a16="http://schemas.microsoft.com/office/drawing/2014/main" id="{87BEB0B7-3E2F-FCE4-F068-D6183900B4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7715" y="4305878"/>
            <a:ext cx="544392" cy="544392"/>
          </a:xfrm>
          <a:prstGeom prst="rect">
            <a:avLst/>
          </a:prstGeom>
          <a:noFill/>
          <a:extLst>
            <a:ext uri="{909E8E84-426E-40DD-AFC4-6F175D3DCCD1}">
              <a14:hiddenFill xmlns:a14="http://schemas.microsoft.com/office/drawing/2010/main">
                <a:solidFill>
                  <a:srgbClr val="FFFFFF"/>
                </a:solidFill>
              </a14:hiddenFill>
            </a:ext>
          </a:extLst>
        </p:spPr>
      </p:pic>
      <p:sp>
        <p:nvSpPr>
          <p:cNvPr id="2079" name="TextBox 2078">
            <a:extLst>
              <a:ext uri="{FF2B5EF4-FFF2-40B4-BE49-F238E27FC236}">
                <a16:creationId xmlns:a16="http://schemas.microsoft.com/office/drawing/2014/main" id="{AEAC9200-3A4A-DF8E-529F-60395018B120}"/>
              </a:ext>
            </a:extLst>
          </p:cNvPr>
          <p:cNvSpPr txBox="1"/>
          <p:nvPr/>
        </p:nvSpPr>
        <p:spPr>
          <a:xfrm>
            <a:off x="9880457" y="4011202"/>
            <a:ext cx="1460618" cy="1384995"/>
          </a:xfrm>
          <a:prstGeom prst="rect">
            <a:avLst/>
          </a:prstGeom>
          <a:noFill/>
        </p:spPr>
        <p:txBody>
          <a:bodyPr wrap="square" rtlCol="0">
            <a:spAutoFit/>
          </a:bodyPr>
          <a:lstStyle/>
          <a:p>
            <a:r>
              <a:rPr lang="en-US" sz="1200" b="1" dirty="0">
                <a:highlight>
                  <a:srgbClr val="FFFF00"/>
                </a:highlight>
              </a:rPr>
              <a:t>Google Cloud Function #2</a:t>
            </a:r>
          </a:p>
          <a:p>
            <a:r>
              <a:rPr lang="en-US" sz="1200" b="1" dirty="0"/>
              <a:t>mapVehicleOrigin</a:t>
            </a:r>
          </a:p>
          <a:p>
            <a:endParaRPr lang="en-US" sz="1200" b="1" dirty="0"/>
          </a:p>
          <a:p>
            <a:r>
              <a:rPr lang="en-US" sz="1200" b="1" dirty="0"/>
              <a:t>For mapping vehicle assembly location.</a:t>
            </a:r>
          </a:p>
        </p:txBody>
      </p:sp>
      <p:pic>
        <p:nvPicPr>
          <p:cNvPr id="20" name="Picture 19">
            <a:extLst>
              <a:ext uri="{FF2B5EF4-FFF2-40B4-BE49-F238E27FC236}">
                <a16:creationId xmlns:a16="http://schemas.microsoft.com/office/drawing/2014/main" id="{C035C89E-4EC0-7C23-3E91-9472CDA4788C}"/>
              </a:ext>
            </a:extLst>
          </p:cNvPr>
          <p:cNvPicPr>
            <a:picLocks noChangeAspect="1"/>
          </p:cNvPicPr>
          <p:nvPr/>
        </p:nvPicPr>
        <p:blipFill>
          <a:blip r:embed="rId10"/>
          <a:stretch>
            <a:fillRect/>
          </a:stretch>
        </p:blipFill>
        <p:spPr>
          <a:xfrm>
            <a:off x="3601664" y="1004968"/>
            <a:ext cx="1585540" cy="1005342"/>
          </a:xfrm>
          <a:prstGeom prst="rect">
            <a:avLst/>
          </a:prstGeom>
        </p:spPr>
      </p:pic>
      <p:pic>
        <p:nvPicPr>
          <p:cNvPr id="21" name="Picture 20">
            <a:extLst>
              <a:ext uri="{FF2B5EF4-FFF2-40B4-BE49-F238E27FC236}">
                <a16:creationId xmlns:a16="http://schemas.microsoft.com/office/drawing/2014/main" id="{21B04F92-930E-7D7B-EF46-450C945A23F0}"/>
              </a:ext>
            </a:extLst>
          </p:cNvPr>
          <p:cNvPicPr>
            <a:picLocks noChangeAspect="1"/>
          </p:cNvPicPr>
          <p:nvPr/>
        </p:nvPicPr>
        <p:blipFill>
          <a:blip r:embed="rId11"/>
          <a:stretch>
            <a:fillRect/>
          </a:stretch>
        </p:blipFill>
        <p:spPr>
          <a:xfrm>
            <a:off x="6757368" y="890688"/>
            <a:ext cx="1585540" cy="1067863"/>
          </a:xfrm>
          <a:prstGeom prst="rect">
            <a:avLst/>
          </a:prstGeom>
        </p:spPr>
      </p:pic>
    </p:spTree>
    <p:extLst>
      <p:ext uri="{BB962C8B-B14F-4D97-AF65-F5344CB8AC3E}">
        <p14:creationId xmlns:p14="http://schemas.microsoft.com/office/powerpoint/2010/main" val="148678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E96B950-7C63-360C-E6E4-E36996C186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F68D756-C3FD-E08D-A911-6B441825C4BA}"/>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65CC67A-DCE1-9E0C-0795-C86330D8B4E4}"/>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DC3C0E8-AFF8-20C4-74B4-AF25D7F20BF5}"/>
              </a:ext>
            </a:extLst>
          </p:cNvPr>
          <p:cNvSpPr txBox="1"/>
          <p:nvPr/>
        </p:nvSpPr>
        <p:spPr>
          <a:xfrm>
            <a:off x="3948049" y="256057"/>
            <a:ext cx="4972184" cy="461665"/>
          </a:xfrm>
          <a:prstGeom prst="rect">
            <a:avLst/>
          </a:prstGeom>
          <a:noFill/>
          <a:ln w="28575">
            <a:solidFill>
              <a:schemeClr val="accent5"/>
            </a:solidFill>
          </a:ln>
        </p:spPr>
        <p:txBody>
          <a:bodyPr wrap="square" rtlCol="0">
            <a:spAutoFit/>
          </a:bodyPr>
          <a:lstStyle/>
          <a:p>
            <a:pPr algn="ctr"/>
            <a:r>
              <a:rPr lang="en-US" sz="2400" b="1" dirty="0"/>
              <a:t>Two Google Cloud Functions</a:t>
            </a:r>
            <a:endParaRPr lang="en-US" sz="2400" b="1" i="1" dirty="0"/>
          </a:p>
        </p:txBody>
      </p:sp>
      <p:sp>
        <p:nvSpPr>
          <p:cNvPr id="8" name="Rectangle 7">
            <a:extLst>
              <a:ext uri="{FF2B5EF4-FFF2-40B4-BE49-F238E27FC236}">
                <a16:creationId xmlns:a16="http://schemas.microsoft.com/office/drawing/2014/main" id="{B61DCDB9-DD79-990D-D91D-27822E0B8610}"/>
              </a:ext>
            </a:extLst>
          </p:cNvPr>
          <p:cNvSpPr/>
          <p:nvPr/>
        </p:nvSpPr>
        <p:spPr>
          <a:xfrm>
            <a:off x="660400" y="1054100"/>
            <a:ext cx="10718800" cy="5270496"/>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1983FCD-5A42-9CDA-349C-1D98EC64D927}"/>
              </a:ext>
            </a:extLst>
          </p:cNvPr>
          <p:cNvSpPr/>
          <p:nvPr/>
        </p:nvSpPr>
        <p:spPr>
          <a:xfrm>
            <a:off x="1599045" y="1482435"/>
            <a:ext cx="3416300" cy="4413826"/>
          </a:xfrm>
          <a:prstGeom prst="rect">
            <a:avLst/>
          </a:prstGeom>
          <a:solidFill>
            <a:schemeClr val="bg1"/>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46C88A-04F5-14D3-8635-CD35E41FD70C}"/>
              </a:ext>
            </a:extLst>
          </p:cNvPr>
          <p:cNvSpPr/>
          <p:nvPr/>
        </p:nvSpPr>
        <p:spPr>
          <a:xfrm>
            <a:off x="6591878" y="1482435"/>
            <a:ext cx="3416300" cy="4413826"/>
          </a:xfrm>
          <a:prstGeom prst="rect">
            <a:avLst/>
          </a:prstGeom>
          <a:solidFill>
            <a:schemeClr val="bg1"/>
          </a:soli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Setup and Invoke Cloud Functions using Python | by Warrick | Google Cloud -  Community | Medium">
            <a:extLst>
              <a:ext uri="{FF2B5EF4-FFF2-40B4-BE49-F238E27FC236}">
                <a16:creationId xmlns:a16="http://schemas.microsoft.com/office/drawing/2014/main" id="{43790E75-9EF0-0C56-28C8-5393667A7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87" y="1623751"/>
            <a:ext cx="1285240" cy="1285240"/>
          </a:xfrm>
          <a:prstGeom prst="rect">
            <a:avLst/>
          </a:prstGeom>
          <a:noFill/>
          <a:effectLst>
            <a:glow rad="63500">
              <a:schemeClr val="accent1">
                <a:satMod val="175000"/>
                <a:alpha val="40000"/>
              </a:schemeClr>
            </a:glow>
            <a:outerShdw blurRad="1524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12" name="Picture 4" descr="Setup and Invoke Cloud Functions using Python | by Warrick | Google Cloud -  Community | Medium">
            <a:extLst>
              <a:ext uri="{FF2B5EF4-FFF2-40B4-BE49-F238E27FC236}">
                <a16:creationId xmlns:a16="http://schemas.microsoft.com/office/drawing/2014/main" id="{9A691063-70B9-D070-214C-B2EC83F68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408" y="1623751"/>
            <a:ext cx="1285240" cy="1285240"/>
          </a:xfrm>
          <a:prstGeom prst="rect">
            <a:avLst/>
          </a:prstGeom>
          <a:noFill/>
          <a:effectLst>
            <a:glow rad="63500">
              <a:schemeClr val="accent1">
                <a:satMod val="175000"/>
                <a:alpha val="40000"/>
              </a:schemeClr>
            </a:glow>
            <a:outerShdw blurRad="1524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441CBE5-7835-B9D0-D4DF-3CF4B98F8A4A}"/>
              </a:ext>
            </a:extLst>
          </p:cNvPr>
          <p:cNvSpPr txBox="1"/>
          <p:nvPr/>
        </p:nvSpPr>
        <p:spPr>
          <a:xfrm>
            <a:off x="1770495" y="3689348"/>
            <a:ext cx="3073400" cy="369332"/>
          </a:xfrm>
          <a:prstGeom prst="rect">
            <a:avLst/>
          </a:prstGeom>
          <a:noFill/>
          <a:ln>
            <a:solidFill>
              <a:schemeClr val="tx2">
                <a:lumMod val="75000"/>
                <a:lumOff val="25000"/>
              </a:schemeClr>
            </a:solidFill>
          </a:ln>
        </p:spPr>
        <p:txBody>
          <a:bodyPr wrap="square" rtlCol="0">
            <a:spAutoFit/>
          </a:bodyPr>
          <a:lstStyle/>
          <a:p>
            <a:pPr algn="ctr"/>
            <a:r>
              <a:rPr lang="en-US" b="1" dirty="0"/>
              <a:t>processEligibility</a:t>
            </a:r>
          </a:p>
        </p:txBody>
      </p:sp>
      <p:sp>
        <p:nvSpPr>
          <p:cNvPr id="14" name="TextBox 13">
            <a:extLst>
              <a:ext uri="{FF2B5EF4-FFF2-40B4-BE49-F238E27FC236}">
                <a16:creationId xmlns:a16="http://schemas.microsoft.com/office/drawing/2014/main" id="{7B683D05-FC15-5057-6C41-9288966621A5}"/>
              </a:ext>
            </a:extLst>
          </p:cNvPr>
          <p:cNvSpPr txBox="1"/>
          <p:nvPr/>
        </p:nvSpPr>
        <p:spPr>
          <a:xfrm>
            <a:off x="6763328" y="3717234"/>
            <a:ext cx="3073400" cy="369332"/>
          </a:xfrm>
          <a:prstGeom prst="rect">
            <a:avLst/>
          </a:prstGeom>
          <a:noFill/>
          <a:ln>
            <a:solidFill>
              <a:schemeClr val="tx2">
                <a:lumMod val="75000"/>
                <a:lumOff val="25000"/>
              </a:schemeClr>
            </a:solidFill>
          </a:ln>
        </p:spPr>
        <p:txBody>
          <a:bodyPr wrap="square" rtlCol="0">
            <a:spAutoFit/>
          </a:bodyPr>
          <a:lstStyle/>
          <a:p>
            <a:pPr algn="ctr"/>
            <a:r>
              <a:rPr lang="en-US" b="1" dirty="0"/>
              <a:t>mapVehicleOrigin</a:t>
            </a:r>
          </a:p>
        </p:txBody>
      </p:sp>
      <p:pic>
        <p:nvPicPr>
          <p:cNvPr id="16" name="Picture 15">
            <a:extLst>
              <a:ext uri="{FF2B5EF4-FFF2-40B4-BE49-F238E27FC236}">
                <a16:creationId xmlns:a16="http://schemas.microsoft.com/office/drawing/2014/main" id="{6DDE7BCB-2801-46F9-151D-DC9EBE4A04CE}"/>
              </a:ext>
            </a:extLst>
          </p:cNvPr>
          <p:cNvPicPr>
            <a:picLocks noChangeAspect="1"/>
          </p:cNvPicPr>
          <p:nvPr/>
        </p:nvPicPr>
        <p:blipFill>
          <a:blip r:embed="rId4"/>
          <a:stretch>
            <a:fillRect/>
          </a:stretch>
        </p:blipFill>
        <p:spPr>
          <a:xfrm>
            <a:off x="2450027" y="4090026"/>
            <a:ext cx="1498022" cy="1498022"/>
          </a:xfrm>
          <a:prstGeom prst="rect">
            <a:avLst/>
          </a:prstGeom>
        </p:spPr>
      </p:pic>
      <p:pic>
        <p:nvPicPr>
          <p:cNvPr id="18" name="Picture 17">
            <a:extLst>
              <a:ext uri="{FF2B5EF4-FFF2-40B4-BE49-F238E27FC236}">
                <a16:creationId xmlns:a16="http://schemas.microsoft.com/office/drawing/2014/main" id="{91446CF4-00B6-B0BA-0420-F8AD604543F0}"/>
              </a:ext>
            </a:extLst>
          </p:cNvPr>
          <p:cNvPicPr>
            <a:picLocks noChangeAspect="1"/>
          </p:cNvPicPr>
          <p:nvPr/>
        </p:nvPicPr>
        <p:blipFill>
          <a:blip r:embed="rId5"/>
          <a:stretch>
            <a:fillRect/>
          </a:stretch>
        </p:blipFill>
        <p:spPr>
          <a:xfrm>
            <a:off x="7069283" y="4514901"/>
            <a:ext cx="893617" cy="893617"/>
          </a:xfrm>
          <a:prstGeom prst="rect">
            <a:avLst/>
          </a:prstGeom>
        </p:spPr>
      </p:pic>
      <p:pic>
        <p:nvPicPr>
          <p:cNvPr id="22" name="Picture 21">
            <a:extLst>
              <a:ext uri="{FF2B5EF4-FFF2-40B4-BE49-F238E27FC236}">
                <a16:creationId xmlns:a16="http://schemas.microsoft.com/office/drawing/2014/main" id="{8401B306-139A-2945-D27C-C23C8CBAD015}"/>
              </a:ext>
            </a:extLst>
          </p:cNvPr>
          <p:cNvPicPr>
            <a:picLocks noChangeAspect="1"/>
          </p:cNvPicPr>
          <p:nvPr/>
        </p:nvPicPr>
        <p:blipFill>
          <a:blip r:embed="rId6"/>
          <a:stretch>
            <a:fillRect/>
          </a:stretch>
        </p:blipFill>
        <p:spPr>
          <a:xfrm>
            <a:off x="8393744" y="4447976"/>
            <a:ext cx="893665" cy="893665"/>
          </a:xfrm>
          <a:prstGeom prst="rect">
            <a:avLst/>
          </a:prstGeom>
        </p:spPr>
      </p:pic>
    </p:spTree>
    <p:extLst>
      <p:ext uri="{BB962C8B-B14F-4D97-AF65-F5344CB8AC3E}">
        <p14:creationId xmlns:p14="http://schemas.microsoft.com/office/powerpoint/2010/main" val="1707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AD30C2AC-82C1-F216-80A8-1579B92AF7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127996-EE12-F504-55CD-F39D6F61C17A}"/>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65912A9-4038-4E61-A9BF-5DDDE1326DFF}"/>
              </a:ext>
            </a:extLst>
          </p:cNvPr>
          <p:cNvCxnSpPr/>
          <p:nvPr/>
        </p:nvCxnSpPr>
        <p:spPr>
          <a:xfrm>
            <a:off x="265215" y="831274"/>
            <a:ext cx="11661569" cy="0"/>
          </a:xfrm>
          <a:prstGeom prst="line">
            <a:avLst/>
          </a:prstGeom>
          <a:ln w="38100">
            <a:solidFill>
              <a:schemeClr val="bg1">
                <a:lumMod val="75000"/>
              </a:schemeClr>
            </a:solidFill>
          </a:ln>
          <a:effectLst>
            <a:outerShdw blurRad="76200" dir="13500000" sy="23000" kx="1200000" algn="br"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6597669-E180-69D2-DDC7-B719DE662C43}"/>
              </a:ext>
            </a:extLst>
          </p:cNvPr>
          <p:cNvSpPr txBox="1"/>
          <p:nvPr/>
        </p:nvSpPr>
        <p:spPr>
          <a:xfrm>
            <a:off x="3275513" y="233371"/>
            <a:ext cx="5640971" cy="461665"/>
          </a:xfrm>
          <a:prstGeom prst="rect">
            <a:avLst/>
          </a:prstGeom>
          <a:noFill/>
          <a:ln w="28575">
            <a:solidFill>
              <a:schemeClr val="accent5"/>
            </a:solidFill>
          </a:ln>
        </p:spPr>
        <p:txBody>
          <a:bodyPr wrap="square" rtlCol="0">
            <a:spAutoFit/>
          </a:bodyPr>
          <a:lstStyle/>
          <a:p>
            <a:pPr algn="ctr"/>
            <a:r>
              <a:rPr lang="en-US" sz="2400" b="1" dirty="0"/>
              <a:t>Project Development File Structure</a:t>
            </a:r>
          </a:p>
        </p:txBody>
      </p:sp>
      <p:sp>
        <p:nvSpPr>
          <p:cNvPr id="8" name="Rectangle 7">
            <a:extLst>
              <a:ext uri="{FF2B5EF4-FFF2-40B4-BE49-F238E27FC236}">
                <a16:creationId xmlns:a16="http://schemas.microsoft.com/office/drawing/2014/main" id="{97AEFBEE-7F0B-ABCF-9615-A19DC55711C0}"/>
              </a:ext>
            </a:extLst>
          </p:cNvPr>
          <p:cNvSpPr/>
          <p:nvPr/>
        </p:nvSpPr>
        <p:spPr>
          <a:xfrm>
            <a:off x="403761" y="997527"/>
            <a:ext cx="2268187" cy="285001"/>
          </a:xfrm>
          <a:prstGeom prst="rect">
            <a:avLst/>
          </a:prstGeom>
          <a:solidFill>
            <a:schemeClr val="bg1">
              <a:lumMod val="95000"/>
            </a:schemeClr>
          </a:solidFill>
          <a:ln>
            <a:solidFill>
              <a:schemeClr val="accent1">
                <a:lumMod val="60000"/>
                <a:lumOff val="40000"/>
              </a:schemeClr>
            </a:solid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React Front - End</a:t>
            </a:r>
          </a:p>
        </p:txBody>
      </p:sp>
      <p:sp>
        <p:nvSpPr>
          <p:cNvPr id="13" name="TextBox 12">
            <a:extLst>
              <a:ext uri="{FF2B5EF4-FFF2-40B4-BE49-F238E27FC236}">
                <a16:creationId xmlns:a16="http://schemas.microsoft.com/office/drawing/2014/main" id="{E8346AD7-1346-13E3-E293-D831E65C8BB9}"/>
              </a:ext>
            </a:extLst>
          </p:cNvPr>
          <p:cNvSpPr txBox="1"/>
          <p:nvPr/>
        </p:nvSpPr>
        <p:spPr>
          <a:xfrm>
            <a:off x="403761" y="1389413"/>
            <a:ext cx="5973288" cy="646331"/>
          </a:xfrm>
          <a:prstGeom prst="rect">
            <a:avLst/>
          </a:prstGeom>
          <a:noFill/>
          <a:effectLst>
            <a:outerShdw blurRad="76200" dir="13500000" sy="23000" kx="1200000" algn="br" rotWithShape="0">
              <a:prstClr val="black">
                <a:alpha val="20000"/>
              </a:prstClr>
            </a:outerShdw>
          </a:effectLst>
        </p:spPr>
        <p:txBody>
          <a:bodyPr wrap="square" rtlCol="0">
            <a:spAutoFit/>
          </a:bodyPr>
          <a:lstStyle/>
          <a:p>
            <a:pPr marL="285750" indent="-285750">
              <a:buFont typeface="Wingdings" panose="05000000000000000000" pitchFamily="2" charset="2"/>
              <a:buChar char="§"/>
            </a:pPr>
            <a:r>
              <a:rPr lang="en-US" sz="1200" dirty="0"/>
              <a:t>Landing Page:</a:t>
            </a:r>
          </a:p>
          <a:p>
            <a:r>
              <a:rPr lang="en-US" sz="1200" dirty="0"/>
              <a:t>- LandingPage.js (React component)</a:t>
            </a:r>
          </a:p>
          <a:p>
            <a:r>
              <a:rPr lang="en-US" sz="1200" dirty="0"/>
              <a:t>- LandingPage.css (styling for the Landing Page)</a:t>
            </a:r>
          </a:p>
        </p:txBody>
      </p:sp>
      <p:sp>
        <p:nvSpPr>
          <p:cNvPr id="14" name="Rectangle 13">
            <a:extLst>
              <a:ext uri="{FF2B5EF4-FFF2-40B4-BE49-F238E27FC236}">
                <a16:creationId xmlns:a16="http://schemas.microsoft.com/office/drawing/2014/main" id="{9C61A5DE-001F-BAA8-9830-B81BB67375E5}"/>
              </a:ext>
            </a:extLst>
          </p:cNvPr>
          <p:cNvSpPr/>
          <p:nvPr/>
        </p:nvSpPr>
        <p:spPr>
          <a:xfrm>
            <a:off x="403761" y="2179936"/>
            <a:ext cx="2268187" cy="285001"/>
          </a:xfrm>
          <a:prstGeom prst="rect">
            <a:avLst/>
          </a:prstGeom>
          <a:solidFill>
            <a:schemeClr val="bg1">
              <a:lumMod val="95000"/>
            </a:schemeClr>
          </a:solidFill>
          <a:ln>
            <a:solidFill>
              <a:schemeClr val="accent1">
                <a:lumMod val="60000"/>
                <a:lumOff val="40000"/>
              </a:schemeClr>
            </a:solid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Form Page</a:t>
            </a:r>
          </a:p>
        </p:txBody>
      </p:sp>
      <p:sp>
        <p:nvSpPr>
          <p:cNvPr id="15" name="TextBox 14">
            <a:extLst>
              <a:ext uri="{FF2B5EF4-FFF2-40B4-BE49-F238E27FC236}">
                <a16:creationId xmlns:a16="http://schemas.microsoft.com/office/drawing/2014/main" id="{B9DB08B2-99B6-DA81-8671-46FBBBE3E29A}"/>
              </a:ext>
            </a:extLst>
          </p:cNvPr>
          <p:cNvSpPr txBox="1"/>
          <p:nvPr/>
        </p:nvSpPr>
        <p:spPr>
          <a:xfrm>
            <a:off x="288869" y="2530425"/>
            <a:ext cx="5973288" cy="738664"/>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1400" dirty="0"/>
              <a:t>- FormPage.js (React component)</a:t>
            </a:r>
          </a:p>
          <a:p>
            <a:r>
              <a:rPr lang="en-US" sz="1400" dirty="0"/>
              <a:t>- FormPage.css (styling for the Form Page)</a:t>
            </a:r>
          </a:p>
          <a:p>
            <a:endParaRPr lang="en-US" sz="1400" dirty="0"/>
          </a:p>
        </p:txBody>
      </p:sp>
      <p:sp>
        <p:nvSpPr>
          <p:cNvPr id="16" name="Rectangle 15">
            <a:extLst>
              <a:ext uri="{FF2B5EF4-FFF2-40B4-BE49-F238E27FC236}">
                <a16:creationId xmlns:a16="http://schemas.microsoft.com/office/drawing/2014/main" id="{4F4A1AF1-E697-C7D0-A8B6-82F4C52593CC}"/>
              </a:ext>
            </a:extLst>
          </p:cNvPr>
          <p:cNvSpPr/>
          <p:nvPr/>
        </p:nvSpPr>
        <p:spPr>
          <a:xfrm>
            <a:off x="403760" y="3231428"/>
            <a:ext cx="2268187" cy="285001"/>
          </a:xfrm>
          <a:prstGeom prst="rect">
            <a:avLst/>
          </a:prstGeom>
          <a:solidFill>
            <a:schemeClr val="bg1">
              <a:lumMod val="95000"/>
            </a:schemeClr>
          </a:solidFill>
          <a:ln>
            <a:solidFill>
              <a:schemeClr val="accent1">
                <a:lumMod val="60000"/>
                <a:lumOff val="40000"/>
              </a:schemeClr>
            </a:solid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Form Result Page</a:t>
            </a:r>
          </a:p>
        </p:txBody>
      </p:sp>
      <p:sp>
        <p:nvSpPr>
          <p:cNvPr id="17" name="TextBox 16">
            <a:extLst>
              <a:ext uri="{FF2B5EF4-FFF2-40B4-BE49-F238E27FC236}">
                <a16:creationId xmlns:a16="http://schemas.microsoft.com/office/drawing/2014/main" id="{1E03183B-73D5-CC22-1796-844092AB85C9}"/>
              </a:ext>
            </a:extLst>
          </p:cNvPr>
          <p:cNvSpPr txBox="1"/>
          <p:nvPr/>
        </p:nvSpPr>
        <p:spPr>
          <a:xfrm>
            <a:off x="288869" y="3588912"/>
            <a:ext cx="5973288" cy="523220"/>
          </a:xfrm>
          <a:prstGeom prst="rect">
            <a:avLst/>
          </a:prstGeom>
          <a:noFill/>
          <a:effectLst>
            <a:outerShdw blurRad="76200" dir="13500000" sy="23000" kx="1200000" algn="br" rotWithShape="0">
              <a:prstClr val="black">
                <a:alpha val="20000"/>
              </a:prstClr>
            </a:outerShdw>
          </a:effectLst>
        </p:spPr>
        <p:txBody>
          <a:bodyPr wrap="square" rtlCol="0">
            <a:spAutoFit/>
          </a:bodyPr>
          <a:lstStyle/>
          <a:p>
            <a:r>
              <a:rPr lang="en-US" sz="1400" dirty="0"/>
              <a:t>- FormResultPage.js (React component)</a:t>
            </a:r>
          </a:p>
          <a:p>
            <a:r>
              <a:rPr lang="en-US" sz="1400" dirty="0"/>
              <a:t>- FormResultPage.css (styling for the Form Result Page)</a:t>
            </a:r>
          </a:p>
        </p:txBody>
      </p:sp>
      <p:sp>
        <p:nvSpPr>
          <p:cNvPr id="18" name="Rectangle 17">
            <a:extLst>
              <a:ext uri="{FF2B5EF4-FFF2-40B4-BE49-F238E27FC236}">
                <a16:creationId xmlns:a16="http://schemas.microsoft.com/office/drawing/2014/main" id="{00A0AACF-35FB-ABBB-21AD-EB6B64099453}"/>
              </a:ext>
            </a:extLst>
          </p:cNvPr>
          <p:cNvSpPr/>
          <p:nvPr/>
        </p:nvSpPr>
        <p:spPr>
          <a:xfrm>
            <a:off x="403759" y="4230347"/>
            <a:ext cx="2268187" cy="285001"/>
          </a:xfrm>
          <a:prstGeom prst="rect">
            <a:avLst/>
          </a:prstGeom>
          <a:solidFill>
            <a:schemeClr val="bg1">
              <a:lumMod val="95000"/>
            </a:schemeClr>
          </a:solidFill>
          <a:ln>
            <a:solidFill>
              <a:schemeClr val="accent1">
                <a:lumMod val="60000"/>
                <a:lumOff val="40000"/>
              </a:schemeClr>
            </a:solid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Node.js Backend</a:t>
            </a:r>
          </a:p>
        </p:txBody>
      </p:sp>
      <p:sp>
        <p:nvSpPr>
          <p:cNvPr id="19" name="TextBox 18">
            <a:extLst>
              <a:ext uri="{FF2B5EF4-FFF2-40B4-BE49-F238E27FC236}">
                <a16:creationId xmlns:a16="http://schemas.microsoft.com/office/drawing/2014/main" id="{0FCED7F9-5BD6-DB21-A08A-AAA86E087228}"/>
              </a:ext>
            </a:extLst>
          </p:cNvPr>
          <p:cNvSpPr txBox="1"/>
          <p:nvPr/>
        </p:nvSpPr>
        <p:spPr>
          <a:xfrm>
            <a:off x="403759" y="4527443"/>
            <a:ext cx="5973288" cy="523220"/>
          </a:xfrm>
          <a:prstGeom prst="rect">
            <a:avLst/>
          </a:prstGeom>
          <a:noFill/>
          <a:effectLst>
            <a:outerShdw blurRad="76200" dir="13500000" sy="23000" kx="1200000" algn="br" rotWithShape="0">
              <a:prstClr val="black">
                <a:alpha val="20000"/>
              </a:prstClr>
            </a:outerShdw>
          </a:effectLst>
        </p:spPr>
        <p:txBody>
          <a:bodyPr wrap="square" rtlCol="0">
            <a:spAutoFit/>
          </a:bodyPr>
          <a:lstStyle/>
          <a:p>
            <a:pPr marL="285750" indent="-285750">
              <a:buFont typeface="Wingdings" panose="05000000000000000000" pitchFamily="2" charset="2"/>
              <a:buChar char="§"/>
            </a:pPr>
            <a:r>
              <a:rPr lang="en-US" sz="1400" dirty="0"/>
              <a:t>Main Entry Point:</a:t>
            </a:r>
          </a:p>
          <a:p>
            <a:r>
              <a:rPr lang="en-US" sz="1400" dirty="0"/>
              <a:t>- index.js (the main server file that sets up the server and routes)</a:t>
            </a:r>
          </a:p>
        </p:txBody>
      </p:sp>
      <p:sp>
        <p:nvSpPr>
          <p:cNvPr id="20" name="Rectangle 19">
            <a:extLst>
              <a:ext uri="{FF2B5EF4-FFF2-40B4-BE49-F238E27FC236}">
                <a16:creationId xmlns:a16="http://schemas.microsoft.com/office/drawing/2014/main" id="{82BFF73E-5440-A19B-6A3E-749901E1B287}"/>
              </a:ext>
            </a:extLst>
          </p:cNvPr>
          <p:cNvSpPr/>
          <p:nvPr/>
        </p:nvSpPr>
        <p:spPr>
          <a:xfrm>
            <a:off x="403758" y="5119906"/>
            <a:ext cx="2268187" cy="285001"/>
          </a:xfrm>
          <a:prstGeom prst="rect">
            <a:avLst/>
          </a:prstGeom>
          <a:solidFill>
            <a:schemeClr val="bg1">
              <a:lumMod val="95000"/>
            </a:schemeClr>
          </a:solidFill>
          <a:ln>
            <a:solidFill>
              <a:schemeClr val="accent1">
                <a:lumMod val="60000"/>
                <a:lumOff val="40000"/>
              </a:schemeClr>
            </a:solid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Shared</a:t>
            </a:r>
          </a:p>
        </p:txBody>
      </p:sp>
      <p:sp>
        <p:nvSpPr>
          <p:cNvPr id="21" name="TextBox 20">
            <a:extLst>
              <a:ext uri="{FF2B5EF4-FFF2-40B4-BE49-F238E27FC236}">
                <a16:creationId xmlns:a16="http://schemas.microsoft.com/office/drawing/2014/main" id="{6073BA4A-4344-6EF6-F7E8-7F893A303232}"/>
              </a:ext>
            </a:extLst>
          </p:cNvPr>
          <p:cNvSpPr txBox="1"/>
          <p:nvPr/>
        </p:nvSpPr>
        <p:spPr>
          <a:xfrm>
            <a:off x="403759" y="5475401"/>
            <a:ext cx="5973288" cy="523220"/>
          </a:xfrm>
          <a:prstGeom prst="rect">
            <a:avLst/>
          </a:prstGeom>
          <a:noFill/>
        </p:spPr>
        <p:txBody>
          <a:bodyPr wrap="square" rtlCol="0">
            <a:spAutoFit/>
          </a:bodyPr>
          <a:lstStyle/>
          <a:p>
            <a:pPr marL="285750" indent="-285750">
              <a:buFont typeface="Wingdings" panose="05000000000000000000" pitchFamily="2" charset="2"/>
              <a:buChar char="§"/>
            </a:pPr>
            <a:r>
              <a:rPr lang="en-US" sz="1400" dirty="0"/>
              <a:t>Main React Application File:</a:t>
            </a:r>
          </a:p>
          <a:p>
            <a:pPr marL="285750" indent="-285750">
              <a:buFont typeface="Wingdings" panose="05000000000000000000" pitchFamily="2" charset="2"/>
              <a:buChar char="§"/>
            </a:pPr>
            <a:r>
              <a:rPr lang="en-US" sz="1400" dirty="0"/>
              <a:t>App.js (central React component that contains the routing logic)</a:t>
            </a:r>
          </a:p>
        </p:txBody>
      </p:sp>
      <p:sp>
        <p:nvSpPr>
          <p:cNvPr id="22" name="Rectangle 21">
            <a:extLst>
              <a:ext uri="{FF2B5EF4-FFF2-40B4-BE49-F238E27FC236}">
                <a16:creationId xmlns:a16="http://schemas.microsoft.com/office/drawing/2014/main" id="{DDF721F1-EF30-15D5-8EDF-FCA199F67917}"/>
              </a:ext>
            </a:extLst>
          </p:cNvPr>
          <p:cNvSpPr/>
          <p:nvPr/>
        </p:nvSpPr>
        <p:spPr>
          <a:xfrm>
            <a:off x="5674422" y="974131"/>
            <a:ext cx="2268187" cy="285001"/>
          </a:xfrm>
          <a:prstGeom prst="rect">
            <a:avLst/>
          </a:prstGeom>
          <a:solidFill>
            <a:schemeClr val="bg1">
              <a:lumMod val="95000"/>
            </a:schemeClr>
          </a:solidFill>
          <a:ln>
            <a:solidFill>
              <a:schemeClr val="accent1">
                <a:lumMod val="60000"/>
                <a:lumOff val="40000"/>
              </a:schemeClr>
            </a:solid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CSS</a:t>
            </a:r>
          </a:p>
        </p:txBody>
      </p:sp>
      <p:sp>
        <p:nvSpPr>
          <p:cNvPr id="23" name="TextBox 22">
            <a:extLst>
              <a:ext uri="{FF2B5EF4-FFF2-40B4-BE49-F238E27FC236}">
                <a16:creationId xmlns:a16="http://schemas.microsoft.com/office/drawing/2014/main" id="{C261FC15-C7E8-4D9D-1383-14C274BC9531}"/>
              </a:ext>
            </a:extLst>
          </p:cNvPr>
          <p:cNvSpPr txBox="1"/>
          <p:nvPr/>
        </p:nvSpPr>
        <p:spPr>
          <a:xfrm>
            <a:off x="5674422" y="1389384"/>
            <a:ext cx="5973288" cy="461665"/>
          </a:xfrm>
          <a:prstGeom prst="rect">
            <a:avLst/>
          </a:prstGeom>
          <a:noFill/>
          <a:effectLst>
            <a:outerShdw blurRad="76200" dir="13500000" sy="23000" kx="1200000" algn="br" rotWithShape="0">
              <a:prstClr val="black">
                <a:alpha val="20000"/>
              </a:prstClr>
            </a:outerShdw>
          </a:effectLst>
        </p:spPr>
        <p:txBody>
          <a:bodyPr wrap="square" rtlCol="0">
            <a:spAutoFit/>
          </a:bodyPr>
          <a:lstStyle/>
          <a:p>
            <a:pPr marL="285750" indent="-285750">
              <a:buFont typeface="Wingdings" panose="05000000000000000000" pitchFamily="2" charset="2"/>
              <a:buChar char="§"/>
            </a:pPr>
            <a:r>
              <a:rPr lang="en-US" sz="1200" dirty="0"/>
              <a:t>Shared Styles:</a:t>
            </a:r>
          </a:p>
          <a:p>
            <a:pPr marL="285750" indent="-285750">
              <a:buFont typeface="Wingdings" panose="05000000000000000000" pitchFamily="2" charset="2"/>
              <a:buChar char="§"/>
            </a:pPr>
            <a:r>
              <a:rPr lang="en-US" sz="1200" dirty="0"/>
              <a:t>App.css (general styles that apply to the whole application)</a:t>
            </a:r>
          </a:p>
        </p:txBody>
      </p:sp>
      <p:sp>
        <p:nvSpPr>
          <p:cNvPr id="24" name="Rectangle 23">
            <a:extLst>
              <a:ext uri="{FF2B5EF4-FFF2-40B4-BE49-F238E27FC236}">
                <a16:creationId xmlns:a16="http://schemas.microsoft.com/office/drawing/2014/main" id="{E65C7768-726A-F33C-52FE-77693ADB2675}"/>
              </a:ext>
            </a:extLst>
          </p:cNvPr>
          <p:cNvSpPr/>
          <p:nvPr/>
        </p:nvSpPr>
        <p:spPr>
          <a:xfrm>
            <a:off x="5674421" y="2100273"/>
            <a:ext cx="2268187" cy="285001"/>
          </a:xfrm>
          <a:prstGeom prst="rect">
            <a:avLst/>
          </a:prstGeom>
          <a:solidFill>
            <a:schemeClr val="bg1">
              <a:lumMod val="95000"/>
            </a:schemeClr>
          </a:solidFill>
          <a:ln>
            <a:solidFill>
              <a:schemeClr val="accent1">
                <a:lumMod val="60000"/>
                <a:lumOff val="40000"/>
              </a:schemeClr>
            </a:solid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Javascript</a:t>
            </a:r>
          </a:p>
        </p:txBody>
      </p:sp>
      <p:sp>
        <p:nvSpPr>
          <p:cNvPr id="25" name="TextBox 24">
            <a:extLst>
              <a:ext uri="{FF2B5EF4-FFF2-40B4-BE49-F238E27FC236}">
                <a16:creationId xmlns:a16="http://schemas.microsoft.com/office/drawing/2014/main" id="{3DB1F197-E5EA-04B4-F94C-2695F71364E2}"/>
              </a:ext>
            </a:extLst>
          </p:cNvPr>
          <p:cNvSpPr txBox="1"/>
          <p:nvPr/>
        </p:nvSpPr>
        <p:spPr>
          <a:xfrm>
            <a:off x="5719938" y="2483762"/>
            <a:ext cx="5973288" cy="461665"/>
          </a:xfrm>
          <a:prstGeom prst="rect">
            <a:avLst/>
          </a:prstGeom>
          <a:noFill/>
          <a:effectLst>
            <a:outerShdw blurRad="76200" dir="13500000" sy="23000" kx="1200000" algn="br" rotWithShape="0">
              <a:prstClr val="black">
                <a:alpha val="20000"/>
              </a:prstClr>
            </a:outerShdw>
          </a:effectLst>
        </p:spPr>
        <p:txBody>
          <a:bodyPr wrap="square" rtlCol="0">
            <a:spAutoFit/>
          </a:bodyPr>
          <a:lstStyle/>
          <a:p>
            <a:pPr marL="285750" indent="-285750">
              <a:buFont typeface="Wingdings" panose="05000000000000000000" pitchFamily="2" charset="2"/>
              <a:buChar char="§"/>
            </a:pPr>
            <a:r>
              <a:rPr lang="en-US" sz="1200" dirty="0"/>
              <a:t>VehicleService.js (for handling API calls related to vehicles)</a:t>
            </a:r>
          </a:p>
          <a:p>
            <a:pPr marL="285750" indent="-285750">
              <a:buFont typeface="Wingdings" panose="05000000000000000000" pitchFamily="2" charset="2"/>
              <a:buChar char="§"/>
            </a:pPr>
            <a:r>
              <a:rPr lang="en-US" sz="1200" dirty="0"/>
              <a:t>EligibilityService.js (for processing eligibility logic on the frontend)</a:t>
            </a:r>
          </a:p>
        </p:txBody>
      </p:sp>
      <p:sp>
        <p:nvSpPr>
          <p:cNvPr id="26" name="TextBox 25">
            <a:extLst>
              <a:ext uri="{FF2B5EF4-FFF2-40B4-BE49-F238E27FC236}">
                <a16:creationId xmlns:a16="http://schemas.microsoft.com/office/drawing/2014/main" id="{2FF2960D-4450-5CC1-51CB-3C2F01E80CB4}"/>
              </a:ext>
            </a:extLst>
          </p:cNvPr>
          <p:cNvSpPr txBox="1"/>
          <p:nvPr/>
        </p:nvSpPr>
        <p:spPr>
          <a:xfrm>
            <a:off x="5719938" y="3898225"/>
            <a:ext cx="4089400" cy="923330"/>
          </a:xfrm>
          <a:prstGeom prst="rect">
            <a:avLst/>
          </a:prstGeom>
          <a:noFill/>
        </p:spPr>
        <p:txBody>
          <a:bodyPr wrap="square" rtlCol="0">
            <a:spAutoFit/>
          </a:bodyPr>
          <a:lstStyle/>
          <a:p>
            <a:pPr algn="just"/>
            <a:r>
              <a:rPr lang="en-US" sz="1200" dirty="0"/>
              <a:t>In this setup, the Secure API receives the data from the front end, and validates and authenticates it, then calls the Cloud Function via HTTP and waits for the result to be sent back to the front end</a:t>
            </a:r>
            <a:r>
              <a:rPr lang="en-US" dirty="0"/>
              <a:t>.</a:t>
            </a:r>
          </a:p>
        </p:txBody>
      </p:sp>
      <p:sp>
        <p:nvSpPr>
          <p:cNvPr id="27" name="Rectangle 26">
            <a:extLst>
              <a:ext uri="{FF2B5EF4-FFF2-40B4-BE49-F238E27FC236}">
                <a16:creationId xmlns:a16="http://schemas.microsoft.com/office/drawing/2014/main" id="{36D1AB15-69F7-5D03-B0B4-DAD0587E0951}"/>
              </a:ext>
            </a:extLst>
          </p:cNvPr>
          <p:cNvSpPr/>
          <p:nvPr/>
        </p:nvSpPr>
        <p:spPr>
          <a:xfrm>
            <a:off x="5782368" y="3541802"/>
            <a:ext cx="4320479" cy="320181"/>
          </a:xfrm>
          <a:prstGeom prst="rect">
            <a:avLst/>
          </a:prstGeom>
          <a:solidFill>
            <a:schemeClr val="bg1">
              <a:lumMod val="95000"/>
            </a:schemeClr>
          </a:solidFill>
          <a:ln>
            <a:solidFill>
              <a:schemeClr val="accent1">
                <a:lumMod val="60000"/>
                <a:lumOff val="40000"/>
              </a:schemeClr>
            </a:solidFill>
          </a:ln>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Cloud Function &amp; Secure API</a:t>
            </a:r>
          </a:p>
        </p:txBody>
      </p:sp>
    </p:spTree>
    <p:extLst>
      <p:ext uri="{BB962C8B-B14F-4D97-AF65-F5344CB8AC3E}">
        <p14:creationId xmlns:p14="http://schemas.microsoft.com/office/powerpoint/2010/main" val="348405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gradient connection background">
            <a:extLst>
              <a:ext uri="{FF2B5EF4-FFF2-40B4-BE49-F238E27FC236}">
                <a16:creationId xmlns:a16="http://schemas.microsoft.com/office/drawing/2014/main" id="{2773B705-DBEC-6836-6F68-D686454BF3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429"/>
          <a:stretch/>
        </p:blipFill>
        <p:spPr bwMode="auto">
          <a:xfrm flipH="1">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13ED0A1-AB4B-51CF-DDC3-43DF2D69A746}"/>
              </a:ext>
            </a:extLst>
          </p:cNvPr>
          <p:cNvSpPr/>
          <p:nvPr/>
        </p:nvSpPr>
        <p:spPr>
          <a:xfrm>
            <a:off x="142504" y="142504"/>
            <a:ext cx="11910951" cy="655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C4F23F77-4178-BC4C-A225-31C40DDA42CD}"/>
              </a:ext>
            </a:extLst>
          </p:cNvPr>
          <p:cNvCxnSpPr/>
          <p:nvPr/>
        </p:nvCxnSpPr>
        <p:spPr>
          <a:xfrm>
            <a:off x="265215" y="831274"/>
            <a:ext cx="11661569" cy="0"/>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51E1D2CB-D50A-946B-D32B-DF283738F2E6}"/>
              </a:ext>
            </a:extLst>
          </p:cNvPr>
          <p:cNvSpPr txBox="1"/>
          <p:nvPr/>
        </p:nvSpPr>
        <p:spPr>
          <a:xfrm>
            <a:off x="4183083" y="256026"/>
            <a:ext cx="3825834" cy="461665"/>
          </a:xfrm>
          <a:prstGeom prst="rect">
            <a:avLst/>
          </a:prstGeom>
          <a:noFill/>
          <a:ln w="28575">
            <a:solidFill>
              <a:schemeClr val="accent5"/>
            </a:solidFill>
          </a:ln>
        </p:spPr>
        <p:txBody>
          <a:bodyPr wrap="square" rtlCol="0">
            <a:spAutoFit/>
          </a:bodyPr>
          <a:lstStyle/>
          <a:p>
            <a:pPr algn="ctr"/>
            <a:r>
              <a:rPr lang="en-US" sz="2400" b="1" dirty="0"/>
              <a:t>Project Sprint Planning</a:t>
            </a:r>
          </a:p>
        </p:txBody>
      </p:sp>
      <p:sp>
        <p:nvSpPr>
          <p:cNvPr id="8" name="Flowchart: Direct Access Storage 7">
            <a:extLst>
              <a:ext uri="{FF2B5EF4-FFF2-40B4-BE49-F238E27FC236}">
                <a16:creationId xmlns:a16="http://schemas.microsoft.com/office/drawing/2014/main" id="{653B6B5A-461E-1297-2C8E-BD9FEDA1DD95}"/>
              </a:ext>
            </a:extLst>
          </p:cNvPr>
          <p:cNvSpPr/>
          <p:nvPr/>
        </p:nvSpPr>
        <p:spPr>
          <a:xfrm>
            <a:off x="760021" y="2942121"/>
            <a:ext cx="391886" cy="736259"/>
          </a:xfrm>
          <a:prstGeom prst="flowChartMagneticDrum">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irect Access Storage 8">
            <a:extLst>
              <a:ext uri="{FF2B5EF4-FFF2-40B4-BE49-F238E27FC236}">
                <a16:creationId xmlns:a16="http://schemas.microsoft.com/office/drawing/2014/main" id="{1D8C7A5D-2864-FEE3-91A0-7303BC027F6D}"/>
              </a:ext>
            </a:extLst>
          </p:cNvPr>
          <p:cNvSpPr/>
          <p:nvPr/>
        </p:nvSpPr>
        <p:spPr>
          <a:xfrm>
            <a:off x="11016343" y="2942083"/>
            <a:ext cx="391886" cy="736297"/>
          </a:xfrm>
          <a:prstGeom prst="flowChartMagneticDrum">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60E9F37-FF1D-CEDB-3911-721270033F0E}"/>
              </a:ext>
            </a:extLst>
          </p:cNvPr>
          <p:cNvSpPr/>
          <p:nvPr/>
        </p:nvSpPr>
        <p:spPr>
          <a:xfrm>
            <a:off x="1009403" y="2942102"/>
            <a:ext cx="10200904" cy="736258"/>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8100000" scaled="1"/>
            <a:tileRect/>
          </a:gradFill>
          <a:ln>
            <a:noFill/>
          </a:ln>
          <a:effectLst>
            <a:reflection blurRad="6350" stA="50000" endA="300" endPos="38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irect Access Storage 10">
            <a:extLst>
              <a:ext uri="{FF2B5EF4-FFF2-40B4-BE49-F238E27FC236}">
                <a16:creationId xmlns:a16="http://schemas.microsoft.com/office/drawing/2014/main" id="{A6ECE167-FACD-26C1-4740-FAD2F0A88FF0}"/>
              </a:ext>
            </a:extLst>
          </p:cNvPr>
          <p:cNvSpPr/>
          <p:nvPr/>
        </p:nvSpPr>
        <p:spPr>
          <a:xfrm>
            <a:off x="685800" y="3113586"/>
            <a:ext cx="97971" cy="340815"/>
          </a:xfrm>
          <a:prstGeom prst="flowChartMagneticDrum">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75FAFC9-7E6D-B92B-485F-C2F792F3418F}"/>
              </a:ext>
            </a:extLst>
          </p:cNvPr>
          <p:cNvCxnSpPr/>
          <p:nvPr/>
        </p:nvCxnSpPr>
        <p:spPr>
          <a:xfrm flipH="1" flipV="1">
            <a:off x="2470063" y="2422567"/>
            <a:ext cx="166254" cy="495766"/>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1676690D-4F7E-F42E-D40A-C791181EA572}"/>
              </a:ext>
            </a:extLst>
          </p:cNvPr>
          <p:cNvCxnSpPr>
            <a:cxnSpLocks/>
          </p:cNvCxnSpPr>
          <p:nvPr/>
        </p:nvCxnSpPr>
        <p:spPr>
          <a:xfrm flipH="1">
            <a:off x="1917862" y="2422567"/>
            <a:ext cx="552201"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1" name="Rectangle 20">
            <a:extLst>
              <a:ext uri="{FF2B5EF4-FFF2-40B4-BE49-F238E27FC236}">
                <a16:creationId xmlns:a16="http://schemas.microsoft.com/office/drawing/2014/main" id="{B1C28865-D60E-9996-7A1A-A85321C0CB56}"/>
              </a:ext>
            </a:extLst>
          </p:cNvPr>
          <p:cNvSpPr/>
          <p:nvPr/>
        </p:nvSpPr>
        <p:spPr>
          <a:xfrm>
            <a:off x="1567373" y="2020950"/>
            <a:ext cx="1549400" cy="34080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1</a:t>
            </a:r>
          </a:p>
        </p:txBody>
      </p:sp>
      <p:sp>
        <p:nvSpPr>
          <p:cNvPr id="22" name="TextBox 21">
            <a:extLst>
              <a:ext uri="{FF2B5EF4-FFF2-40B4-BE49-F238E27FC236}">
                <a16:creationId xmlns:a16="http://schemas.microsoft.com/office/drawing/2014/main" id="{EA344271-481D-CC1A-01DF-6DA1384735C1}"/>
              </a:ext>
            </a:extLst>
          </p:cNvPr>
          <p:cNvSpPr txBox="1"/>
          <p:nvPr/>
        </p:nvSpPr>
        <p:spPr>
          <a:xfrm>
            <a:off x="1546519" y="1700605"/>
            <a:ext cx="1765300" cy="369332"/>
          </a:xfrm>
          <a:prstGeom prst="rect">
            <a:avLst/>
          </a:prstGeom>
          <a:noFill/>
        </p:spPr>
        <p:txBody>
          <a:bodyPr wrap="square" rtlCol="0">
            <a:spAutoFit/>
          </a:bodyPr>
          <a:lstStyle/>
          <a:p>
            <a:r>
              <a:rPr lang="en-US" b="1" dirty="0"/>
              <a:t>Apr 8 – Apr 14</a:t>
            </a:r>
          </a:p>
        </p:txBody>
      </p:sp>
      <p:cxnSp>
        <p:nvCxnSpPr>
          <p:cNvPr id="23" name="Straight Connector 22">
            <a:extLst>
              <a:ext uri="{FF2B5EF4-FFF2-40B4-BE49-F238E27FC236}">
                <a16:creationId xmlns:a16="http://schemas.microsoft.com/office/drawing/2014/main" id="{25A2A929-4829-F499-AC73-01704C7DF262}"/>
              </a:ext>
            </a:extLst>
          </p:cNvPr>
          <p:cNvCxnSpPr/>
          <p:nvPr/>
        </p:nvCxnSpPr>
        <p:spPr>
          <a:xfrm flipH="1" flipV="1">
            <a:off x="4654463" y="2397167"/>
            <a:ext cx="166254" cy="495766"/>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2FC8EEDB-53D7-BC93-EF42-665866B5B9BA}"/>
              </a:ext>
            </a:extLst>
          </p:cNvPr>
          <p:cNvCxnSpPr>
            <a:cxnSpLocks/>
          </p:cNvCxnSpPr>
          <p:nvPr/>
        </p:nvCxnSpPr>
        <p:spPr>
          <a:xfrm flipH="1">
            <a:off x="4102262" y="2397167"/>
            <a:ext cx="552201"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5" name="Rectangle 24">
            <a:extLst>
              <a:ext uri="{FF2B5EF4-FFF2-40B4-BE49-F238E27FC236}">
                <a16:creationId xmlns:a16="http://schemas.microsoft.com/office/drawing/2014/main" id="{867A16EA-FE5B-030D-D642-C2E45DCB7EC2}"/>
              </a:ext>
            </a:extLst>
          </p:cNvPr>
          <p:cNvSpPr/>
          <p:nvPr/>
        </p:nvSpPr>
        <p:spPr>
          <a:xfrm>
            <a:off x="3556658" y="2020950"/>
            <a:ext cx="1549400" cy="34080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2</a:t>
            </a:r>
          </a:p>
        </p:txBody>
      </p:sp>
      <p:sp>
        <p:nvSpPr>
          <p:cNvPr id="26" name="TextBox 25">
            <a:extLst>
              <a:ext uri="{FF2B5EF4-FFF2-40B4-BE49-F238E27FC236}">
                <a16:creationId xmlns:a16="http://schemas.microsoft.com/office/drawing/2014/main" id="{180F9B45-C18C-515B-9874-1E83029F5C57}"/>
              </a:ext>
            </a:extLst>
          </p:cNvPr>
          <p:cNvSpPr txBox="1"/>
          <p:nvPr/>
        </p:nvSpPr>
        <p:spPr>
          <a:xfrm>
            <a:off x="3564743" y="1691317"/>
            <a:ext cx="1765300" cy="369332"/>
          </a:xfrm>
          <a:prstGeom prst="rect">
            <a:avLst/>
          </a:prstGeom>
          <a:noFill/>
        </p:spPr>
        <p:txBody>
          <a:bodyPr wrap="square" rtlCol="0">
            <a:spAutoFit/>
          </a:bodyPr>
          <a:lstStyle/>
          <a:p>
            <a:r>
              <a:rPr lang="en-US" b="1" dirty="0"/>
              <a:t>Apr 15 – Apr 21</a:t>
            </a:r>
          </a:p>
        </p:txBody>
      </p:sp>
      <p:cxnSp>
        <p:nvCxnSpPr>
          <p:cNvPr id="27" name="Straight Connector 26">
            <a:extLst>
              <a:ext uri="{FF2B5EF4-FFF2-40B4-BE49-F238E27FC236}">
                <a16:creationId xmlns:a16="http://schemas.microsoft.com/office/drawing/2014/main" id="{0C1CF168-6372-FD85-CFCF-AB5CE42E2220}"/>
              </a:ext>
            </a:extLst>
          </p:cNvPr>
          <p:cNvCxnSpPr/>
          <p:nvPr/>
        </p:nvCxnSpPr>
        <p:spPr>
          <a:xfrm flipH="1" flipV="1">
            <a:off x="6938808" y="2431142"/>
            <a:ext cx="166254" cy="495766"/>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DE38E382-242A-D7F0-F6DD-F22131636480}"/>
              </a:ext>
            </a:extLst>
          </p:cNvPr>
          <p:cNvCxnSpPr>
            <a:cxnSpLocks/>
          </p:cNvCxnSpPr>
          <p:nvPr/>
        </p:nvCxnSpPr>
        <p:spPr>
          <a:xfrm flipH="1">
            <a:off x="6386607" y="2431142"/>
            <a:ext cx="552201"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31" name="Rectangle 30">
            <a:extLst>
              <a:ext uri="{FF2B5EF4-FFF2-40B4-BE49-F238E27FC236}">
                <a16:creationId xmlns:a16="http://schemas.microsoft.com/office/drawing/2014/main" id="{3112BB82-68B8-DD0D-A852-592E27257649}"/>
              </a:ext>
            </a:extLst>
          </p:cNvPr>
          <p:cNvSpPr/>
          <p:nvPr/>
        </p:nvSpPr>
        <p:spPr>
          <a:xfrm>
            <a:off x="5611907" y="2056366"/>
            <a:ext cx="1549400" cy="34080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3</a:t>
            </a:r>
          </a:p>
        </p:txBody>
      </p:sp>
      <p:sp>
        <p:nvSpPr>
          <p:cNvPr id="32" name="TextBox 31">
            <a:extLst>
              <a:ext uri="{FF2B5EF4-FFF2-40B4-BE49-F238E27FC236}">
                <a16:creationId xmlns:a16="http://schemas.microsoft.com/office/drawing/2014/main" id="{BB845846-FAFF-2A87-DCF0-7E4ED0B2D546}"/>
              </a:ext>
            </a:extLst>
          </p:cNvPr>
          <p:cNvSpPr txBox="1"/>
          <p:nvPr/>
        </p:nvSpPr>
        <p:spPr>
          <a:xfrm>
            <a:off x="5562113" y="1703440"/>
            <a:ext cx="1765300" cy="369332"/>
          </a:xfrm>
          <a:prstGeom prst="rect">
            <a:avLst/>
          </a:prstGeom>
          <a:noFill/>
        </p:spPr>
        <p:txBody>
          <a:bodyPr wrap="square" rtlCol="0">
            <a:spAutoFit/>
          </a:bodyPr>
          <a:lstStyle/>
          <a:p>
            <a:r>
              <a:rPr lang="en-US" b="1" dirty="0"/>
              <a:t>Apr 22 – Apr 28</a:t>
            </a:r>
          </a:p>
        </p:txBody>
      </p:sp>
      <p:cxnSp>
        <p:nvCxnSpPr>
          <p:cNvPr id="33" name="Straight Connector 32">
            <a:extLst>
              <a:ext uri="{FF2B5EF4-FFF2-40B4-BE49-F238E27FC236}">
                <a16:creationId xmlns:a16="http://schemas.microsoft.com/office/drawing/2014/main" id="{DC949B26-2C62-F136-C745-421BDFECA265}"/>
              </a:ext>
            </a:extLst>
          </p:cNvPr>
          <p:cNvCxnSpPr/>
          <p:nvPr/>
        </p:nvCxnSpPr>
        <p:spPr>
          <a:xfrm flipH="1" flipV="1">
            <a:off x="9747650" y="2444339"/>
            <a:ext cx="166254" cy="495766"/>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B4EA7B95-0EE8-FC5A-0165-C0D5C32E0EF3}"/>
              </a:ext>
            </a:extLst>
          </p:cNvPr>
          <p:cNvCxnSpPr>
            <a:cxnSpLocks/>
          </p:cNvCxnSpPr>
          <p:nvPr/>
        </p:nvCxnSpPr>
        <p:spPr>
          <a:xfrm flipH="1">
            <a:off x="9195449" y="2444339"/>
            <a:ext cx="552201"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5F8D0855-E19D-7EDF-3802-BB09FF9C5314}"/>
              </a:ext>
            </a:extLst>
          </p:cNvPr>
          <p:cNvSpPr/>
          <p:nvPr/>
        </p:nvSpPr>
        <p:spPr>
          <a:xfrm>
            <a:off x="8844960" y="2042722"/>
            <a:ext cx="1549400" cy="34080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4</a:t>
            </a:r>
          </a:p>
        </p:txBody>
      </p:sp>
      <p:sp>
        <p:nvSpPr>
          <p:cNvPr id="36" name="TextBox 35">
            <a:extLst>
              <a:ext uri="{FF2B5EF4-FFF2-40B4-BE49-F238E27FC236}">
                <a16:creationId xmlns:a16="http://schemas.microsoft.com/office/drawing/2014/main" id="{46FAD7F4-A99C-697A-375F-8F64BB96CBBF}"/>
              </a:ext>
            </a:extLst>
          </p:cNvPr>
          <p:cNvSpPr txBox="1"/>
          <p:nvPr/>
        </p:nvSpPr>
        <p:spPr>
          <a:xfrm>
            <a:off x="8844960" y="1686050"/>
            <a:ext cx="1765300" cy="369332"/>
          </a:xfrm>
          <a:prstGeom prst="rect">
            <a:avLst/>
          </a:prstGeom>
          <a:noFill/>
        </p:spPr>
        <p:txBody>
          <a:bodyPr wrap="square" rtlCol="0">
            <a:spAutoFit/>
          </a:bodyPr>
          <a:lstStyle/>
          <a:p>
            <a:r>
              <a:rPr lang="en-US" b="1" dirty="0"/>
              <a:t>Apr 29 – May 1</a:t>
            </a:r>
          </a:p>
        </p:txBody>
      </p:sp>
      <p:sp>
        <p:nvSpPr>
          <p:cNvPr id="37" name="Rectangle 36">
            <a:extLst>
              <a:ext uri="{FF2B5EF4-FFF2-40B4-BE49-F238E27FC236}">
                <a16:creationId xmlns:a16="http://schemas.microsoft.com/office/drawing/2014/main" id="{DFF7141C-C22C-2F4F-B782-C196521D0B2F}"/>
              </a:ext>
            </a:extLst>
          </p:cNvPr>
          <p:cNvSpPr/>
          <p:nvPr/>
        </p:nvSpPr>
        <p:spPr>
          <a:xfrm>
            <a:off x="265215" y="4076852"/>
            <a:ext cx="2851558" cy="2446297"/>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8C0169F-1779-1EA7-49EF-85BF89342A37}"/>
              </a:ext>
            </a:extLst>
          </p:cNvPr>
          <p:cNvSpPr/>
          <p:nvPr/>
        </p:nvSpPr>
        <p:spPr>
          <a:xfrm>
            <a:off x="3196935" y="4083642"/>
            <a:ext cx="2851558" cy="2446297"/>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B143098-7CE2-5C38-5402-B8CD8D77A7F0}"/>
              </a:ext>
            </a:extLst>
          </p:cNvPr>
          <p:cNvSpPr/>
          <p:nvPr/>
        </p:nvSpPr>
        <p:spPr>
          <a:xfrm>
            <a:off x="6128655" y="4083641"/>
            <a:ext cx="2851558" cy="2446297"/>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683BA33-54EF-651F-7DA2-A8B1558FBA8D}"/>
              </a:ext>
            </a:extLst>
          </p:cNvPr>
          <p:cNvSpPr/>
          <p:nvPr/>
        </p:nvSpPr>
        <p:spPr>
          <a:xfrm>
            <a:off x="9075226" y="4083640"/>
            <a:ext cx="2851558" cy="2446297"/>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8D2B18D-00C5-D47B-F871-90BE7BABB467}"/>
              </a:ext>
            </a:extLst>
          </p:cNvPr>
          <p:cNvSpPr txBox="1"/>
          <p:nvPr/>
        </p:nvSpPr>
        <p:spPr>
          <a:xfrm>
            <a:off x="368135" y="4168239"/>
            <a:ext cx="2687278" cy="379451"/>
          </a:xfrm>
          <a:prstGeom prst="rect">
            <a:avLst/>
          </a:prstGeom>
          <a:noFill/>
        </p:spPr>
        <p:txBody>
          <a:bodyPr wrap="square" rtlCol="0">
            <a:spAutoFit/>
          </a:bodyPr>
          <a:lstStyle/>
          <a:p>
            <a:pPr algn="ctr"/>
            <a:r>
              <a:rPr lang="en-US" b="1" dirty="0">
                <a:solidFill>
                  <a:srgbClr val="FFFF00"/>
                </a:solidFill>
              </a:rPr>
              <a:t>Sprint 1: SETUP </a:t>
            </a:r>
          </a:p>
        </p:txBody>
      </p:sp>
      <p:sp>
        <p:nvSpPr>
          <p:cNvPr id="43" name="TextBox 42">
            <a:extLst>
              <a:ext uri="{FF2B5EF4-FFF2-40B4-BE49-F238E27FC236}">
                <a16:creationId xmlns:a16="http://schemas.microsoft.com/office/drawing/2014/main" id="{71A580B5-83D4-0446-6587-CC0ABA933586}"/>
              </a:ext>
            </a:extLst>
          </p:cNvPr>
          <p:cNvSpPr txBox="1"/>
          <p:nvPr/>
        </p:nvSpPr>
        <p:spPr>
          <a:xfrm>
            <a:off x="3298841" y="4083640"/>
            <a:ext cx="2687278" cy="646331"/>
          </a:xfrm>
          <a:prstGeom prst="rect">
            <a:avLst/>
          </a:prstGeom>
          <a:noFill/>
        </p:spPr>
        <p:txBody>
          <a:bodyPr wrap="square" rtlCol="0">
            <a:spAutoFit/>
          </a:bodyPr>
          <a:lstStyle/>
          <a:p>
            <a:pPr algn="ctr"/>
            <a:r>
              <a:rPr lang="en-US" b="1" dirty="0">
                <a:solidFill>
                  <a:srgbClr val="FFFF00"/>
                </a:solidFill>
              </a:rPr>
              <a:t>Sprint 2: Feature Development</a:t>
            </a:r>
          </a:p>
        </p:txBody>
      </p:sp>
      <p:sp>
        <p:nvSpPr>
          <p:cNvPr id="44" name="TextBox 43">
            <a:extLst>
              <a:ext uri="{FF2B5EF4-FFF2-40B4-BE49-F238E27FC236}">
                <a16:creationId xmlns:a16="http://schemas.microsoft.com/office/drawing/2014/main" id="{995C9F8D-7716-BD79-FB2B-EF6DF750BCA8}"/>
              </a:ext>
            </a:extLst>
          </p:cNvPr>
          <p:cNvSpPr txBox="1"/>
          <p:nvPr/>
        </p:nvSpPr>
        <p:spPr>
          <a:xfrm>
            <a:off x="6218220" y="4130912"/>
            <a:ext cx="2687278" cy="646331"/>
          </a:xfrm>
          <a:prstGeom prst="rect">
            <a:avLst/>
          </a:prstGeom>
          <a:noFill/>
        </p:spPr>
        <p:txBody>
          <a:bodyPr wrap="square" rtlCol="0">
            <a:spAutoFit/>
          </a:bodyPr>
          <a:lstStyle/>
          <a:p>
            <a:pPr algn="ctr"/>
            <a:r>
              <a:rPr lang="en-US" b="1" dirty="0">
                <a:solidFill>
                  <a:srgbClr val="FFFF00"/>
                </a:solidFill>
              </a:rPr>
              <a:t>Sprint 3: Testing &amp; Refinement</a:t>
            </a:r>
          </a:p>
        </p:txBody>
      </p:sp>
      <p:sp>
        <p:nvSpPr>
          <p:cNvPr id="45" name="TextBox 44">
            <a:extLst>
              <a:ext uri="{FF2B5EF4-FFF2-40B4-BE49-F238E27FC236}">
                <a16:creationId xmlns:a16="http://schemas.microsoft.com/office/drawing/2014/main" id="{6CB206BC-D251-B442-3154-2A09899577E3}"/>
              </a:ext>
            </a:extLst>
          </p:cNvPr>
          <p:cNvSpPr txBox="1"/>
          <p:nvPr/>
        </p:nvSpPr>
        <p:spPr>
          <a:xfrm>
            <a:off x="9195449" y="4130911"/>
            <a:ext cx="2687278" cy="646331"/>
          </a:xfrm>
          <a:prstGeom prst="rect">
            <a:avLst/>
          </a:prstGeom>
          <a:noFill/>
        </p:spPr>
        <p:txBody>
          <a:bodyPr wrap="square" rtlCol="0">
            <a:spAutoFit/>
          </a:bodyPr>
          <a:lstStyle/>
          <a:p>
            <a:pPr algn="ctr"/>
            <a:r>
              <a:rPr lang="en-US" b="1" dirty="0">
                <a:solidFill>
                  <a:srgbClr val="FFFF00"/>
                </a:solidFill>
              </a:rPr>
              <a:t>Sprint 4: Finalization &amp; Deployment</a:t>
            </a:r>
          </a:p>
        </p:txBody>
      </p:sp>
      <p:sp>
        <p:nvSpPr>
          <p:cNvPr id="46" name="TextBox 45">
            <a:extLst>
              <a:ext uri="{FF2B5EF4-FFF2-40B4-BE49-F238E27FC236}">
                <a16:creationId xmlns:a16="http://schemas.microsoft.com/office/drawing/2014/main" id="{6E8A347E-34F1-0601-E083-FC5FA0471CBD}"/>
              </a:ext>
            </a:extLst>
          </p:cNvPr>
          <p:cNvSpPr txBox="1"/>
          <p:nvPr/>
        </p:nvSpPr>
        <p:spPr>
          <a:xfrm>
            <a:off x="460656" y="4476626"/>
            <a:ext cx="2470068" cy="2308324"/>
          </a:xfrm>
          <a:prstGeom prst="rect">
            <a:avLst/>
          </a:prstGeom>
          <a:noFill/>
        </p:spPr>
        <p:txBody>
          <a:bodyPr wrap="square" rtlCol="0">
            <a:spAutoFit/>
          </a:bodyPr>
          <a:lstStyle/>
          <a:p>
            <a:pPr marL="285750" indent="-285750">
              <a:buFont typeface="Wingdings" panose="05000000000000000000" pitchFamily="2" charset="2"/>
              <a:buChar char="§"/>
            </a:pPr>
            <a:r>
              <a:rPr lang="en-US" sz="1400" b="0" i="0" dirty="0">
                <a:solidFill>
                  <a:schemeClr val="bg1"/>
                </a:solidFill>
                <a:effectLst/>
                <a:cs typeface="Aharoni" panose="02010803020104030203" pitchFamily="2" charset="-79"/>
              </a:rPr>
              <a:t>Setup: Initialize project management on MS Teams, repositories, dev environments.</a:t>
            </a:r>
          </a:p>
          <a:p>
            <a:pPr>
              <a:buFont typeface="Arial" panose="020B0604020202020204" pitchFamily="34" charset="0"/>
              <a:buChar char="•"/>
            </a:pPr>
            <a:endParaRPr lang="en-US" sz="1400" b="0" i="0" dirty="0">
              <a:solidFill>
                <a:schemeClr val="bg1"/>
              </a:solidFill>
              <a:effectLst/>
              <a:cs typeface="Aharoni" panose="02010803020104030203" pitchFamily="2" charset="-79"/>
            </a:endParaRPr>
          </a:p>
          <a:p>
            <a:pPr marL="285750" indent="-285750">
              <a:buFont typeface="Wingdings" panose="05000000000000000000" pitchFamily="2" charset="2"/>
              <a:buChar char="§"/>
            </a:pPr>
            <a:r>
              <a:rPr lang="en-US" sz="1400" b="0" i="0" dirty="0">
                <a:solidFill>
                  <a:schemeClr val="bg1"/>
                </a:solidFill>
                <a:effectLst/>
                <a:cs typeface="Aharoni" panose="02010803020104030203" pitchFamily="2" charset="-79"/>
              </a:rPr>
              <a:t>Begin backend development: Node.js API setup, MongoDB schema design.</a:t>
            </a:r>
          </a:p>
          <a:p>
            <a:endParaRPr lang="en-US" dirty="0"/>
          </a:p>
        </p:txBody>
      </p:sp>
      <p:sp>
        <p:nvSpPr>
          <p:cNvPr id="47" name="TextBox 46">
            <a:extLst>
              <a:ext uri="{FF2B5EF4-FFF2-40B4-BE49-F238E27FC236}">
                <a16:creationId xmlns:a16="http://schemas.microsoft.com/office/drawing/2014/main" id="{32C519B0-E917-DC75-3CCA-F53CDC38CD0B}"/>
              </a:ext>
            </a:extLst>
          </p:cNvPr>
          <p:cNvSpPr txBox="1"/>
          <p:nvPr/>
        </p:nvSpPr>
        <p:spPr>
          <a:xfrm>
            <a:off x="3434925" y="4588605"/>
            <a:ext cx="2470068" cy="2308324"/>
          </a:xfrm>
          <a:prstGeom prst="rect">
            <a:avLst/>
          </a:prstGeom>
          <a:noFill/>
        </p:spPr>
        <p:txBody>
          <a:bodyPr wrap="square" rtlCol="0">
            <a:spAutoFit/>
          </a:bodyPr>
          <a:lstStyle/>
          <a:p>
            <a:pPr marL="285750" indent="-285750" algn="l">
              <a:buFont typeface="Wingdings" panose="05000000000000000000" pitchFamily="2" charset="2"/>
              <a:buChar char="§"/>
            </a:pPr>
            <a:r>
              <a:rPr lang="en-US" sz="1400" b="0" i="0" dirty="0">
                <a:solidFill>
                  <a:schemeClr val="bg1"/>
                </a:solidFill>
                <a:effectLst/>
              </a:rPr>
              <a:t>Frontend: Start building HTML/CSS/JavaScript interface.</a:t>
            </a:r>
          </a:p>
          <a:p>
            <a:pPr marL="285750" indent="-285750" algn="l">
              <a:buFont typeface="Wingdings" panose="05000000000000000000" pitchFamily="2" charset="2"/>
              <a:buChar char="§"/>
            </a:pPr>
            <a:r>
              <a:rPr lang="en-US" sz="1400" b="0" i="0" dirty="0">
                <a:solidFill>
                  <a:schemeClr val="bg1"/>
                </a:solidFill>
                <a:effectLst/>
              </a:rPr>
              <a:t>Backend: Integrate Google Maps </a:t>
            </a:r>
            <a:r>
              <a:rPr lang="en-US" sz="1400" dirty="0">
                <a:solidFill>
                  <a:schemeClr val="bg1"/>
                </a:solidFill>
              </a:rPr>
              <a:t>API</a:t>
            </a:r>
            <a:r>
              <a:rPr lang="en-US" sz="1400" b="0" i="0" dirty="0">
                <a:solidFill>
                  <a:schemeClr val="bg1"/>
                </a:solidFill>
                <a:effectLst/>
              </a:rPr>
              <a:t>, develop Cloud Functions.</a:t>
            </a:r>
          </a:p>
          <a:p>
            <a:pPr marL="285750" indent="-285750" algn="l">
              <a:buFont typeface="Wingdings" panose="05000000000000000000" pitchFamily="2" charset="2"/>
              <a:buChar char="§"/>
            </a:pPr>
            <a:r>
              <a:rPr lang="en-US" sz="1400" b="0" i="0" dirty="0">
                <a:solidFill>
                  <a:schemeClr val="bg1"/>
                </a:solidFill>
                <a:effectLst/>
              </a:rPr>
              <a:t>Database: Connect Node.js with MongoDB and BigQuery.</a:t>
            </a:r>
          </a:p>
          <a:p>
            <a:endParaRPr lang="en-US" dirty="0"/>
          </a:p>
        </p:txBody>
      </p:sp>
      <p:sp>
        <p:nvSpPr>
          <p:cNvPr id="49" name="TextBox 48">
            <a:extLst>
              <a:ext uri="{FF2B5EF4-FFF2-40B4-BE49-F238E27FC236}">
                <a16:creationId xmlns:a16="http://schemas.microsoft.com/office/drawing/2014/main" id="{25078650-8255-FADA-F77E-92C2BE6048A8}"/>
              </a:ext>
            </a:extLst>
          </p:cNvPr>
          <p:cNvSpPr txBox="1"/>
          <p:nvPr/>
        </p:nvSpPr>
        <p:spPr>
          <a:xfrm>
            <a:off x="6288164" y="4729971"/>
            <a:ext cx="2781614" cy="1600438"/>
          </a:xfrm>
          <a:prstGeom prst="rect">
            <a:avLst/>
          </a:prstGeom>
          <a:noFill/>
        </p:spPr>
        <p:txBody>
          <a:bodyPr wrap="square">
            <a:spAutoFit/>
          </a:bodyPr>
          <a:lstStyle/>
          <a:p>
            <a:pPr marL="285750" indent="-285750" algn="l">
              <a:buFont typeface="Wingdings" panose="05000000000000000000" pitchFamily="2" charset="2"/>
              <a:buChar char="§"/>
            </a:pPr>
            <a:r>
              <a:rPr lang="en-US" sz="1400" b="0" i="0" dirty="0">
                <a:solidFill>
                  <a:schemeClr val="bg1"/>
                </a:solidFill>
                <a:effectLst/>
              </a:rPr>
              <a:t>Testing: Conduct unit and integration testing.</a:t>
            </a:r>
          </a:p>
          <a:p>
            <a:pPr marL="285750" indent="-285750" algn="l">
              <a:buFont typeface="Wingdings" panose="05000000000000000000" pitchFamily="2" charset="2"/>
              <a:buChar char="§"/>
            </a:pPr>
            <a:r>
              <a:rPr lang="en-US" sz="1400" b="0" i="0" dirty="0">
                <a:solidFill>
                  <a:schemeClr val="bg1"/>
                </a:solidFill>
                <a:effectLst/>
              </a:rPr>
              <a:t>Refinement: Enhance UI/UX, improve features based on feedback.</a:t>
            </a:r>
          </a:p>
          <a:p>
            <a:pPr marL="285750" indent="-285750" algn="l">
              <a:buFont typeface="Wingdings" panose="05000000000000000000" pitchFamily="2" charset="2"/>
              <a:buChar char="§"/>
            </a:pPr>
            <a:r>
              <a:rPr lang="en-US" sz="1400" b="0" i="0" dirty="0">
                <a:solidFill>
                  <a:schemeClr val="bg1"/>
                </a:solidFill>
                <a:effectLst/>
              </a:rPr>
              <a:t>In-progress demo preparation</a:t>
            </a:r>
            <a:r>
              <a:rPr lang="en-US" sz="1400" b="0" i="0" dirty="0">
                <a:solidFill>
                  <a:srgbClr val="0D0D0D"/>
                </a:solidFill>
                <a:effectLst/>
                <a:latin typeface="Söhne"/>
              </a:rPr>
              <a:t>.</a:t>
            </a:r>
          </a:p>
        </p:txBody>
      </p:sp>
      <p:sp>
        <p:nvSpPr>
          <p:cNvPr id="51" name="TextBox 50">
            <a:extLst>
              <a:ext uri="{FF2B5EF4-FFF2-40B4-BE49-F238E27FC236}">
                <a16:creationId xmlns:a16="http://schemas.microsoft.com/office/drawing/2014/main" id="{515C49EC-2E24-C024-B44E-095B03F032C9}"/>
              </a:ext>
            </a:extLst>
          </p:cNvPr>
          <p:cNvSpPr txBox="1"/>
          <p:nvPr/>
        </p:nvSpPr>
        <p:spPr>
          <a:xfrm>
            <a:off x="9195449" y="4729971"/>
            <a:ext cx="2687278" cy="1815882"/>
          </a:xfrm>
          <a:prstGeom prst="rect">
            <a:avLst/>
          </a:prstGeom>
          <a:noFill/>
        </p:spPr>
        <p:txBody>
          <a:bodyPr wrap="square">
            <a:spAutoFit/>
          </a:bodyPr>
          <a:lstStyle/>
          <a:p>
            <a:pPr marL="285750" indent="-285750" algn="l">
              <a:buFont typeface="Wingdings" panose="05000000000000000000" pitchFamily="2" charset="2"/>
              <a:buChar char="§"/>
            </a:pPr>
            <a:r>
              <a:rPr lang="en-US" sz="1400" b="0" i="0" dirty="0">
                <a:solidFill>
                  <a:schemeClr val="bg1"/>
                </a:solidFill>
                <a:effectLst/>
              </a:rPr>
              <a:t>Final Testing: Stress test and user acceptance testing (UAT).</a:t>
            </a:r>
          </a:p>
          <a:p>
            <a:pPr marL="285750" indent="-285750" algn="l">
              <a:buFont typeface="Wingdings" panose="05000000000000000000" pitchFamily="2" charset="2"/>
              <a:buChar char="§"/>
            </a:pPr>
            <a:r>
              <a:rPr lang="en-US" sz="1400" b="0" i="0" dirty="0">
                <a:solidFill>
                  <a:schemeClr val="bg1"/>
                </a:solidFill>
                <a:effectLst/>
              </a:rPr>
              <a:t>Deployment: Launch on Google Cloud Platform</a:t>
            </a:r>
          </a:p>
          <a:p>
            <a:pPr marL="285750" indent="-285750" algn="l">
              <a:buFont typeface="Wingdings" panose="05000000000000000000" pitchFamily="2" charset="2"/>
              <a:buChar char="§"/>
            </a:pPr>
            <a:r>
              <a:rPr lang="en-US" sz="1400" b="0" i="0" dirty="0">
                <a:solidFill>
                  <a:schemeClr val="bg1"/>
                </a:solidFill>
                <a:effectLst/>
              </a:rPr>
              <a:t>Documentation and final touches for project submission.</a:t>
            </a:r>
          </a:p>
        </p:txBody>
      </p:sp>
      <p:pic>
        <p:nvPicPr>
          <p:cNvPr id="53" name="Picture 52">
            <a:extLst>
              <a:ext uri="{FF2B5EF4-FFF2-40B4-BE49-F238E27FC236}">
                <a16:creationId xmlns:a16="http://schemas.microsoft.com/office/drawing/2014/main" id="{A890E474-1855-C35C-38B8-FA078D6116A1}"/>
              </a:ext>
            </a:extLst>
          </p:cNvPr>
          <p:cNvPicPr>
            <a:picLocks noChangeAspect="1"/>
          </p:cNvPicPr>
          <p:nvPr/>
        </p:nvPicPr>
        <p:blipFill>
          <a:blip r:embed="rId4"/>
          <a:stretch>
            <a:fillRect/>
          </a:stretch>
        </p:blipFill>
        <p:spPr>
          <a:xfrm>
            <a:off x="5958409" y="3038213"/>
            <a:ext cx="519622" cy="519622"/>
          </a:xfrm>
          <a:prstGeom prst="rect">
            <a:avLst/>
          </a:prstGeom>
        </p:spPr>
      </p:pic>
    </p:spTree>
    <p:extLst>
      <p:ext uri="{BB962C8B-B14F-4D97-AF65-F5344CB8AC3E}">
        <p14:creationId xmlns:p14="http://schemas.microsoft.com/office/powerpoint/2010/main" val="1059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862</TotalTime>
  <Words>1299</Words>
  <Application>Microsoft Office PowerPoint</Application>
  <PresentationFormat>Widescreen</PresentationFormat>
  <Paragraphs>243</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Aharoni</vt:lpstr>
      <vt:lpstr>Aptos</vt:lpstr>
      <vt:lpstr>Aptos Display</vt:lpstr>
      <vt:lpstr>Aptos ExtraBold</vt:lpstr>
      <vt:lpstr>Arial</vt:lpstr>
      <vt:lpstr>inherit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Hitarth Desai</dc:creator>
  <cp:lastModifiedBy>Hitarth Desai</cp:lastModifiedBy>
  <cp:revision>53</cp:revision>
  <dcterms:created xsi:type="dcterms:W3CDTF">2024-04-03T01:40:20Z</dcterms:created>
  <dcterms:modified xsi:type="dcterms:W3CDTF">2024-04-05T13:09:47Z</dcterms:modified>
</cp:coreProperties>
</file>