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B5B"/>
    <a:srgbClr val="F07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F55B6-2B94-4B61-83E0-7850B6AA054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ED2BA-821A-4314-BC87-2AC5E00DA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ED2BA-821A-4314-BC87-2AC5E00DA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28E3-AD8F-C9F3-8FCC-8332EDAAB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935DC-FDBF-CEB5-03E0-59C937572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D784-889C-1E38-DF64-099524B6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C7C7-1DBC-62B2-3973-86957233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7229-22F2-7A20-844D-AD3187C9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40C3-A4ED-2671-B9DC-2C10F4F7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5B86-1D18-87FF-A0A5-21FE61772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2403-865B-200B-FF38-9DE24C97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7BDE-971D-36E4-1224-AC769260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1435-77BA-BC5A-DFDC-65A73CA3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FFB0C-FB09-1D85-FE4D-8EE25DD49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20533-30C9-74FE-1548-EA65563B1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94BD-9E5E-5641-3319-0DC7F158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A9E5-E34B-6D15-4252-646AEFAD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A3EF-C2D0-FC63-0677-C6133920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98AD-9321-5459-0ACB-1254DF95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BA4C-B89F-DAF4-A873-44B1CF0A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94A5-F3F6-CA9B-EBAD-14C2C5A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D781-85F1-F633-52A1-0203C0F9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7B4F-74D6-8D99-9CCF-C5CE94EE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38FF-6987-F729-2269-6B2B4FA1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B31E-8E9E-6207-148F-1B2CCBED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F41E-BCF2-B5EA-15E1-F0B7B548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85EE-4251-82EE-9F8B-03F746EE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2462-A5A6-DF78-98FC-EB4F5AA0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1754-A39E-A0F4-504E-C2B71D4A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F720-B364-B183-E669-15EB5DAFC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BB122-A60E-FC67-4221-7D13B1414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DC1F6-6709-9367-37C3-15BB5A36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D55BB-2A58-37EB-D9B7-B8BD9F76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1946-807E-C7E8-71F5-FBF41FFA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66D4-39D8-54F8-02A4-7A850F9F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B7725-1FA2-18D3-1468-55AC60A0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58827-6490-FBAD-37C2-209AD740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608C2-778A-9831-52E1-017F365A0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F8FDF-89AE-7514-AC57-EF1A96655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B7EBE-01E3-E9B0-C7AA-E784469B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E4498-1693-A20A-5F42-C522F624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9C240-F4A5-0080-EBA4-B831B121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A6D5-045D-BB98-FAEC-86FBAAB2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7253E-56A7-416A-5DAB-AA001F03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FFBEC-57D5-10AC-DAB9-D6153DBE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1F7E5-8786-B6F8-7774-41AA464D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415FF-5574-3105-AC7A-A92F79AF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EB8A5-194A-BB31-33B1-483C375C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1946A-952C-7725-5BC9-332C1BFB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FEF3-0905-0190-DC6F-799498C1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B0F0-5D74-5F88-2B32-5222350C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A521A-5E92-C5EA-03D3-67F29D4E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134D-D16B-6721-84FC-BCF235EB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AE14-7785-3C14-D33F-4CDB851D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13EE-8C32-9B39-A4C6-8995CBCA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6A55-C8E7-8CAF-B7C6-3D9CD39D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D8969-022A-3581-D783-807E6FF1F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2CCF8-6FDE-395A-DD7F-BB889815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9A871-8813-6F37-A77D-DA092BFF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C0DE-711D-1ED7-1B51-7327BE3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9494-A931-772E-9AE6-5922F074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593D9-A650-9C71-15FB-499A043A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210F2-9603-09C8-5209-DB5B549A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E741-EEC6-1463-E715-66F0BDC38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60E54-9ACF-48F7-BBB0-A55ACCF9E76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0973-55CE-5366-8E18-CEC0192A2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29F2-D574-0784-52CF-6FB01A1E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75E13-6EDA-4016-AD17-BE636B116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100+] Information Technology Wallpapers | Wallpapers.com">
            <a:extLst>
              <a:ext uri="{FF2B5EF4-FFF2-40B4-BE49-F238E27FC236}">
                <a16:creationId xmlns:a16="http://schemas.microsoft.com/office/drawing/2014/main" id="{0DE9A484-54D4-FBA4-CAB7-8E3D58F3E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40BF6-655B-A6B8-E64C-316FA5BA8515}"/>
              </a:ext>
            </a:extLst>
          </p:cNvPr>
          <p:cNvSpPr txBox="1"/>
          <p:nvPr/>
        </p:nvSpPr>
        <p:spPr>
          <a:xfrm>
            <a:off x="-1492333" y="697088"/>
            <a:ext cx="15176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CAMPUS TRANSPORTATION </a:t>
            </a:r>
          </a:p>
          <a:p>
            <a:pPr algn="ctr"/>
            <a:r>
              <a:rPr lang="en-US" sz="5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79492-1184-8FFB-9E68-5C292D37DCD8}"/>
              </a:ext>
            </a:extLst>
          </p:cNvPr>
          <p:cNvSpPr txBox="1"/>
          <p:nvPr/>
        </p:nvSpPr>
        <p:spPr>
          <a:xfrm>
            <a:off x="2257755" y="2890391"/>
            <a:ext cx="8039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Course: CIT 38800 – 20013 </a:t>
            </a:r>
          </a:p>
          <a:p>
            <a:pPr algn="ctr"/>
            <a:r>
              <a:rPr lang="en-US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Shail Desai </a:t>
            </a:r>
          </a:p>
        </p:txBody>
      </p:sp>
    </p:spTree>
    <p:extLst>
      <p:ext uri="{BB962C8B-B14F-4D97-AF65-F5344CB8AC3E}">
        <p14:creationId xmlns:p14="http://schemas.microsoft.com/office/powerpoint/2010/main" val="280616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C92D8C1-6786-D7BB-5847-7229262E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r="15485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A75AE-A6BC-BE06-AA4C-B0AACAEAF966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  <a:endParaRPr lang="en-US" sz="5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071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A01A7F7-08E9-C50F-19C4-C44BC61F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C91984-81CD-B8CA-FF54-C56349B7A9BA}"/>
              </a:ext>
            </a:extLst>
          </p:cNvPr>
          <p:cNvSpPr/>
          <p:nvPr/>
        </p:nvSpPr>
        <p:spPr>
          <a:xfrm>
            <a:off x="146462" y="201881"/>
            <a:ext cx="11899076" cy="65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26D9B-834C-100F-E16B-27896A3058E4}"/>
              </a:ext>
            </a:extLst>
          </p:cNvPr>
          <p:cNvSpPr/>
          <p:nvPr/>
        </p:nvSpPr>
        <p:spPr>
          <a:xfrm>
            <a:off x="213755" y="332508"/>
            <a:ext cx="11764489" cy="463138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4E072-63D6-CDFB-1A5A-0446C001D787}"/>
              </a:ext>
            </a:extLst>
          </p:cNvPr>
          <p:cNvSpPr txBox="1"/>
          <p:nvPr/>
        </p:nvSpPr>
        <p:spPr>
          <a:xfrm>
            <a:off x="2854035" y="32956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CAMPUS TRANSPORTATION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B52CC9-0810-FDBC-70FE-AC1A20013E31}"/>
              </a:ext>
            </a:extLst>
          </p:cNvPr>
          <p:cNvSpPr/>
          <p:nvPr/>
        </p:nvSpPr>
        <p:spPr>
          <a:xfrm>
            <a:off x="348341" y="1104405"/>
            <a:ext cx="11443856" cy="5296395"/>
          </a:xfrm>
          <a:prstGeom prst="roundRect">
            <a:avLst>
              <a:gd name="adj" fmla="val 42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99074-06A4-5125-5966-6521B09E9D40}"/>
              </a:ext>
            </a:extLst>
          </p:cNvPr>
          <p:cNvSpPr txBox="1"/>
          <p:nvPr/>
        </p:nvSpPr>
        <p:spPr>
          <a:xfrm>
            <a:off x="475013" y="1235034"/>
            <a:ext cx="1115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Campus Transportation Portal is a user-friendly platform facilitating student registration, route selection, and payment processing for campus transportation services. It streamlines commuting by providing real-time updates and feedback mechanisms, enhancing the overall campus transportation experience.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A7022F-3F76-50B6-514F-584096B6F3CC}"/>
              </a:ext>
            </a:extLst>
          </p:cNvPr>
          <p:cNvSpPr/>
          <p:nvPr/>
        </p:nvSpPr>
        <p:spPr>
          <a:xfrm>
            <a:off x="760021" y="2422566"/>
            <a:ext cx="6246421" cy="3740728"/>
          </a:xfrm>
          <a:prstGeom prst="roundRect">
            <a:avLst>
              <a:gd name="adj" fmla="val 4921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F8E8F-9934-A3B9-54BD-EAA4F2950931}"/>
              </a:ext>
            </a:extLst>
          </p:cNvPr>
          <p:cNvSpPr/>
          <p:nvPr/>
        </p:nvSpPr>
        <p:spPr>
          <a:xfrm>
            <a:off x="1068779" y="2553195"/>
            <a:ext cx="5664530" cy="368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FEATURES OF THE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48E7-B589-5D3B-0D50-744D2E9DD2C3}"/>
              </a:ext>
            </a:extLst>
          </p:cNvPr>
          <p:cNvSpPr txBox="1"/>
          <p:nvPr/>
        </p:nvSpPr>
        <p:spPr>
          <a:xfrm>
            <a:off x="902525" y="3099460"/>
            <a:ext cx="5997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Streamlined Registration Process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2076-9596-CAA2-1A0A-9FD18D07E130}"/>
              </a:ext>
            </a:extLst>
          </p:cNvPr>
          <p:cNvSpPr txBox="1"/>
          <p:nvPr/>
        </p:nvSpPr>
        <p:spPr>
          <a:xfrm>
            <a:off x="914399" y="3420094"/>
            <a:ext cx="599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Automated Payment Management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954A84-569F-A41A-D3B3-222365769DD4}"/>
              </a:ext>
            </a:extLst>
          </p:cNvPr>
          <p:cNvSpPr txBox="1"/>
          <p:nvPr/>
        </p:nvSpPr>
        <p:spPr>
          <a:xfrm>
            <a:off x="914398" y="3767275"/>
            <a:ext cx="5997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Real-Time Route Tracking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F4D24-1632-2281-3779-CA8EE3E19C33}"/>
              </a:ext>
            </a:extLst>
          </p:cNvPr>
          <p:cNvSpPr txBox="1"/>
          <p:nvPr/>
        </p:nvSpPr>
        <p:spPr>
          <a:xfrm>
            <a:off x="926272" y="4125042"/>
            <a:ext cx="599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Enhanced Transportation Planning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AA941-7464-E4AD-1644-D7748417A122}"/>
              </a:ext>
            </a:extLst>
          </p:cNvPr>
          <p:cNvSpPr txBox="1"/>
          <p:nvPr/>
        </p:nvSpPr>
        <p:spPr>
          <a:xfrm>
            <a:off x="926272" y="4508334"/>
            <a:ext cx="59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Improved Administrative Efficiency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9BDF81F-9D75-ECDC-5F6F-FD458793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37" y="5933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Improved Administrative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CE8A3FF-D32C-396B-D1B5-3B87EF33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37" y="59330"/>
            <a:ext cx="1574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3A1CA-89C7-DF32-B3B0-BA39C6405B9C}"/>
              </a:ext>
            </a:extLst>
          </p:cNvPr>
          <p:cNvSpPr txBox="1"/>
          <p:nvPr/>
        </p:nvSpPr>
        <p:spPr>
          <a:xfrm>
            <a:off x="914397" y="4904068"/>
            <a:ext cx="599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Data Collection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7CAF73-5419-72A3-0787-33D37AB54F31}"/>
              </a:ext>
            </a:extLst>
          </p:cNvPr>
          <p:cNvSpPr/>
          <p:nvPr/>
        </p:nvSpPr>
        <p:spPr>
          <a:xfrm>
            <a:off x="7418122" y="2422566"/>
            <a:ext cx="4207821" cy="3740728"/>
          </a:xfrm>
          <a:prstGeom prst="roundRect">
            <a:avLst>
              <a:gd name="adj" fmla="val 4921"/>
            </a:avLst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B0D28B-597D-AFE5-C51B-38516C85886F}"/>
              </a:ext>
            </a:extLst>
          </p:cNvPr>
          <p:cNvSpPr/>
          <p:nvPr/>
        </p:nvSpPr>
        <p:spPr>
          <a:xfrm>
            <a:off x="7698179" y="2544308"/>
            <a:ext cx="3733800" cy="37702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TECHNOLOGY STACK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E53F87-21A8-ECEE-C27B-DB3E78145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922" y="3082058"/>
            <a:ext cx="747321" cy="7473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18F1F0-B805-2791-44DF-8150B637A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699" y="3176156"/>
            <a:ext cx="690583" cy="669655"/>
          </a:xfrm>
          <a:prstGeom prst="rect">
            <a:avLst/>
          </a:prstGeom>
        </p:spPr>
      </p:pic>
      <p:pic>
        <p:nvPicPr>
          <p:cNvPr id="2052" name="Picture 4" descr="Scene Builder - Gluon">
            <a:extLst>
              <a:ext uri="{FF2B5EF4-FFF2-40B4-BE49-F238E27FC236}">
                <a16:creationId xmlns:a16="http://schemas.microsoft.com/office/drawing/2014/main" id="{CB1B1CFF-794B-841D-A06A-89F60543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738" y="3176156"/>
            <a:ext cx="690583" cy="69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165CDE-732C-29DA-B529-3634403630A5}"/>
              </a:ext>
            </a:extLst>
          </p:cNvPr>
          <p:cNvSpPr txBox="1"/>
          <p:nvPr/>
        </p:nvSpPr>
        <p:spPr>
          <a:xfrm>
            <a:off x="7577232" y="3921268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51C9F-65F9-B63E-12A5-48163EA236D1}"/>
              </a:ext>
            </a:extLst>
          </p:cNvPr>
          <p:cNvSpPr txBox="1"/>
          <p:nvPr/>
        </p:nvSpPr>
        <p:spPr>
          <a:xfrm>
            <a:off x="8816640" y="3912126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ORACLE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1B13F0-E766-32F2-F983-765A52195061}"/>
              </a:ext>
            </a:extLst>
          </p:cNvPr>
          <p:cNvSpPr txBox="1"/>
          <p:nvPr/>
        </p:nvSpPr>
        <p:spPr>
          <a:xfrm>
            <a:off x="10099340" y="3921268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SCENEBUILDER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3CEC5C-5483-CD43-E797-991B475B7FA2}"/>
              </a:ext>
            </a:extLst>
          </p:cNvPr>
          <p:cNvSpPr/>
          <p:nvPr/>
        </p:nvSpPr>
        <p:spPr>
          <a:xfrm>
            <a:off x="7655132" y="4334139"/>
            <a:ext cx="3733800" cy="377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POTENTIAL USERS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EF473D4-93E5-1376-BAC7-09E025DA2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922" y="4832873"/>
            <a:ext cx="730663" cy="7306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E60F894-C2B9-0BC5-EA89-5798DF61C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6700" y="4843893"/>
            <a:ext cx="730663" cy="73066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75B6AF1-7C4E-FB55-906D-F121798FA5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8478" y="4725206"/>
            <a:ext cx="789135" cy="78913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93CAA44-0816-FB11-09F3-75D831A94277}"/>
              </a:ext>
            </a:extLst>
          </p:cNvPr>
          <p:cNvSpPr txBox="1"/>
          <p:nvPr/>
        </p:nvSpPr>
        <p:spPr>
          <a:xfrm>
            <a:off x="7533940" y="5682790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STUDENTS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3E182C-C026-2812-BBEB-638F9D0C5FC5}"/>
              </a:ext>
            </a:extLst>
          </p:cNvPr>
          <p:cNvSpPr txBox="1"/>
          <p:nvPr/>
        </p:nvSpPr>
        <p:spPr>
          <a:xfrm>
            <a:off x="8923729" y="5682790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ADMIN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EE8AD6-EEDF-DCA7-9F47-7F9362B62F80}"/>
              </a:ext>
            </a:extLst>
          </p:cNvPr>
          <p:cNvSpPr txBox="1"/>
          <p:nvPr/>
        </p:nvSpPr>
        <p:spPr>
          <a:xfrm>
            <a:off x="10073987" y="5682790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ADVISORS</a:t>
            </a:r>
          </a:p>
        </p:txBody>
      </p:sp>
    </p:spTree>
    <p:extLst>
      <p:ext uri="{BB962C8B-B14F-4D97-AF65-F5344CB8AC3E}">
        <p14:creationId xmlns:p14="http://schemas.microsoft.com/office/powerpoint/2010/main" val="326962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A01A7F7-08E9-C50F-19C4-C44BC61F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C91984-81CD-B8CA-FF54-C56349B7A9BA}"/>
              </a:ext>
            </a:extLst>
          </p:cNvPr>
          <p:cNvSpPr/>
          <p:nvPr/>
        </p:nvSpPr>
        <p:spPr>
          <a:xfrm>
            <a:off x="146462" y="201881"/>
            <a:ext cx="11899076" cy="65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FE88E-414D-320B-F2C6-BEBA29F66580}"/>
              </a:ext>
            </a:extLst>
          </p:cNvPr>
          <p:cNvSpPr/>
          <p:nvPr/>
        </p:nvSpPr>
        <p:spPr>
          <a:xfrm>
            <a:off x="213755" y="332508"/>
            <a:ext cx="11764489" cy="463138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C2615-6BFD-122A-A3C7-0EC86C71A8B2}"/>
              </a:ext>
            </a:extLst>
          </p:cNvPr>
          <p:cNvSpPr txBox="1"/>
          <p:nvPr/>
        </p:nvSpPr>
        <p:spPr>
          <a:xfrm>
            <a:off x="2854035" y="32956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CHOICE OF IMPLEMENTATION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D181AFF-B077-40C0-AC43-7AB4AB417579}"/>
              </a:ext>
            </a:extLst>
          </p:cNvPr>
          <p:cNvSpPr/>
          <p:nvPr/>
        </p:nvSpPr>
        <p:spPr>
          <a:xfrm>
            <a:off x="1198607" y="2313608"/>
            <a:ext cx="2446638" cy="963827"/>
          </a:xfrm>
          <a:prstGeom prst="flowChartMagneticDisk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397625B-6ED4-EF5E-9D12-CA57E197A615}"/>
              </a:ext>
            </a:extLst>
          </p:cNvPr>
          <p:cNvSpPr/>
          <p:nvPr/>
        </p:nvSpPr>
        <p:spPr>
          <a:xfrm>
            <a:off x="1198607" y="2996120"/>
            <a:ext cx="2446638" cy="963827"/>
          </a:xfrm>
          <a:prstGeom prst="flowChartMagneticDisk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131D0E46-FCB9-192D-4D20-C8471A028229}"/>
              </a:ext>
            </a:extLst>
          </p:cNvPr>
          <p:cNvSpPr/>
          <p:nvPr/>
        </p:nvSpPr>
        <p:spPr>
          <a:xfrm>
            <a:off x="1198607" y="3678632"/>
            <a:ext cx="2446638" cy="963827"/>
          </a:xfrm>
          <a:prstGeom prst="flowChartMagneticDisk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1D8CDAC-54F1-AC8C-D6EF-A1AB41E846C5}"/>
              </a:ext>
            </a:extLst>
          </p:cNvPr>
          <p:cNvSpPr/>
          <p:nvPr/>
        </p:nvSpPr>
        <p:spPr>
          <a:xfrm>
            <a:off x="2828789" y="3602650"/>
            <a:ext cx="962897" cy="963827"/>
          </a:xfrm>
          <a:prstGeom prst="flowChartConnector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7A69B16-E2FB-0CF8-0D20-2CA67D7442BB}"/>
              </a:ext>
            </a:extLst>
          </p:cNvPr>
          <p:cNvSpPr/>
          <p:nvPr/>
        </p:nvSpPr>
        <p:spPr>
          <a:xfrm rot="5400000">
            <a:off x="3191775" y="3909653"/>
            <a:ext cx="458298" cy="40692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2935E7-645C-24A8-4B4C-23DEEA538AE6}"/>
              </a:ext>
            </a:extLst>
          </p:cNvPr>
          <p:cNvSpPr/>
          <p:nvPr/>
        </p:nvSpPr>
        <p:spPr>
          <a:xfrm>
            <a:off x="6907427" y="2137719"/>
            <a:ext cx="4617308" cy="2582562"/>
          </a:xfrm>
          <a:prstGeom prst="roundRect">
            <a:avLst>
              <a:gd name="adj" fmla="val 805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AB8BBFD-5748-9788-BFF3-D4536AB613A6}"/>
              </a:ext>
            </a:extLst>
          </p:cNvPr>
          <p:cNvSpPr/>
          <p:nvPr/>
        </p:nvSpPr>
        <p:spPr>
          <a:xfrm>
            <a:off x="7014519" y="2222379"/>
            <a:ext cx="4510216" cy="1824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44B0F-768A-E38C-32E7-C335A2E16347}"/>
              </a:ext>
            </a:extLst>
          </p:cNvPr>
          <p:cNvSpPr/>
          <p:nvPr/>
        </p:nvSpPr>
        <p:spPr>
          <a:xfrm>
            <a:off x="7014519" y="2508422"/>
            <a:ext cx="1351005" cy="2058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57CE2D-3865-6B9A-3B60-3C63ECDBBEC7}"/>
              </a:ext>
            </a:extLst>
          </p:cNvPr>
          <p:cNvSpPr/>
          <p:nvPr/>
        </p:nvSpPr>
        <p:spPr>
          <a:xfrm>
            <a:off x="8472617" y="2489496"/>
            <a:ext cx="2883242" cy="1470451"/>
          </a:xfrm>
          <a:prstGeom prst="roundRect">
            <a:avLst>
              <a:gd name="adj" fmla="val 805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F3C62-674D-EEB8-FAEF-FD446742CBC0}"/>
              </a:ext>
            </a:extLst>
          </p:cNvPr>
          <p:cNvSpPr/>
          <p:nvPr/>
        </p:nvSpPr>
        <p:spPr>
          <a:xfrm>
            <a:off x="8447903" y="4084563"/>
            <a:ext cx="2883242" cy="368602"/>
          </a:xfrm>
          <a:prstGeom prst="roundRect">
            <a:avLst>
              <a:gd name="adj" fmla="val 805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8FEC6F-551A-29AA-D955-FF0E1F202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965" y="2606162"/>
            <a:ext cx="2819179" cy="10779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9F8F11-6CA4-3A1B-988D-EF5C589A560F}"/>
              </a:ext>
            </a:extLst>
          </p:cNvPr>
          <p:cNvSpPr/>
          <p:nvPr/>
        </p:nvSpPr>
        <p:spPr>
          <a:xfrm>
            <a:off x="559933" y="1077249"/>
            <a:ext cx="3703148" cy="45830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Oracle Logo, symbol, meaning, history, PNG, brand">
            <a:extLst>
              <a:ext uri="{FF2B5EF4-FFF2-40B4-BE49-F238E27FC236}">
                <a16:creationId xmlns:a16="http://schemas.microsoft.com/office/drawing/2014/main" id="{6B5EFAE2-C6A9-60BE-9C7C-0D55867D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06" y="625241"/>
            <a:ext cx="2377474" cy="13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DC4F1E-EC2B-84DB-2256-2F4911AEAEC8}"/>
              </a:ext>
            </a:extLst>
          </p:cNvPr>
          <p:cNvSpPr/>
          <p:nvPr/>
        </p:nvSpPr>
        <p:spPr>
          <a:xfrm>
            <a:off x="7298746" y="1077249"/>
            <a:ext cx="3703148" cy="45830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07B10"/>
                </a:solidFill>
              </a:rPr>
              <a:t>JAVA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8E661-72FA-E566-3963-EC71C1BEA677}"/>
              </a:ext>
            </a:extLst>
          </p:cNvPr>
          <p:cNvSpPr txBox="1"/>
          <p:nvPr/>
        </p:nvSpPr>
        <p:spPr>
          <a:xfrm>
            <a:off x="1190106" y="5165751"/>
            <a:ext cx="260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DEVELOPER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666DD-A376-A2C7-F317-81942A3AB1E5}"/>
              </a:ext>
            </a:extLst>
          </p:cNvPr>
          <p:cNvSpPr txBox="1"/>
          <p:nvPr/>
        </p:nvSpPr>
        <p:spPr>
          <a:xfrm>
            <a:off x="8349130" y="5042245"/>
            <a:ext cx="260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ECLIPSE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B0DA2FB9-4904-F1E2-6B65-DDBE0FCDB3DB}"/>
              </a:ext>
            </a:extLst>
          </p:cNvPr>
          <p:cNvSpPr/>
          <p:nvPr/>
        </p:nvSpPr>
        <p:spPr>
          <a:xfrm>
            <a:off x="3624385" y="1611533"/>
            <a:ext cx="3283042" cy="702075"/>
          </a:xfrm>
          <a:prstGeom prst="curvedDownArrow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7A4C3DDE-B702-4BF1-95A3-C780771F40C8}"/>
              </a:ext>
            </a:extLst>
          </p:cNvPr>
          <p:cNvSpPr/>
          <p:nvPr/>
        </p:nvSpPr>
        <p:spPr>
          <a:xfrm rot="10800000">
            <a:off x="3587578" y="4627628"/>
            <a:ext cx="3283042" cy="702075"/>
          </a:xfrm>
          <a:prstGeom prst="curvedDownArrow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8DC0E-11FB-6090-35C1-55CAD7CAB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526" y="2804427"/>
            <a:ext cx="1342768" cy="134276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9273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A01A7F7-08E9-C50F-19C4-C44BC61F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C91984-81CD-B8CA-FF54-C56349B7A9BA}"/>
              </a:ext>
            </a:extLst>
          </p:cNvPr>
          <p:cNvSpPr/>
          <p:nvPr/>
        </p:nvSpPr>
        <p:spPr>
          <a:xfrm>
            <a:off x="146462" y="201881"/>
            <a:ext cx="11899076" cy="65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FE88E-414D-320B-F2C6-BEBA29F66580}"/>
              </a:ext>
            </a:extLst>
          </p:cNvPr>
          <p:cNvSpPr/>
          <p:nvPr/>
        </p:nvSpPr>
        <p:spPr>
          <a:xfrm>
            <a:off x="213755" y="332508"/>
            <a:ext cx="11764489" cy="463138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C2615-6BFD-122A-A3C7-0EC86C71A8B2}"/>
              </a:ext>
            </a:extLst>
          </p:cNvPr>
          <p:cNvSpPr txBox="1"/>
          <p:nvPr/>
        </p:nvSpPr>
        <p:spPr>
          <a:xfrm>
            <a:off x="2854035" y="32956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REQUIREMENTS CHECK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89563-F43A-4D8F-AF3A-76D9433B722F}"/>
              </a:ext>
            </a:extLst>
          </p:cNvPr>
          <p:cNvSpPr/>
          <p:nvPr/>
        </p:nvSpPr>
        <p:spPr>
          <a:xfrm>
            <a:off x="439387" y="1009403"/>
            <a:ext cx="3087584" cy="3325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400" b="1" dirty="0"/>
              <a:t>Classes &amp; Application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607781-5B94-81A8-569E-6A4735975319}"/>
              </a:ext>
            </a:extLst>
          </p:cNvPr>
          <p:cNvSpPr/>
          <p:nvPr/>
        </p:nvSpPr>
        <p:spPr>
          <a:xfrm>
            <a:off x="439387" y="1472540"/>
            <a:ext cx="11020301" cy="865311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A3ABA-8304-006A-CDFB-CDA6D595079C}"/>
              </a:ext>
            </a:extLst>
          </p:cNvPr>
          <p:cNvSpPr txBox="1"/>
          <p:nvPr/>
        </p:nvSpPr>
        <p:spPr>
          <a:xfrm>
            <a:off x="629392" y="1615044"/>
            <a:ext cx="1064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Five main classes (“DatabaseManager”,  “</a:t>
            </a:r>
            <a:r>
              <a:rPr lang="en-US" sz="1200" b="1" dirty="0"/>
              <a:t>LoginController</a:t>
            </a:r>
            <a:r>
              <a:rPr lang="en-US" sz="1200" dirty="0"/>
              <a:t>”, “</a:t>
            </a:r>
            <a:r>
              <a:rPr lang="en-US" sz="1200" b="1" dirty="0"/>
              <a:t>FormController</a:t>
            </a:r>
            <a:r>
              <a:rPr lang="en-US" sz="1200" dirty="0"/>
              <a:t>”, “</a:t>
            </a:r>
            <a:r>
              <a:rPr lang="en-US" sz="1200" b="1" dirty="0"/>
              <a:t>PaymentController</a:t>
            </a:r>
            <a:r>
              <a:rPr lang="en-US" sz="1200" dirty="0"/>
              <a:t>”, “</a:t>
            </a:r>
            <a:r>
              <a:rPr lang="en-US" sz="1200" b="1" dirty="0"/>
              <a:t>ReceiptController</a:t>
            </a:r>
            <a:r>
              <a:rPr lang="en-US" sz="1200" dirty="0"/>
              <a:t>”) plus an inner class (“</a:t>
            </a:r>
            <a:r>
              <a:rPr lang="en-US" sz="1200" b="1" dirty="0"/>
              <a:t>PaymentDetail</a:t>
            </a:r>
            <a:r>
              <a:rPr lang="en-US" sz="1200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AF3CE-3FFF-7476-981F-329128B11400}"/>
              </a:ext>
            </a:extLst>
          </p:cNvPr>
          <p:cNvSpPr txBox="1"/>
          <p:nvPr/>
        </p:nvSpPr>
        <p:spPr>
          <a:xfrm>
            <a:off x="629392" y="2060852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“</a:t>
            </a:r>
            <a:r>
              <a:rPr lang="en-US" sz="1200" b="1" dirty="0"/>
              <a:t>CampusApp</a:t>
            </a:r>
            <a:r>
              <a:rPr lang="en-US" sz="1200" dirty="0"/>
              <a:t>” class: Main application entry point using JavaFX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4B251-491B-52F7-161B-34282BCF5EF9}"/>
              </a:ext>
            </a:extLst>
          </p:cNvPr>
          <p:cNvSpPr/>
          <p:nvPr/>
        </p:nvSpPr>
        <p:spPr>
          <a:xfrm>
            <a:off x="439386" y="2480356"/>
            <a:ext cx="4005613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400" b="1" dirty="0"/>
              <a:t>Object – Oriented Design (OOD) Concepts: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C4F382-E923-85D9-C1FC-A8F9A455A155}"/>
              </a:ext>
            </a:extLst>
          </p:cNvPr>
          <p:cNvSpPr/>
          <p:nvPr/>
        </p:nvSpPr>
        <p:spPr>
          <a:xfrm>
            <a:off x="439387" y="2882869"/>
            <a:ext cx="11020301" cy="1922795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D8B19-3B12-48A3-0927-73DECDE05AAD}"/>
              </a:ext>
            </a:extLst>
          </p:cNvPr>
          <p:cNvSpPr txBox="1"/>
          <p:nvPr/>
        </p:nvSpPr>
        <p:spPr>
          <a:xfrm>
            <a:off x="629391" y="3011878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Inheritance: </a:t>
            </a:r>
            <a:r>
              <a:rPr lang="en-US" sz="1200" dirty="0"/>
              <a:t>CampusApp class extends “Application”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37BEC-E27D-C43D-8D34-3F9F46A18792}"/>
              </a:ext>
            </a:extLst>
          </p:cNvPr>
          <p:cNvSpPr txBox="1"/>
          <p:nvPr/>
        </p:nvSpPr>
        <p:spPr>
          <a:xfrm>
            <a:off x="629390" y="3265212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Polumorphism: </a:t>
            </a:r>
            <a:r>
              <a:rPr lang="en-US" sz="1200" dirty="0"/>
              <a:t>Overriding the </a:t>
            </a:r>
            <a:r>
              <a:rPr lang="en-US" sz="1200" b="1" dirty="0"/>
              <a:t>start</a:t>
            </a:r>
            <a:r>
              <a:rPr lang="en-US" sz="1200" dirty="0"/>
              <a:t> Method in “Application” Class.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9AD13-A7CF-9081-0913-8D71F469129D}"/>
              </a:ext>
            </a:extLst>
          </p:cNvPr>
          <p:cNvSpPr txBox="1"/>
          <p:nvPr/>
        </p:nvSpPr>
        <p:spPr>
          <a:xfrm>
            <a:off x="629390" y="3542211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Abstraction: </a:t>
            </a:r>
            <a:r>
              <a:rPr lang="en-US" sz="1200" dirty="0"/>
              <a:t>Use of FXML for UI defines abstraction, separating UI design from logic.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AC08F-2989-B041-399C-06D9DDF272A1}"/>
              </a:ext>
            </a:extLst>
          </p:cNvPr>
          <p:cNvSpPr txBox="1"/>
          <p:nvPr/>
        </p:nvSpPr>
        <p:spPr>
          <a:xfrm>
            <a:off x="629389" y="3775811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Composite Structure: </a:t>
            </a:r>
            <a:r>
              <a:rPr lang="en-US" sz="1200" dirty="0"/>
              <a:t>Controllers act as composite classes managing multiple UI components and data interactions.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1CB82-04F7-42B7-6872-CEF91C12E740}"/>
              </a:ext>
            </a:extLst>
          </p:cNvPr>
          <p:cNvSpPr txBox="1"/>
          <p:nvPr/>
        </p:nvSpPr>
        <p:spPr>
          <a:xfrm>
            <a:off x="629389" y="4036953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ArrayList: </a:t>
            </a:r>
            <a:r>
              <a:rPr lang="en-US" sz="1200" dirty="0"/>
              <a:t>Utilized in “PaymentController “ to track payment transactions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288CB-B91C-3729-0620-81E560FB1608}"/>
              </a:ext>
            </a:extLst>
          </p:cNvPr>
          <p:cNvSpPr txBox="1"/>
          <p:nvPr/>
        </p:nvSpPr>
        <p:spPr>
          <a:xfrm>
            <a:off x="629388" y="4290380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Method Overriding: </a:t>
            </a:r>
            <a:r>
              <a:rPr lang="en-US" sz="1200" dirty="0"/>
              <a:t>Override of JavaFX’s ‘Application.start()’ and controller initializations.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65133-C395-25F9-B759-2BCF72CC8434}"/>
              </a:ext>
            </a:extLst>
          </p:cNvPr>
          <p:cNvSpPr txBox="1"/>
          <p:nvPr/>
        </p:nvSpPr>
        <p:spPr>
          <a:xfrm>
            <a:off x="629387" y="4528665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Interfaces: </a:t>
            </a:r>
            <a:r>
              <a:rPr lang="en-US" sz="1200" dirty="0"/>
              <a:t>Potential use of “Initializable” for initializing controllers.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9FD08-7187-9452-9C4F-B8925044970B}"/>
              </a:ext>
            </a:extLst>
          </p:cNvPr>
          <p:cNvSpPr/>
          <p:nvPr/>
        </p:nvSpPr>
        <p:spPr>
          <a:xfrm>
            <a:off x="439385" y="4970160"/>
            <a:ext cx="3645727" cy="2565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400" b="1" dirty="0"/>
              <a:t>Advanced Programming Techniques: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DBFAFF-1FEB-11A7-987F-5E5E854CF931}"/>
              </a:ext>
            </a:extLst>
          </p:cNvPr>
          <p:cNvSpPr/>
          <p:nvPr/>
        </p:nvSpPr>
        <p:spPr>
          <a:xfrm>
            <a:off x="439381" y="5310295"/>
            <a:ext cx="11020301" cy="1221782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6910D2-9ADD-037A-BB42-8ABFF3FDFCB1}"/>
              </a:ext>
            </a:extLst>
          </p:cNvPr>
          <p:cNvSpPr txBox="1"/>
          <p:nvPr/>
        </p:nvSpPr>
        <p:spPr>
          <a:xfrm>
            <a:off x="629387" y="5376619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Exception Handling: </a:t>
            </a:r>
            <a:r>
              <a:rPr lang="en-US" sz="1200" dirty="0"/>
              <a:t>Robust error management in Database connectivity and file operations.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752677-1B14-3C9F-1C76-251BC7369F8A}"/>
              </a:ext>
            </a:extLst>
          </p:cNvPr>
          <p:cNvSpPr txBox="1"/>
          <p:nvPr/>
        </p:nvSpPr>
        <p:spPr>
          <a:xfrm>
            <a:off x="629387" y="5626446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File Reading/Writing: </a:t>
            </a:r>
            <a:r>
              <a:rPr lang="en-US" sz="1200" dirty="0"/>
              <a:t>Payment Details are logged into a file for record–keeping.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942B5-D0A4-4BC5-4F4A-D37E4D956430}"/>
              </a:ext>
            </a:extLst>
          </p:cNvPr>
          <p:cNvSpPr txBox="1"/>
          <p:nvPr/>
        </p:nvSpPr>
        <p:spPr>
          <a:xfrm>
            <a:off x="629387" y="5893515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GUI: </a:t>
            </a:r>
            <a:r>
              <a:rPr lang="en-US" sz="1200" dirty="0"/>
              <a:t>The entire application runs on JavaFX, providing a graphical user – interface connected via FXML files.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31233-7784-84BF-0C54-34B9E910BCE3}"/>
              </a:ext>
            </a:extLst>
          </p:cNvPr>
          <p:cNvSpPr txBox="1"/>
          <p:nvPr/>
        </p:nvSpPr>
        <p:spPr>
          <a:xfrm>
            <a:off x="629385" y="6164584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User – Interactions: </a:t>
            </a:r>
            <a:r>
              <a:rPr lang="en-US" sz="1200" dirty="0"/>
              <a:t>Complex interactions across multiple forms, including login, form submissions, and payment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22936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A01A7F7-08E9-C50F-19C4-C44BC61F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C91984-81CD-B8CA-FF54-C56349B7A9BA}"/>
              </a:ext>
            </a:extLst>
          </p:cNvPr>
          <p:cNvSpPr/>
          <p:nvPr/>
        </p:nvSpPr>
        <p:spPr>
          <a:xfrm>
            <a:off x="146462" y="201881"/>
            <a:ext cx="11899076" cy="65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REQUIREMENTS CHECK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30EDD5-A7A9-5C2A-3C89-0DA0F062454D}"/>
              </a:ext>
            </a:extLst>
          </p:cNvPr>
          <p:cNvSpPr/>
          <p:nvPr/>
        </p:nvSpPr>
        <p:spPr>
          <a:xfrm>
            <a:off x="213755" y="332508"/>
            <a:ext cx="11764489" cy="463138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E39D8-6D1C-B2A2-98E3-A769288EDE4D}"/>
              </a:ext>
            </a:extLst>
          </p:cNvPr>
          <p:cNvSpPr txBox="1"/>
          <p:nvPr/>
        </p:nvSpPr>
        <p:spPr>
          <a:xfrm>
            <a:off x="2854035" y="32956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REQUIREMENTS CHECK CONTINUED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7250-A9C2-C420-233E-95F4F57E4252}"/>
              </a:ext>
            </a:extLst>
          </p:cNvPr>
          <p:cNvSpPr/>
          <p:nvPr/>
        </p:nvSpPr>
        <p:spPr>
          <a:xfrm>
            <a:off x="439387" y="1009403"/>
            <a:ext cx="3087584" cy="3325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400" b="1" dirty="0"/>
              <a:t>Practical Implementation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6F84BB-4AF4-6761-10BD-E53601913576}"/>
              </a:ext>
            </a:extLst>
          </p:cNvPr>
          <p:cNvSpPr/>
          <p:nvPr/>
        </p:nvSpPr>
        <p:spPr>
          <a:xfrm>
            <a:off x="439387" y="1472540"/>
            <a:ext cx="11020301" cy="865311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07353-63CC-A410-E34A-A291FA74B707}"/>
              </a:ext>
            </a:extLst>
          </p:cNvPr>
          <p:cNvSpPr txBox="1"/>
          <p:nvPr/>
        </p:nvSpPr>
        <p:spPr>
          <a:xfrm>
            <a:off x="439387" y="1542511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Database Operations: </a:t>
            </a:r>
            <a:r>
              <a:rPr lang="en-US" sz="1200" dirty="0"/>
              <a:t>Connection handling, transactions, and SQL operations for student and payment data management.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08FB2-5283-BD7E-DD99-86C4F63A371D}"/>
              </a:ext>
            </a:extLst>
          </p:cNvPr>
          <p:cNvSpPr txBox="1"/>
          <p:nvPr/>
        </p:nvSpPr>
        <p:spPr>
          <a:xfrm>
            <a:off x="439386" y="1811638"/>
            <a:ext cx="1064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/>
              <a:t>GUI Navigation: </a:t>
            </a:r>
            <a:r>
              <a:rPr lang="en-US" sz="1200" dirty="0"/>
              <a:t>Seamless transitions between screens based on user actions, enhancing user experience.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BD7512-829C-2F30-BECC-65B597CD85AE}"/>
              </a:ext>
            </a:extLst>
          </p:cNvPr>
          <p:cNvSpPr/>
          <p:nvPr/>
        </p:nvSpPr>
        <p:spPr>
          <a:xfrm>
            <a:off x="439387" y="2546070"/>
            <a:ext cx="3087584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/>
                </a:solidFill>
              </a:rPr>
              <a:t>Oracle Database Table Names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1AFA68-3C3B-9B7C-4555-1EC139D2EC40}"/>
              </a:ext>
            </a:extLst>
          </p:cNvPr>
          <p:cNvSpPr/>
          <p:nvPr/>
        </p:nvSpPr>
        <p:spPr>
          <a:xfrm>
            <a:off x="249379" y="3114111"/>
            <a:ext cx="11652983" cy="3411381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7088A-B110-F980-846D-29A96B1A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3349132"/>
            <a:ext cx="403469" cy="4034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390140-52D7-A334-19E7-4797CE7A1628}"/>
              </a:ext>
            </a:extLst>
          </p:cNvPr>
          <p:cNvSpPr txBox="1"/>
          <p:nvPr/>
        </p:nvSpPr>
        <p:spPr>
          <a:xfrm>
            <a:off x="1000369" y="3400839"/>
            <a:ext cx="326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CAMPUS_USERS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9826-A435-6227-A6FF-98BC321C1C93}"/>
              </a:ext>
            </a:extLst>
          </p:cNvPr>
          <p:cNvSpPr txBox="1"/>
          <p:nvPr/>
        </p:nvSpPr>
        <p:spPr>
          <a:xfrm>
            <a:off x="1103287" y="3591709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Stores user authentication details such as username and password, along with a system-generated unique ID for each user.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F12E2D-D368-09CE-F0D0-128B07E7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53" y="4246040"/>
            <a:ext cx="403469" cy="4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26FCC0-3482-3AA0-EDA2-7B9E4DF73407}"/>
              </a:ext>
            </a:extLst>
          </p:cNvPr>
          <p:cNvSpPr txBox="1"/>
          <p:nvPr/>
        </p:nvSpPr>
        <p:spPr>
          <a:xfrm>
            <a:off x="1000369" y="4230407"/>
            <a:ext cx="326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CAMPUS_STUDENTS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EA333-D69C-ED22-11EB-DAC8272253A7}"/>
              </a:ext>
            </a:extLst>
          </p:cNvPr>
          <p:cNvSpPr txBox="1"/>
          <p:nvPr/>
        </p:nvSpPr>
        <p:spPr>
          <a:xfrm>
            <a:off x="995322" y="4472479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Holds information about students, including personal details (like first and last names), department affiliation, major, and scheduled campus transportation times. It links students to user accounts via a foreign key relationship with CAMPUS_USERS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1DF109-CC65-55CD-9D4F-679C5951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5" y="5473248"/>
            <a:ext cx="403469" cy="4034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493E96-58BB-6215-426F-91CF727859AA}"/>
              </a:ext>
            </a:extLst>
          </p:cNvPr>
          <p:cNvSpPr txBox="1"/>
          <p:nvPr/>
        </p:nvSpPr>
        <p:spPr>
          <a:xfrm>
            <a:off x="1000369" y="5474605"/>
            <a:ext cx="326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PAYMENT_DETAILS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B3EBF-7549-3905-B526-EB8CAE306118}"/>
              </a:ext>
            </a:extLst>
          </p:cNvPr>
          <p:cNvSpPr txBox="1"/>
          <p:nvPr/>
        </p:nvSpPr>
        <p:spPr>
          <a:xfrm>
            <a:off x="1103287" y="5716730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Tracks financial transactions related to campus services, capturing details like payment amounts, dates, methods, and associated card information.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4EB81D-4AA4-649A-C765-A31CFDAB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92" y="3337603"/>
            <a:ext cx="403469" cy="4034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593911-1D7F-10D1-EBCD-594F8D1F58D0}"/>
              </a:ext>
            </a:extLst>
          </p:cNvPr>
          <p:cNvSpPr txBox="1"/>
          <p:nvPr/>
        </p:nvSpPr>
        <p:spPr>
          <a:xfrm>
            <a:off x="6773561" y="3383728"/>
            <a:ext cx="326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CAMPUS_ROUTES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6B40F-3A53-E72F-5E55-114CD63E0417}"/>
              </a:ext>
            </a:extLst>
          </p:cNvPr>
          <p:cNvSpPr txBox="1"/>
          <p:nvPr/>
        </p:nvSpPr>
        <p:spPr>
          <a:xfrm>
            <a:off x="6787267" y="3588829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Defines various transportation routes available on campus, with each route having a unique identifier and name.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D31B47-EBA4-D66B-0432-0AC98E22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91" y="4167171"/>
            <a:ext cx="403469" cy="4034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342D34C-90BC-428E-A2B3-BE69C6A27799}"/>
              </a:ext>
            </a:extLst>
          </p:cNvPr>
          <p:cNvSpPr txBox="1"/>
          <p:nvPr/>
        </p:nvSpPr>
        <p:spPr>
          <a:xfrm>
            <a:off x="6787267" y="4105306"/>
            <a:ext cx="326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USER_RECEIPT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61B30-6638-7355-FF6E-CA7B1B989D82}"/>
              </a:ext>
            </a:extLst>
          </p:cNvPr>
          <p:cNvSpPr txBox="1"/>
          <p:nvPr/>
        </p:nvSpPr>
        <p:spPr>
          <a:xfrm>
            <a:off x="6842655" y="4368905"/>
            <a:ext cx="510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 receipts for transactions, relating them back to payments through a foreign key to PAYMENT_DETAILS, and includes additional information like a receipt description and a date.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987555D-7F29-1D3F-E902-C9FB00E9C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98" y="5077100"/>
            <a:ext cx="403469" cy="4034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751969-0C99-7477-F0F0-E23F734DE68E}"/>
              </a:ext>
            </a:extLst>
          </p:cNvPr>
          <p:cNvSpPr txBox="1"/>
          <p:nvPr/>
        </p:nvSpPr>
        <p:spPr>
          <a:xfrm>
            <a:off x="6842655" y="5039113"/>
            <a:ext cx="326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ROUTES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8EA70A-FDAB-0A38-7E58-57B67F03E5AE}"/>
              </a:ext>
            </a:extLst>
          </p:cNvPr>
          <p:cNvSpPr txBox="1"/>
          <p:nvPr/>
        </p:nvSpPr>
        <p:spPr>
          <a:xfrm>
            <a:off x="6876797" y="5228304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Includes pricing per month for each route, which might be used for different pricing strategies or route management scenarios.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EC0B2B7-C0AA-F54A-7FFC-F00CCC67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91" y="5744281"/>
            <a:ext cx="403469" cy="40346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882DA04-6A72-D259-C6D3-996CE2257403}"/>
              </a:ext>
            </a:extLst>
          </p:cNvPr>
          <p:cNvSpPr txBox="1"/>
          <p:nvPr/>
        </p:nvSpPr>
        <p:spPr>
          <a:xfrm>
            <a:off x="6842655" y="5702193"/>
            <a:ext cx="326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STUDENT_ROUTES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1C41FF-E0CF-6D95-17EB-5F753AA29607}"/>
              </a:ext>
            </a:extLst>
          </p:cNvPr>
          <p:cNvSpPr txBox="1"/>
          <p:nvPr/>
        </p:nvSpPr>
        <p:spPr>
          <a:xfrm>
            <a:off x="6876797" y="5911110"/>
            <a:ext cx="510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 students to specific routes they use and includes information about the route type and the price per semester, facilitating the management of student transportation details.</a:t>
            </a:r>
          </a:p>
        </p:txBody>
      </p:sp>
      <p:pic>
        <p:nvPicPr>
          <p:cNvPr id="1026" name="Picture 2" descr="Oracle Sql Developer - Oracle Sql Developer Material - CleanPNG / KissPNG">
            <a:extLst>
              <a:ext uri="{FF2B5EF4-FFF2-40B4-BE49-F238E27FC236}">
                <a16:creationId xmlns:a16="http://schemas.microsoft.com/office/drawing/2014/main" id="{6633E384-15B8-40C5-28C6-D5DFECC7E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46" b="92308" l="10000" r="92308">
                        <a14:foregroundMark x1="74615" y1="72308" x2="74615" y2="72308"/>
                        <a14:foregroundMark x1="74615" y1="73077" x2="78462" y2="75385"/>
                        <a14:foregroundMark x1="74231" y1="91923" x2="74231" y2="91923"/>
                        <a14:foregroundMark x1="92692" y1="75385" x2="92692" y2="75385"/>
                        <a14:foregroundMark x1="48462" y1="92692" x2="48462" y2="92692"/>
                        <a14:foregroundMark x1="53077" y1="8846" x2="53077" y2="8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67" y="2541839"/>
            <a:ext cx="348581" cy="34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7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A01A7F7-08E9-C50F-19C4-C44BC61F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C91984-81CD-B8CA-FF54-C56349B7A9BA}"/>
              </a:ext>
            </a:extLst>
          </p:cNvPr>
          <p:cNvSpPr/>
          <p:nvPr/>
        </p:nvSpPr>
        <p:spPr>
          <a:xfrm>
            <a:off x="146462" y="201881"/>
            <a:ext cx="11899076" cy="65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94D61D-3A59-BFCB-8BDC-4A8F9C93712D}"/>
              </a:ext>
            </a:extLst>
          </p:cNvPr>
          <p:cNvSpPr/>
          <p:nvPr/>
        </p:nvSpPr>
        <p:spPr>
          <a:xfrm>
            <a:off x="213755" y="332508"/>
            <a:ext cx="11764489" cy="463138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216BC-9890-42AB-02E0-D722E76427EB}"/>
              </a:ext>
            </a:extLst>
          </p:cNvPr>
          <p:cNvSpPr txBox="1"/>
          <p:nvPr/>
        </p:nvSpPr>
        <p:spPr>
          <a:xfrm>
            <a:off x="1797131" y="333981"/>
            <a:ext cx="889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TECHNICAL CHALLENGES DURING PROJECT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040DA-FD1B-30AC-11B6-9FDA3A97ED44}"/>
              </a:ext>
            </a:extLst>
          </p:cNvPr>
          <p:cNvSpPr/>
          <p:nvPr/>
        </p:nvSpPr>
        <p:spPr>
          <a:xfrm>
            <a:off x="644236" y="1193467"/>
            <a:ext cx="2078182" cy="16744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5CCD2-3279-C703-0432-0B01538604D9}"/>
              </a:ext>
            </a:extLst>
          </p:cNvPr>
          <p:cNvSpPr/>
          <p:nvPr/>
        </p:nvSpPr>
        <p:spPr>
          <a:xfrm>
            <a:off x="3484410" y="1193468"/>
            <a:ext cx="2078182" cy="16744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17F98-6832-6E5D-C703-D5A5F5E1EB17}"/>
              </a:ext>
            </a:extLst>
          </p:cNvPr>
          <p:cNvSpPr/>
          <p:nvPr/>
        </p:nvSpPr>
        <p:spPr>
          <a:xfrm>
            <a:off x="6345380" y="1193469"/>
            <a:ext cx="2078182" cy="16744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BB76-A1BD-7D71-A7BE-8A4887604116}"/>
              </a:ext>
            </a:extLst>
          </p:cNvPr>
          <p:cNvSpPr/>
          <p:nvPr/>
        </p:nvSpPr>
        <p:spPr>
          <a:xfrm>
            <a:off x="9167735" y="1193469"/>
            <a:ext cx="2078182" cy="167442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Oracle Sql Developer - Oracle Sql Developer Material - CleanPNG / KissPNG">
            <a:extLst>
              <a:ext uri="{FF2B5EF4-FFF2-40B4-BE49-F238E27FC236}">
                <a16:creationId xmlns:a16="http://schemas.microsoft.com/office/drawing/2014/main" id="{9D4C31FA-D931-8578-8F1B-F379CF0DC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46" b="92308" l="10000" r="92308">
                        <a14:foregroundMark x1="74615" y1="72308" x2="74615" y2="72308"/>
                        <a14:foregroundMark x1="74615" y1="73077" x2="78462" y2="75385"/>
                        <a14:foregroundMark x1="74231" y1="91923" x2="74231" y2="91923"/>
                        <a14:foregroundMark x1="92692" y1="75385" x2="92692" y2="75385"/>
                        <a14:foregroundMark x1="48462" y1="92692" x2="48462" y2="92692"/>
                        <a14:foregroundMark x1="53077" y1="8846" x2="53077" y2="8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26" y="1350765"/>
            <a:ext cx="1359824" cy="135982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E92B95-BF68-4844-B565-F61053E05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844" y="1403020"/>
            <a:ext cx="1255314" cy="125531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EB6D05-D8AF-BC72-64F9-2D3B67621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807" y="1350765"/>
            <a:ext cx="1385424" cy="13854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6C1910-3B3B-A5FA-2D79-D948FC84C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680" y="1271113"/>
            <a:ext cx="1496291" cy="149629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C8D164-3C07-BC3B-FC48-69E130EACA65}"/>
              </a:ext>
            </a:extLst>
          </p:cNvPr>
          <p:cNvSpPr/>
          <p:nvPr/>
        </p:nvSpPr>
        <p:spPr>
          <a:xfrm>
            <a:off x="296788" y="3028208"/>
            <a:ext cx="2733299" cy="3495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50DC01-4F11-9506-541E-A8E4EFC39C5F}"/>
              </a:ext>
            </a:extLst>
          </p:cNvPr>
          <p:cNvSpPr/>
          <p:nvPr/>
        </p:nvSpPr>
        <p:spPr>
          <a:xfrm>
            <a:off x="3176529" y="3028207"/>
            <a:ext cx="2733299" cy="3495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AC0CDF-A84B-B094-1338-F092C37EDB3A}"/>
              </a:ext>
            </a:extLst>
          </p:cNvPr>
          <p:cNvSpPr/>
          <p:nvPr/>
        </p:nvSpPr>
        <p:spPr>
          <a:xfrm>
            <a:off x="6056270" y="3025186"/>
            <a:ext cx="2733299" cy="3495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CFD0BD-7AD9-4B93-0368-8D5BBAC76569}"/>
              </a:ext>
            </a:extLst>
          </p:cNvPr>
          <p:cNvSpPr/>
          <p:nvPr/>
        </p:nvSpPr>
        <p:spPr>
          <a:xfrm>
            <a:off x="8936011" y="3040818"/>
            <a:ext cx="2733299" cy="3495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393C2-0CB3-C730-61EA-DEAE7260184B}"/>
              </a:ext>
            </a:extLst>
          </p:cNvPr>
          <p:cNvSpPr txBox="1"/>
          <p:nvPr/>
        </p:nvSpPr>
        <p:spPr>
          <a:xfrm>
            <a:off x="380011" y="3538844"/>
            <a:ext cx="2578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Complex Connection Handling:</a:t>
            </a:r>
            <a:r>
              <a:rPr lang="en-US" sz="1000" dirty="0"/>
              <a:t> Managing JDBC connections requires careful setup, error handling, and cleanup to avoid memory leaks and ensure stability.</a:t>
            </a:r>
            <a:endParaRPr 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275CA-C146-BF29-38E0-2763D86296E4}"/>
              </a:ext>
            </a:extLst>
          </p:cNvPr>
          <p:cNvSpPr txBox="1"/>
          <p:nvPr/>
        </p:nvSpPr>
        <p:spPr>
          <a:xfrm>
            <a:off x="380010" y="4461385"/>
            <a:ext cx="2578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SQL Performance: </a:t>
            </a:r>
            <a:r>
              <a:rPr lang="en-US" sz="1000" dirty="0"/>
              <a:t>Crafting efficient SQL queries and properly indexing the Oracle database to prevent slow response times and optimize data retrieval.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80C52-A915-4A9C-14C2-611D7EC27B5A}"/>
              </a:ext>
            </a:extLst>
          </p:cNvPr>
          <p:cNvSpPr txBox="1"/>
          <p:nvPr/>
        </p:nvSpPr>
        <p:spPr>
          <a:xfrm>
            <a:off x="384099" y="5453787"/>
            <a:ext cx="2578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Transaction Management: </a:t>
            </a:r>
            <a:r>
              <a:rPr lang="en-US" sz="1000" dirty="0"/>
              <a:t>Ensuring transactions are correctly managed to maintain data integrity, especially in multi-user environments where concurrent data access is common.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1A695-D1D6-0361-6CEB-DD5E690683A9}"/>
              </a:ext>
            </a:extLst>
          </p:cNvPr>
          <p:cNvSpPr/>
          <p:nvPr/>
        </p:nvSpPr>
        <p:spPr>
          <a:xfrm>
            <a:off x="372093" y="3136652"/>
            <a:ext cx="2578805" cy="312487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Database Integration &amp;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2D87D3-F2F2-873C-5904-626452285CC6}"/>
              </a:ext>
            </a:extLst>
          </p:cNvPr>
          <p:cNvSpPr/>
          <p:nvPr/>
        </p:nvSpPr>
        <p:spPr>
          <a:xfrm>
            <a:off x="3253775" y="3143232"/>
            <a:ext cx="2578805" cy="312487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Concurrency and Multithreading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F0E61-C096-E3EF-9375-088CC5713629}"/>
              </a:ext>
            </a:extLst>
          </p:cNvPr>
          <p:cNvSpPr txBox="1"/>
          <p:nvPr/>
        </p:nvSpPr>
        <p:spPr>
          <a:xfrm>
            <a:off x="3234098" y="3538844"/>
            <a:ext cx="257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UI Responsiveness: </a:t>
            </a:r>
            <a:r>
              <a:rPr lang="en-US" sz="1000" dirty="0"/>
              <a:t>Implementing long-running tasks in background threads using Task or Service classes to prevent the GUI from freezing..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2D9922-8D0C-B6C8-09A9-A46810CE1241}"/>
              </a:ext>
            </a:extLst>
          </p:cNvPr>
          <p:cNvSpPr txBox="1"/>
          <p:nvPr/>
        </p:nvSpPr>
        <p:spPr>
          <a:xfrm>
            <a:off x="3234097" y="4354044"/>
            <a:ext cx="257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Data Synchronization: </a:t>
            </a:r>
            <a:r>
              <a:rPr lang="en-US" sz="1000" dirty="0"/>
              <a:t>Managing data consistency between the UI thread and background threads to avoid race conditions and data corruption.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8080F2-9781-F978-89C3-B112CB7B9DFF}"/>
              </a:ext>
            </a:extLst>
          </p:cNvPr>
          <p:cNvSpPr txBox="1"/>
          <p:nvPr/>
        </p:nvSpPr>
        <p:spPr>
          <a:xfrm>
            <a:off x="3253775" y="5148971"/>
            <a:ext cx="257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Thread Safety: </a:t>
            </a:r>
            <a:r>
              <a:rPr lang="en-US" sz="1000" dirty="0"/>
              <a:t>Managing data consistency between the UI thread and background threads to avoid race conditions and data corruption.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F6B6E-B76A-B0A6-3AD9-4286ECDB91F5}"/>
              </a:ext>
            </a:extLst>
          </p:cNvPr>
          <p:cNvSpPr/>
          <p:nvPr/>
        </p:nvSpPr>
        <p:spPr>
          <a:xfrm>
            <a:off x="6095999" y="3088797"/>
            <a:ext cx="2578805" cy="40254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User Interface Design Consistency and Responsiveness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FE77A-4CEB-EADB-7AA0-725A6E1FA7C4}"/>
              </a:ext>
            </a:extLst>
          </p:cNvPr>
          <p:cNvSpPr txBox="1"/>
          <p:nvPr/>
        </p:nvSpPr>
        <p:spPr>
          <a:xfrm>
            <a:off x="6171162" y="3538844"/>
            <a:ext cx="257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Cross-Platform Consistency: </a:t>
            </a:r>
            <a:r>
              <a:rPr lang="en-US" sz="1000" dirty="0"/>
              <a:t>Designing an interface in FXML that looks and behaves consistently on different platforms and resolutions.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510055-1B50-8E4D-075F-221281D7DA8B}"/>
              </a:ext>
            </a:extLst>
          </p:cNvPr>
          <p:cNvSpPr txBox="1"/>
          <p:nvPr/>
        </p:nvSpPr>
        <p:spPr>
          <a:xfrm>
            <a:off x="6171162" y="4441085"/>
            <a:ext cx="2578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/>
              <a:t>Responsive Design</a:t>
            </a:r>
            <a:r>
              <a:rPr lang="en-US" sz="1000"/>
              <a:t>: Implementing dynamic resizing and scalable components to ensure the GUI adapts well to different screen sizes and orientations.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525886-E563-D8C6-EA32-C7C6EB3E87F6}"/>
              </a:ext>
            </a:extLst>
          </p:cNvPr>
          <p:cNvSpPr txBox="1"/>
          <p:nvPr/>
        </p:nvSpPr>
        <p:spPr>
          <a:xfrm>
            <a:off x="6171161" y="5425970"/>
            <a:ext cx="2578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Intuitive Navigation: </a:t>
            </a:r>
            <a:r>
              <a:rPr lang="en-US" sz="1000" dirty="0"/>
              <a:t>Creating a logical and easy-to-navigate UI layout that enhances user experience and facilitates quick access to the application's features.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59B3C8-1436-4EB3-90E3-A729829BEC21}"/>
              </a:ext>
            </a:extLst>
          </p:cNvPr>
          <p:cNvSpPr/>
          <p:nvPr/>
        </p:nvSpPr>
        <p:spPr>
          <a:xfrm>
            <a:off x="9013257" y="3133825"/>
            <a:ext cx="2578805" cy="312487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Error Handling and Robustness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1A984-857B-B5C0-2AD1-3ECCB874216A}"/>
              </a:ext>
            </a:extLst>
          </p:cNvPr>
          <p:cNvSpPr txBox="1"/>
          <p:nvPr/>
        </p:nvSpPr>
        <p:spPr>
          <a:xfrm>
            <a:off x="8936011" y="3533717"/>
            <a:ext cx="2578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Comprehensive Error Capture:  </a:t>
            </a:r>
            <a:r>
              <a:rPr lang="en-US" sz="1000" dirty="0"/>
              <a:t>Developing a system to catch and handle all potential exceptions, particularly those related to database and network operations..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05556D-6690-CD5C-87F0-EF4AD16CA7C2}"/>
              </a:ext>
            </a:extLst>
          </p:cNvPr>
          <p:cNvSpPr txBox="1"/>
          <p:nvPr/>
        </p:nvSpPr>
        <p:spPr>
          <a:xfrm>
            <a:off x="8936011" y="4483354"/>
            <a:ext cx="2578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User-Friendly Error  Messages: </a:t>
            </a:r>
            <a:r>
              <a:rPr lang="en-US" sz="1000" dirty="0"/>
              <a:t>Displaying clear and informative error messages to users, guiding them on how to proceed or correct issues without confusion.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37D03C-C950-2DEB-0A2B-6E9F184B5E32}"/>
              </a:ext>
            </a:extLst>
          </p:cNvPr>
          <p:cNvSpPr txBox="1"/>
          <p:nvPr/>
        </p:nvSpPr>
        <p:spPr>
          <a:xfrm>
            <a:off x="8988567" y="5425970"/>
            <a:ext cx="2578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b="1" dirty="0"/>
              <a:t>Reliability &amp; Testing: </a:t>
            </a:r>
            <a:r>
              <a:rPr lang="en-US" sz="1000" dirty="0"/>
              <a:t>Implementing thorough testing strategies, including unit and integration tests, to identify and mitigate errors early in the development cycle.</a:t>
            </a:r>
          </a:p>
        </p:txBody>
      </p:sp>
    </p:spTree>
    <p:extLst>
      <p:ext uri="{BB962C8B-B14F-4D97-AF65-F5344CB8AC3E}">
        <p14:creationId xmlns:p14="http://schemas.microsoft.com/office/powerpoint/2010/main" val="332955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A01A7F7-08E9-C50F-19C4-C44BC61F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C91984-81CD-B8CA-FF54-C56349B7A9BA}"/>
              </a:ext>
            </a:extLst>
          </p:cNvPr>
          <p:cNvSpPr/>
          <p:nvPr/>
        </p:nvSpPr>
        <p:spPr>
          <a:xfrm>
            <a:off x="146462" y="201881"/>
            <a:ext cx="11899076" cy="65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A68BB6-8827-1F75-D49B-635C57AA3561}"/>
              </a:ext>
            </a:extLst>
          </p:cNvPr>
          <p:cNvSpPr/>
          <p:nvPr/>
        </p:nvSpPr>
        <p:spPr>
          <a:xfrm>
            <a:off x="213755" y="332508"/>
            <a:ext cx="11764489" cy="463138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56AF8-E8EB-C164-B830-029655487C44}"/>
              </a:ext>
            </a:extLst>
          </p:cNvPr>
          <p:cNvSpPr txBox="1"/>
          <p:nvPr/>
        </p:nvSpPr>
        <p:spPr>
          <a:xfrm>
            <a:off x="1797131" y="333981"/>
            <a:ext cx="889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UI PAGE DESIGNS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51E0B-749E-B609-A252-9F91F077112F}"/>
              </a:ext>
            </a:extLst>
          </p:cNvPr>
          <p:cNvSpPr/>
          <p:nvPr/>
        </p:nvSpPr>
        <p:spPr>
          <a:xfrm>
            <a:off x="843148" y="1294409"/>
            <a:ext cx="2137558" cy="13894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F2D901A-AACB-BEEA-30D5-B8710DB3994C}"/>
              </a:ext>
            </a:extLst>
          </p:cNvPr>
          <p:cNvSpPr/>
          <p:nvPr/>
        </p:nvSpPr>
        <p:spPr>
          <a:xfrm>
            <a:off x="1710046" y="1436913"/>
            <a:ext cx="308758" cy="285007"/>
          </a:xfrm>
          <a:prstGeom prst="flowChartConnector">
            <a:avLst/>
          </a:prstGeom>
          <a:solidFill>
            <a:srgbClr val="F75B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73115-5DCF-A1BD-FFF1-905D38FEF715}"/>
              </a:ext>
            </a:extLst>
          </p:cNvPr>
          <p:cNvSpPr/>
          <p:nvPr/>
        </p:nvSpPr>
        <p:spPr>
          <a:xfrm>
            <a:off x="1045028" y="1852549"/>
            <a:ext cx="1674421" cy="154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B89CC8-B4E0-6E3B-938E-91D7FD755DA1}"/>
              </a:ext>
            </a:extLst>
          </p:cNvPr>
          <p:cNvSpPr/>
          <p:nvPr/>
        </p:nvSpPr>
        <p:spPr>
          <a:xfrm>
            <a:off x="1045028" y="2207527"/>
            <a:ext cx="1674421" cy="154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FC14E-7339-2B65-ED0D-C3C79473D6DE}"/>
              </a:ext>
            </a:extLst>
          </p:cNvPr>
          <p:cNvSpPr/>
          <p:nvPr/>
        </p:nvSpPr>
        <p:spPr>
          <a:xfrm>
            <a:off x="3776351" y="1294408"/>
            <a:ext cx="2137558" cy="13894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90A14-9770-ECEE-B2A5-FB855A5A9819}"/>
              </a:ext>
            </a:extLst>
          </p:cNvPr>
          <p:cNvSpPr/>
          <p:nvPr/>
        </p:nvSpPr>
        <p:spPr>
          <a:xfrm>
            <a:off x="3895104" y="1502226"/>
            <a:ext cx="1674421" cy="154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512236-CB9E-CD5B-C2E5-A91519AC27C7}"/>
              </a:ext>
            </a:extLst>
          </p:cNvPr>
          <p:cNvSpPr/>
          <p:nvPr/>
        </p:nvSpPr>
        <p:spPr>
          <a:xfrm>
            <a:off x="3895103" y="1787232"/>
            <a:ext cx="1674421" cy="154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0975A-141F-F3D2-F4A6-8521925EBB84}"/>
              </a:ext>
            </a:extLst>
          </p:cNvPr>
          <p:cNvSpPr/>
          <p:nvPr/>
        </p:nvSpPr>
        <p:spPr>
          <a:xfrm>
            <a:off x="3895103" y="2053148"/>
            <a:ext cx="1674421" cy="154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CD29A6-62AD-95C3-860A-255D994D7ED3}"/>
              </a:ext>
            </a:extLst>
          </p:cNvPr>
          <p:cNvSpPr/>
          <p:nvPr/>
        </p:nvSpPr>
        <p:spPr>
          <a:xfrm>
            <a:off x="3895102" y="2319064"/>
            <a:ext cx="1674421" cy="154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0C96F-F263-93A5-CC8E-C81CA552BF4C}"/>
              </a:ext>
            </a:extLst>
          </p:cNvPr>
          <p:cNvSpPr/>
          <p:nvPr/>
        </p:nvSpPr>
        <p:spPr>
          <a:xfrm>
            <a:off x="6610595" y="1294407"/>
            <a:ext cx="2137558" cy="13894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9F65E-136F-3429-85E9-8615983972CD}"/>
              </a:ext>
            </a:extLst>
          </p:cNvPr>
          <p:cNvSpPr/>
          <p:nvPr/>
        </p:nvSpPr>
        <p:spPr>
          <a:xfrm>
            <a:off x="6808516" y="1580053"/>
            <a:ext cx="1088575" cy="1418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4A2504-526E-B11D-6DAD-4C3814CE3E9C}"/>
              </a:ext>
            </a:extLst>
          </p:cNvPr>
          <p:cNvSpPr/>
          <p:nvPr/>
        </p:nvSpPr>
        <p:spPr>
          <a:xfrm>
            <a:off x="6844143" y="1851586"/>
            <a:ext cx="435432" cy="155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696BF-F2D7-512D-03F4-DD0C850AE3F9}"/>
              </a:ext>
            </a:extLst>
          </p:cNvPr>
          <p:cNvSpPr/>
          <p:nvPr/>
        </p:nvSpPr>
        <p:spPr>
          <a:xfrm>
            <a:off x="6856017" y="2143010"/>
            <a:ext cx="1088575" cy="2188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521EA8-CCE5-09C8-C378-BB3C1B8FA072}"/>
              </a:ext>
            </a:extLst>
          </p:cNvPr>
          <p:cNvSpPr/>
          <p:nvPr/>
        </p:nvSpPr>
        <p:spPr>
          <a:xfrm>
            <a:off x="5209303" y="2522863"/>
            <a:ext cx="581888" cy="111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788F-6245-BD12-96A3-8AFC65BD1526}"/>
              </a:ext>
            </a:extLst>
          </p:cNvPr>
          <p:cNvSpPr/>
          <p:nvPr/>
        </p:nvSpPr>
        <p:spPr>
          <a:xfrm>
            <a:off x="8106891" y="2506327"/>
            <a:ext cx="581888" cy="1115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65D11-7B1D-4385-ABC4-99D75696B8F4}"/>
              </a:ext>
            </a:extLst>
          </p:cNvPr>
          <p:cNvSpPr/>
          <p:nvPr/>
        </p:nvSpPr>
        <p:spPr>
          <a:xfrm>
            <a:off x="9383486" y="1312221"/>
            <a:ext cx="2137558" cy="13894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726FDC-3BDA-08FA-6B8B-173993574912}"/>
              </a:ext>
            </a:extLst>
          </p:cNvPr>
          <p:cNvSpPr/>
          <p:nvPr/>
        </p:nvSpPr>
        <p:spPr>
          <a:xfrm>
            <a:off x="9962404" y="1650987"/>
            <a:ext cx="868882" cy="40216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107767-8DB4-FEEC-BE8E-AEE9B8EF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371" y="2035334"/>
            <a:ext cx="498764" cy="498764"/>
          </a:xfrm>
          <a:prstGeom prst="rect">
            <a:avLst/>
          </a:prstGeom>
        </p:spPr>
      </p:pic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6F04902-FE2D-20C1-E85B-2487DF43099B}"/>
              </a:ext>
            </a:extLst>
          </p:cNvPr>
          <p:cNvSpPr/>
          <p:nvPr/>
        </p:nvSpPr>
        <p:spPr>
          <a:xfrm>
            <a:off x="242451" y="1175654"/>
            <a:ext cx="451263" cy="403761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1.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7976A2F-103D-229F-DC09-8E4244784525}"/>
              </a:ext>
            </a:extLst>
          </p:cNvPr>
          <p:cNvSpPr/>
          <p:nvPr/>
        </p:nvSpPr>
        <p:spPr>
          <a:xfrm>
            <a:off x="3146957" y="1175653"/>
            <a:ext cx="451263" cy="403761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2.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6CBE181-7FCB-EC1B-7560-C5D8F32C69B2}"/>
              </a:ext>
            </a:extLst>
          </p:cNvPr>
          <p:cNvSpPr/>
          <p:nvPr/>
        </p:nvSpPr>
        <p:spPr>
          <a:xfrm>
            <a:off x="6097979" y="1175652"/>
            <a:ext cx="451263" cy="403761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3.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F2A8B17-5C60-BFB1-CFF7-D36C648023B9}"/>
              </a:ext>
            </a:extLst>
          </p:cNvPr>
          <p:cNvSpPr/>
          <p:nvPr/>
        </p:nvSpPr>
        <p:spPr>
          <a:xfrm>
            <a:off x="8859002" y="1175651"/>
            <a:ext cx="451263" cy="403761"/>
          </a:xfrm>
          <a:prstGeom prst="flowChartConnecto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7DBB89-00DB-6802-0EAA-6039DA2AAC3A}"/>
              </a:ext>
            </a:extLst>
          </p:cNvPr>
          <p:cNvSpPr/>
          <p:nvPr/>
        </p:nvSpPr>
        <p:spPr>
          <a:xfrm>
            <a:off x="1045028" y="2826326"/>
            <a:ext cx="1793174" cy="344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Login - 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672F76-40FC-C3CE-A030-0083F73D0550}"/>
              </a:ext>
            </a:extLst>
          </p:cNvPr>
          <p:cNvSpPr/>
          <p:nvPr/>
        </p:nvSpPr>
        <p:spPr>
          <a:xfrm>
            <a:off x="3697182" y="2825674"/>
            <a:ext cx="2295896" cy="344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Student Details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6740D9-3FC1-D0D6-A697-F35E30394831}"/>
              </a:ext>
            </a:extLst>
          </p:cNvPr>
          <p:cNvSpPr/>
          <p:nvPr/>
        </p:nvSpPr>
        <p:spPr>
          <a:xfrm>
            <a:off x="6582880" y="2847513"/>
            <a:ext cx="2295896" cy="344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Payment Details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41094E-53AF-E5DE-86DA-2FBAE7898E8E}"/>
              </a:ext>
            </a:extLst>
          </p:cNvPr>
          <p:cNvSpPr/>
          <p:nvPr/>
        </p:nvSpPr>
        <p:spPr>
          <a:xfrm>
            <a:off x="9304317" y="2847513"/>
            <a:ext cx="2295896" cy="344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/>
              <a:t>Receipt Details Page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050959A-C2A3-C3A1-776A-7C99D6727A1D}"/>
              </a:ext>
            </a:extLst>
          </p:cNvPr>
          <p:cNvSpPr/>
          <p:nvPr/>
        </p:nvSpPr>
        <p:spPr>
          <a:xfrm>
            <a:off x="468082" y="3669475"/>
            <a:ext cx="11052962" cy="589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D3DCC5-E8DA-AE51-C386-938DC33EE104}"/>
              </a:ext>
            </a:extLst>
          </p:cNvPr>
          <p:cNvSpPr txBox="1"/>
          <p:nvPr/>
        </p:nvSpPr>
        <p:spPr>
          <a:xfrm>
            <a:off x="623454" y="3775151"/>
            <a:ext cx="1080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UI Designs had to be simplified because more professional UI design required more development time.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28787A-B97F-2B2D-8910-A8EC7B9A27F4}"/>
              </a:ext>
            </a:extLst>
          </p:cNvPr>
          <p:cNvSpPr/>
          <p:nvPr/>
        </p:nvSpPr>
        <p:spPr>
          <a:xfrm>
            <a:off x="466597" y="4391307"/>
            <a:ext cx="11052962" cy="589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747A05-3475-C922-845A-2462E10A8648}"/>
              </a:ext>
            </a:extLst>
          </p:cNvPr>
          <p:cNvSpPr txBox="1"/>
          <p:nvPr/>
        </p:nvSpPr>
        <p:spPr>
          <a:xfrm>
            <a:off x="620979" y="4442813"/>
            <a:ext cx="1080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JavaFX and FXML changes required many changes to the controller codes causing huge delays in testing, FXML code required lot of debugging time.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A909550-4EB1-0FE4-F003-DBCF843F39A2}"/>
              </a:ext>
            </a:extLst>
          </p:cNvPr>
          <p:cNvSpPr/>
          <p:nvPr/>
        </p:nvSpPr>
        <p:spPr>
          <a:xfrm>
            <a:off x="481441" y="5126127"/>
            <a:ext cx="11052962" cy="589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3E357-7578-8A45-57A5-49E80ED24414}"/>
              </a:ext>
            </a:extLst>
          </p:cNvPr>
          <p:cNvSpPr txBox="1"/>
          <p:nvPr/>
        </p:nvSpPr>
        <p:spPr>
          <a:xfrm>
            <a:off x="693713" y="5249872"/>
            <a:ext cx="1080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 The UI design shown in the Project Proposal was not met because it would require more study of JavaFX and FXML.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4D63D4-D902-C7B1-2778-BFE85F1A0B73}"/>
              </a:ext>
            </a:extLst>
          </p:cNvPr>
          <p:cNvSpPr/>
          <p:nvPr/>
        </p:nvSpPr>
        <p:spPr>
          <a:xfrm>
            <a:off x="481441" y="5911819"/>
            <a:ext cx="11052962" cy="5899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EBD078-1DDA-B917-945F-076FB84C73BB}"/>
              </a:ext>
            </a:extLst>
          </p:cNvPr>
          <p:cNvSpPr txBox="1"/>
          <p:nvPr/>
        </p:nvSpPr>
        <p:spPr>
          <a:xfrm>
            <a:off x="729831" y="6052889"/>
            <a:ext cx="1080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Despite changes in the design, functionality remains the same, and user inputs and data operations are also same.</a:t>
            </a:r>
          </a:p>
        </p:txBody>
      </p:sp>
    </p:spTree>
    <p:extLst>
      <p:ext uri="{BB962C8B-B14F-4D97-AF65-F5344CB8AC3E}">
        <p14:creationId xmlns:p14="http://schemas.microsoft.com/office/powerpoint/2010/main" val="282916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A01A7F7-08E9-C50F-19C4-C44BC61F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C91984-81CD-B8CA-FF54-C56349B7A9BA}"/>
              </a:ext>
            </a:extLst>
          </p:cNvPr>
          <p:cNvSpPr/>
          <p:nvPr/>
        </p:nvSpPr>
        <p:spPr>
          <a:xfrm>
            <a:off x="146462" y="201881"/>
            <a:ext cx="11899076" cy="65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5F104D-E7B1-F8E3-44CE-EAE3C24BC230}"/>
              </a:ext>
            </a:extLst>
          </p:cNvPr>
          <p:cNvSpPr/>
          <p:nvPr/>
        </p:nvSpPr>
        <p:spPr>
          <a:xfrm>
            <a:off x="213755" y="332508"/>
            <a:ext cx="11764489" cy="463138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523BB-5C02-E939-F40D-FB5E8D9FDC17}"/>
              </a:ext>
            </a:extLst>
          </p:cNvPr>
          <p:cNvSpPr txBox="1"/>
          <p:nvPr/>
        </p:nvSpPr>
        <p:spPr>
          <a:xfrm>
            <a:off x="1797131" y="333981"/>
            <a:ext cx="889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PROJECT REFLECTION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DE7DD-A10F-C88A-56BE-32D02CDB1F0F}"/>
              </a:ext>
            </a:extLst>
          </p:cNvPr>
          <p:cNvSpPr/>
          <p:nvPr/>
        </p:nvSpPr>
        <p:spPr>
          <a:xfrm>
            <a:off x="403761" y="1092530"/>
            <a:ext cx="1947553" cy="1745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69161-80D4-3D8E-6294-32587FEDAAB7}"/>
              </a:ext>
            </a:extLst>
          </p:cNvPr>
          <p:cNvSpPr/>
          <p:nvPr/>
        </p:nvSpPr>
        <p:spPr>
          <a:xfrm>
            <a:off x="403760" y="2994561"/>
            <a:ext cx="1947553" cy="174567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4AAE6A-8D20-E9C7-454C-B4437B5E883F}"/>
              </a:ext>
            </a:extLst>
          </p:cNvPr>
          <p:cNvSpPr/>
          <p:nvPr/>
        </p:nvSpPr>
        <p:spPr>
          <a:xfrm>
            <a:off x="403759" y="4852059"/>
            <a:ext cx="1947553" cy="17456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CFB502-AB53-1BB6-A185-447DFE0E0751}"/>
              </a:ext>
            </a:extLst>
          </p:cNvPr>
          <p:cNvSpPr/>
          <p:nvPr/>
        </p:nvSpPr>
        <p:spPr>
          <a:xfrm>
            <a:off x="2553195" y="1092530"/>
            <a:ext cx="9235044" cy="1745673"/>
          </a:xfrm>
          <a:prstGeom prst="roundRect">
            <a:avLst>
              <a:gd name="adj" fmla="val 5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2EDC26-06D3-6D70-E2EA-689DB61722E8}"/>
              </a:ext>
            </a:extLst>
          </p:cNvPr>
          <p:cNvSpPr/>
          <p:nvPr/>
        </p:nvSpPr>
        <p:spPr>
          <a:xfrm>
            <a:off x="2553195" y="2990603"/>
            <a:ext cx="9235044" cy="1745673"/>
          </a:xfrm>
          <a:prstGeom prst="roundRect">
            <a:avLst>
              <a:gd name="adj" fmla="val 5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73A110-320F-5254-351E-22C2501A2D50}"/>
              </a:ext>
            </a:extLst>
          </p:cNvPr>
          <p:cNvSpPr/>
          <p:nvPr/>
        </p:nvSpPr>
        <p:spPr>
          <a:xfrm>
            <a:off x="2580903" y="4850080"/>
            <a:ext cx="9235044" cy="1745673"/>
          </a:xfrm>
          <a:prstGeom prst="roundRect">
            <a:avLst>
              <a:gd name="adj" fmla="val 5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Oracle Database Oracle Corporation Oracle Certification Program Information  technology, Сroissant transparent background PNG clipart | HiClipart">
            <a:extLst>
              <a:ext uri="{FF2B5EF4-FFF2-40B4-BE49-F238E27FC236}">
                <a16:creationId xmlns:a16="http://schemas.microsoft.com/office/drawing/2014/main" id="{4CE3F012-9B78-B180-7920-8C18285B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8" b="89888" l="2000" r="96500">
                        <a14:foregroundMark x1="4875" y1="37079" x2="4875" y2="37079"/>
                        <a14:foregroundMark x1="2000" y1="47191" x2="2000" y2="47191"/>
                        <a14:foregroundMark x1="45125" y1="38951" x2="45125" y2="38951"/>
                        <a14:foregroundMark x1="56750" y1="58427" x2="56750" y2="58427"/>
                        <a14:foregroundMark x1="73000" y1="56180" x2="73000" y2="56180"/>
                        <a14:foregroundMark x1="87375" y1="58427" x2="87375" y2="58427"/>
                        <a14:foregroundMark x1="96500" y1="50562" x2="96500" y2="505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9" y="1690337"/>
            <a:ext cx="1648111" cy="5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50F8E-205C-C33E-BF07-B72D54943A8C}"/>
              </a:ext>
            </a:extLst>
          </p:cNvPr>
          <p:cNvSpPr txBox="1"/>
          <p:nvPr/>
        </p:nvSpPr>
        <p:spPr>
          <a:xfrm>
            <a:off x="2755075" y="1270660"/>
            <a:ext cx="888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Applied Oracle Database skillsets for the database operations on the Campus Transportation Application.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6437-B770-807E-A072-2E27BAB29F06}"/>
              </a:ext>
            </a:extLst>
          </p:cNvPr>
          <p:cNvSpPr txBox="1"/>
          <p:nvPr/>
        </p:nvSpPr>
        <p:spPr>
          <a:xfrm>
            <a:off x="2755075" y="1620699"/>
            <a:ext cx="888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Learned how JDBC works with Java Eclipse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57224-D394-3CD2-E327-0A032075CE28}"/>
              </a:ext>
            </a:extLst>
          </p:cNvPr>
          <p:cNvSpPr txBox="1"/>
          <p:nvPr/>
        </p:nvSpPr>
        <p:spPr>
          <a:xfrm>
            <a:off x="2766950" y="1973724"/>
            <a:ext cx="888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Learned how to retrieve data from Oracle Database based on UserID using Java Backend Code.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0F81A8-3775-6AEF-0A2A-23F1DB85C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91" y="3250383"/>
            <a:ext cx="1306286" cy="13062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63C0F6-8FDF-36B7-A5DF-7894838F798A}"/>
              </a:ext>
            </a:extLst>
          </p:cNvPr>
          <p:cNvSpPr txBox="1"/>
          <p:nvPr/>
        </p:nvSpPr>
        <p:spPr>
          <a:xfrm>
            <a:off x="2766950" y="3162695"/>
            <a:ext cx="888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Learned how to best utilize JavaFX and Screenbuilder (FXML) to create basic UI Designs.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E7A70-7B56-D508-5931-B30ED37CF305}"/>
              </a:ext>
            </a:extLst>
          </p:cNvPr>
          <p:cNvSpPr txBox="1"/>
          <p:nvPr/>
        </p:nvSpPr>
        <p:spPr>
          <a:xfrm>
            <a:off x="2766950" y="3623362"/>
            <a:ext cx="888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Complex UI design requires more development time and more understanding of the JavaFX Framework.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49A6E-74B6-07BB-388E-F04E418BEB34}"/>
              </a:ext>
            </a:extLst>
          </p:cNvPr>
          <p:cNvSpPr txBox="1"/>
          <p:nvPr/>
        </p:nvSpPr>
        <p:spPr>
          <a:xfrm>
            <a:off x="2766950" y="4044943"/>
            <a:ext cx="888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Continuous Testing allows UI design to be managed easily.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10C6094-D35A-C4D6-775D-4842074DF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91" y="5074054"/>
            <a:ext cx="1222753" cy="12227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019BBA-6DA0-0E36-CB34-DA1FAB0F12F7}"/>
              </a:ext>
            </a:extLst>
          </p:cNvPr>
          <p:cNvSpPr txBox="1"/>
          <p:nvPr/>
        </p:nvSpPr>
        <p:spPr>
          <a:xfrm>
            <a:off x="2766950" y="5070893"/>
            <a:ext cx="888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Learned the core principles of Java Programming, including Polymorphism, Abstraction, File Reading/Writing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806FD-360D-323D-C2E2-FFEED9B72A8E}"/>
              </a:ext>
            </a:extLst>
          </p:cNvPr>
          <p:cNvSpPr txBox="1"/>
          <p:nvPr/>
        </p:nvSpPr>
        <p:spPr>
          <a:xfrm>
            <a:off x="2766950" y="5812098"/>
            <a:ext cx="888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Got the opportunity to create an application that can justify as a real – world application for Campus Student.</a:t>
            </a:r>
          </a:p>
        </p:txBody>
      </p:sp>
    </p:spTree>
    <p:extLst>
      <p:ext uri="{BB962C8B-B14F-4D97-AF65-F5344CB8AC3E}">
        <p14:creationId xmlns:p14="http://schemas.microsoft.com/office/powerpoint/2010/main" val="316303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00+] Information Technology Wallpapers | Wallpapers.com">
            <a:extLst>
              <a:ext uri="{FF2B5EF4-FFF2-40B4-BE49-F238E27FC236}">
                <a16:creationId xmlns:a16="http://schemas.microsoft.com/office/drawing/2014/main" id="{FA01A7F7-08E9-C50F-19C4-C44BC61F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C91984-81CD-B8CA-FF54-C56349B7A9BA}"/>
              </a:ext>
            </a:extLst>
          </p:cNvPr>
          <p:cNvSpPr/>
          <p:nvPr/>
        </p:nvSpPr>
        <p:spPr>
          <a:xfrm>
            <a:off x="146462" y="201881"/>
            <a:ext cx="11899076" cy="6507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5F104D-E7B1-F8E3-44CE-EAE3C24BC230}"/>
              </a:ext>
            </a:extLst>
          </p:cNvPr>
          <p:cNvSpPr/>
          <p:nvPr/>
        </p:nvSpPr>
        <p:spPr>
          <a:xfrm>
            <a:off x="213755" y="332508"/>
            <a:ext cx="11764489" cy="463138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523BB-5C02-E939-F40D-FB5E8D9FDC17}"/>
              </a:ext>
            </a:extLst>
          </p:cNvPr>
          <p:cNvSpPr txBox="1"/>
          <p:nvPr/>
        </p:nvSpPr>
        <p:spPr>
          <a:xfrm>
            <a:off x="1797131" y="333981"/>
            <a:ext cx="889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PROJECT IMPLEMENTATIONS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A5BABE-2FB7-35BA-2981-ADC8C83D6F03}"/>
              </a:ext>
            </a:extLst>
          </p:cNvPr>
          <p:cNvSpPr/>
          <p:nvPr/>
        </p:nvSpPr>
        <p:spPr>
          <a:xfrm>
            <a:off x="593766" y="1347849"/>
            <a:ext cx="2125683" cy="1932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3126C8-B143-3AE4-1BEA-28B2C3CC0370}"/>
              </a:ext>
            </a:extLst>
          </p:cNvPr>
          <p:cNvSpPr/>
          <p:nvPr/>
        </p:nvSpPr>
        <p:spPr>
          <a:xfrm>
            <a:off x="3643745" y="1347849"/>
            <a:ext cx="2125683" cy="1932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EF6967-D45D-0F77-2329-E236324513AE}"/>
              </a:ext>
            </a:extLst>
          </p:cNvPr>
          <p:cNvSpPr/>
          <p:nvPr/>
        </p:nvSpPr>
        <p:spPr>
          <a:xfrm>
            <a:off x="6693724" y="1347848"/>
            <a:ext cx="2125683" cy="1932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7D9A46-601F-AA22-5A4F-9175666B12EC}"/>
              </a:ext>
            </a:extLst>
          </p:cNvPr>
          <p:cNvSpPr/>
          <p:nvPr/>
        </p:nvSpPr>
        <p:spPr>
          <a:xfrm>
            <a:off x="9624950" y="1347847"/>
            <a:ext cx="2125683" cy="1932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02535E-2F75-FC7E-ABC3-A3D1EB28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64" y="1627657"/>
            <a:ext cx="1373087" cy="137308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796FAD-2337-23DB-87F5-98DE56B79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373" y="1497526"/>
            <a:ext cx="1503218" cy="15032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32C9F4-0A19-142B-818B-743BAE70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480" y="1459426"/>
            <a:ext cx="1579418" cy="15794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4371941-1639-E7B1-4811-9E519AEA0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9672" y="1497526"/>
            <a:ext cx="1645722" cy="1645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FBC67B-26C3-EE73-B56A-087E2D0356BE}"/>
              </a:ext>
            </a:extLst>
          </p:cNvPr>
          <p:cNvSpPr/>
          <p:nvPr/>
        </p:nvSpPr>
        <p:spPr>
          <a:xfrm>
            <a:off x="593765" y="3577443"/>
            <a:ext cx="2125683" cy="4275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C8B92D-2090-4B92-1754-3B2EAFA8854F}"/>
              </a:ext>
            </a:extLst>
          </p:cNvPr>
          <p:cNvSpPr/>
          <p:nvPr/>
        </p:nvSpPr>
        <p:spPr>
          <a:xfrm>
            <a:off x="3477490" y="3577443"/>
            <a:ext cx="2125683" cy="4275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Security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B4B99F-AA02-8342-1CB4-F6CF01B92B10}"/>
              </a:ext>
            </a:extLst>
          </p:cNvPr>
          <p:cNvSpPr/>
          <p:nvPr/>
        </p:nvSpPr>
        <p:spPr>
          <a:xfrm>
            <a:off x="6693724" y="3577443"/>
            <a:ext cx="2125683" cy="4275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Algorithm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EB658F-D1EF-3FDB-05F9-DD155BC2B102}"/>
              </a:ext>
            </a:extLst>
          </p:cNvPr>
          <p:cNvSpPr/>
          <p:nvPr/>
        </p:nvSpPr>
        <p:spPr>
          <a:xfrm>
            <a:off x="9548751" y="3577443"/>
            <a:ext cx="2125683" cy="4275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API’s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1D802D-B079-0AF0-5456-2D3C84BE9F54}"/>
              </a:ext>
            </a:extLst>
          </p:cNvPr>
          <p:cNvSpPr/>
          <p:nvPr/>
        </p:nvSpPr>
        <p:spPr>
          <a:xfrm>
            <a:off x="593765" y="4203865"/>
            <a:ext cx="2125683" cy="2320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F22ED3-CBA4-92D7-5808-218A0387CE6A}"/>
              </a:ext>
            </a:extLst>
          </p:cNvPr>
          <p:cNvSpPr/>
          <p:nvPr/>
        </p:nvSpPr>
        <p:spPr>
          <a:xfrm>
            <a:off x="3471551" y="4203865"/>
            <a:ext cx="2125683" cy="2320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C4D46F-8ED4-248E-C484-582CEB081A8A}"/>
              </a:ext>
            </a:extLst>
          </p:cNvPr>
          <p:cNvSpPr/>
          <p:nvPr/>
        </p:nvSpPr>
        <p:spPr>
          <a:xfrm>
            <a:off x="6717474" y="4197179"/>
            <a:ext cx="2125683" cy="2320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210535-B87E-4E0F-4661-91AA5ED466FE}"/>
              </a:ext>
            </a:extLst>
          </p:cNvPr>
          <p:cNvSpPr/>
          <p:nvPr/>
        </p:nvSpPr>
        <p:spPr>
          <a:xfrm>
            <a:off x="9548751" y="4203865"/>
            <a:ext cx="2125683" cy="2320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CD27CB-8887-8AF0-0D91-E0668B0299A6}"/>
              </a:ext>
            </a:extLst>
          </p:cNvPr>
          <p:cNvSpPr txBox="1"/>
          <p:nvPr/>
        </p:nvSpPr>
        <p:spPr>
          <a:xfrm>
            <a:off x="760021" y="4358244"/>
            <a:ext cx="181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Create an Mobile Application using Android Studio.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09C92-3A07-312B-CF3D-4585DD12FA68}"/>
              </a:ext>
            </a:extLst>
          </p:cNvPr>
          <p:cNvSpPr txBox="1"/>
          <p:nvPr/>
        </p:nvSpPr>
        <p:spPr>
          <a:xfrm>
            <a:off x="760021" y="5207560"/>
            <a:ext cx="181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This change will allow users to complete the process faster and in an efficient manner.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42DA02-BEB2-170F-DB3B-26B3166BB848}"/>
              </a:ext>
            </a:extLst>
          </p:cNvPr>
          <p:cNvSpPr txBox="1"/>
          <p:nvPr/>
        </p:nvSpPr>
        <p:spPr>
          <a:xfrm>
            <a:off x="3603667" y="4348726"/>
            <a:ext cx="181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Add more Data Security Logic to further strengthen User Data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F0DD09-907E-3C49-87AA-DB7961A64479}"/>
              </a:ext>
            </a:extLst>
          </p:cNvPr>
          <p:cNvSpPr txBox="1"/>
          <p:nvPr/>
        </p:nvSpPr>
        <p:spPr>
          <a:xfrm>
            <a:off x="3603667" y="5259547"/>
            <a:ext cx="181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Add more Cybersecurity handling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308FFD-3686-3A95-2CC1-D210C2CF221B}"/>
              </a:ext>
            </a:extLst>
          </p:cNvPr>
          <p:cNvSpPr txBox="1"/>
          <p:nvPr/>
        </p:nvSpPr>
        <p:spPr>
          <a:xfrm>
            <a:off x="6907480" y="4376563"/>
            <a:ext cx="1816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Integrate AI algorithms to make returning user experience simpler and easier.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C1DD29-CA5F-2F98-9B03-F21AF9D38EAF}"/>
              </a:ext>
            </a:extLst>
          </p:cNvPr>
          <p:cNvSpPr txBox="1"/>
          <p:nvPr/>
        </p:nvSpPr>
        <p:spPr>
          <a:xfrm>
            <a:off x="6907480" y="5424714"/>
            <a:ext cx="181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Auto – Populate insert fields using Student ID.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CEFA70-8DD1-E57F-8992-F7281F45AD3E}"/>
              </a:ext>
            </a:extLst>
          </p:cNvPr>
          <p:cNvSpPr txBox="1"/>
          <p:nvPr/>
        </p:nvSpPr>
        <p:spPr>
          <a:xfrm>
            <a:off x="9672949" y="4376563"/>
            <a:ext cx="181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Retrieve Data from external sources quicker and faster.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94929B-585F-B4BF-D96F-B3D27238AE03}"/>
              </a:ext>
            </a:extLst>
          </p:cNvPr>
          <p:cNvSpPr txBox="1"/>
          <p:nvPr/>
        </p:nvSpPr>
        <p:spPr>
          <a:xfrm>
            <a:off x="9672949" y="5259547"/>
            <a:ext cx="181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Integrate NoSQL Database for maps and coordinates integration.</a:t>
            </a:r>
          </a:p>
        </p:txBody>
      </p:sp>
    </p:spTree>
    <p:extLst>
      <p:ext uri="{BB962C8B-B14F-4D97-AF65-F5344CB8AC3E}">
        <p14:creationId xmlns:p14="http://schemas.microsoft.com/office/powerpoint/2010/main" val="184158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1190</Words>
  <Application>Microsoft Office PowerPoint</Application>
  <PresentationFormat>Widescreen</PresentationFormat>
  <Paragraphs>128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Hitarth Desai</dc:creator>
  <cp:lastModifiedBy>Desai, Shail Hitarth</cp:lastModifiedBy>
  <cp:revision>20</cp:revision>
  <dcterms:created xsi:type="dcterms:W3CDTF">2024-04-13T15:52:53Z</dcterms:created>
  <dcterms:modified xsi:type="dcterms:W3CDTF">2024-04-22T16:19:02Z</dcterms:modified>
</cp:coreProperties>
</file>