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5" r:id="rId1"/>
  </p:sldMasterIdLst>
  <p:sldIdLst>
    <p:sldId id="260" r:id="rId2"/>
    <p:sldId id="265" r:id="rId3"/>
    <p:sldId id="257" r:id="rId4"/>
    <p:sldId id="266" r:id="rId5"/>
    <p:sldId id="258" r:id="rId6"/>
    <p:sldId id="261" r:id="rId7"/>
    <p:sldId id="262" r:id="rId8"/>
    <p:sldId id="263" r:id="rId9"/>
    <p:sldId id="25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16" d="100"/>
          <a:sy n="116"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30107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069159-9A21-43DE-98CD-556719D78758}"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305012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2259173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413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2441748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31468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21317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2663566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411217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19955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108610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69159-9A21-43DE-98CD-556719D78758}"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111992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69159-9A21-43DE-98CD-556719D78758}" type="datetimeFigureOut">
              <a:rPr lang="en-US" smtClean="0"/>
              <a:t>7/22/21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107327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35095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365827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5069159-9A21-43DE-98CD-556719D78758}" type="datetimeFigureOut">
              <a:rPr lang="en-US" smtClean="0"/>
              <a:t>7/22/21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199483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069159-9A21-43DE-98CD-556719D78758}" type="datetimeFigureOut">
              <a:rPr lang="en-US" smtClean="0"/>
              <a:t>7/22/21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D3F71-8F20-43B5-9682-4D3C971E0B61}" type="slidenum">
              <a:rPr lang="en-US" smtClean="0"/>
              <a:t>‹#›</a:t>
            </a:fld>
            <a:endParaRPr lang="en-US"/>
          </a:p>
        </p:txBody>
      </p:sp>
    </p:spTree>
    <p:extLst>
      <p:ext uri="{BB962C8B-B14F-4D97-AF65-F5344CB8AC3E}">
        <p14:creationId xmlns:p14="http://schemas.microsoft.com/office/powerpoint/2010/main" val="211149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069159-9A21-43DE-98CD-556719D78758}" type="datetimeFigureOut">
              <a:rPr lang="en-US" smtClean="0"/>
              <a:t>7/22/21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3D3F71-8F20-43B5-9682-4D3C971E0B61}" type="slidenum">
              <a:rPr lang="en-US" smtClean="0"/>
              <a:t>‹#›</a:t>
            </a:fld>
            <a:endParaRPr lang="en-US"/>
          </a:p>
        </p:txBody>
      </p:sp>
    </p:spTree>
    <p:extLst>
      <p:ext uri="{BB962C8B-B14F-4D97-AF65-F5344CB8AC3E}">
        <p14:creationId xmlns:p14="http://schemas.microsoft.com/office/powerpoint/2010/main" val="3969283641"/>
      </p:ext>
    </p:extLst>
  </p:cSld>
  <p:clrMap bg1="dk1" tx1="lt1" bg2="dk2" tx2="lt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 id="2147484817" r:id="rId12"/>
    <p:sldLayoutId id="2147484818" r:id="rId13"/>
    <p:sldLayoutId id="2147484819" r:id="rId14"/>
    <p:sldLayoutId id="2147484820" r:id="rId15"/>
    <p:sldLayoutId id="2147484821" r:id="rId16"/>
    <p:sldLayoutId id="21474848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jayrav13/olympic-track-field-results?select=result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9E8E8-7098-8E48-AA60-6FFADD6192C8}"/>
              </a:ext>
            </a:extLst>
          </p:cNvPr>
          <p:cNvSpPr>
            <a:spLocks noGrp="1"/>
          </p:cNvSpPr>
          <p:nvPr>
            <p:ph type="ctrTitle"/>
          </p:nvPr>
        </p:nvSpPr>
        <p:spPr>
          <a:xfrm>
            <a:off x="0" y="705081"/>
            <a:ext cx="12180986" cy="870332"/>
          </a:xfrm>
        </p:spPr>
        <p:txBody>
          <a:bodyPr/>
          <a:lstStyle/>
          <a:p>
            <a:pPr algn="ctr"/>
            <a:r>
              <a:rPr lang="en-US" sz="4800" b="1" dirty="0">
                <a:cs typeface="Times New Roman" panose="02020603050405020304" pitchFamily="18" charset="0"/>
              </a:rPr>
              <a:t>Olympic Track and Field Insight</a:t>
            </a:r>
          </a:p>
        </p:txBody>
      </p:sp>
      <p:sp>
        <p:nvSpPr>
          <p:cNvPr id="3" name="Subtitle 2">
            <a:extLst>
              <a:ext uri="{FF2B5EF4-FFF2-40B4-BE49-F238E27FC236}">
                <a16:creationId xmlns:a16="http://schemas.microsoft.com/office/drawing/2014/main" id="{E4349D13-DA11-4E8B-B960-8A057D2B6FEB}"/>
              </a:ext>
            </a:extLst>
          </p:cNvPr>
          <p:cNvSpPr>
            <a:spLocks noGrp="1"/>
          </p:cNvSpPr>
          <p:nvPr>
            <p:ph type="subTitle" idx="1"/>
          </p:nvPr>
        </p:nvSpPr>
        <p:spPr>
          <a:xfrm flipH="1">
            <a:off x="2478789" y="4693186"/>
            <a:ext cx="5387251" cy="2164813"/>
          </a:xfrm>
        </p:spPr>
        <p:txBody>
          <a:bodyPr>
            <a:noAutofit/>
          </a:bodyPr>
          <a:lstStyle/>
          <a:p>
            <a:pPr algn="l"/>
            <a:r>
              <a:rPr lang="en-US" sz="1400" b="1" u="sng" dirty="0">
                <a:latin typeface="+mn-lt"/>
                <a:cs typeface="Times New Roman" panose="02020603050405020304" pitchFamily="18" charset="0"/>
              </a:rPr>
              <a:t>Group Members</a:t>
            </a:r>
          </a:p>
          <a:p>
            <a:r>
              <a:rPr lang="en-US" sz="1400" dirty="0">
                <a:latin typeface="+mn-lt"/>
                <a:cs typeface="Times New Roman" panose="02020603050405020304" pitchFamily="18" charset="0"/>
              </a:rPr>
              <a:t>David Wu			Donald Yakam</a:t>
            </a:r>
          </a:p>
          <a:p>
            <a:r>
              <a:rPr lang="en-US" sz="1400" dirty="0">
                <a:latin typeface="+mn-lt"/>
                <a:cs typeface="Times New Roman" panose="02020603050405020304" pitchFamily="18" charset="0"/>
              </a:rPr>
              <a:t>Huss Issa			Matt Kenney</a:t>
            </a:r>
          </a:p>
          <a:p>
            <a:r>
              <a:rPr lang="en-US" sz="1400" dirty="0">
                <a:latin typeface="+mn-lt"/>
                <a:cs typeface="Times New Roman" panose="02020603050405020304" pitchFamily="18" charset="0"/>
              </a:rPr>
              <a:t>Nwagbo Chidozie	Peter Drozdzewicz</a:t>
            </a:r>
          </a:p>
          <a:p>
            <a:r>
              <a:rPr lang="en-US" sz="1400" dirty="0">
                <a:latin typeface="+mn-lt"/>
                <a:cs typeface="Times New Roman" panose="02020603050405020304" pitchFamily="18" charset="0"/>
              </a:rPr>
              <a:t>Ricardo Benitez</a:t>
            </a:r>
            <a:r>
              <a:rPr lang="en-US" sz="1400">
                <a:latin typeface="+mn-lt"/>
                <a:cs typeface="Times New Roman" panose="02020603050405020304" pitchFamily="18" charset="0"/>
              </a:rPr>
              <a:t>	</a:t>
            </a:r>
            <a:r>
              <a:rPr lang="en-US" sz="1400">
                <a:cs typeface="Times New Roman" panose="02020603050405020304" pitchFamily="18" charset="0"/>
              </a:rPr>
              <a:t>Rodney </a:t>
            </a:r>
            <a:r>
              <a:rPr lang="en-US" sz="1400" dirty="0">
                <a:cs typeface="Times New Roman" panose="02020603050405020304" pitchFamily="18" charset="0"/>
              </a:rPr>
              <a:t>Daverman</a:t>
            </a:r>
          </a:p>
          <a:p>
            <a:r>
              <a:rPr lang="en-US" sz="1400" dirty="0">
                <a:cs typeface="Times New Roman" panose="02020603050405020304" pitchFamily="18" charset="0"/>
              </a:rPr>
              <a:t>Shailja Mathu</a:t>
            </a:r>
            <a:r>
              <a:rPr lang="en-US" sz="1400" dirty="0"/>
              <a:t>r</a:t>
            </a:r>
          </a:p>
          <a:p>
            <a:endParaRPr lang="en-US" sz="1400" dirty="0">
              <a:cs typeface="Times New Roman" panose="02020603050405020304" pitchFamily="18" charset="0"/>
            </a:endParaRPr>
          </a:p>
          <a:p>
            <a:endParaRPr lang="en-US" sz="1400"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B4420977-3941-5642-9D84-29DA0C176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793" y="1784732"/>
            <a:ext cx="6929611" cy="2599981"/>
          </a:xfrm>
          <a:prstGeom prst="rect">
            <a:avLst/>
          </a:prstGeom>
        </p:spPr>
      </p:pic>
    </p:spTree>
    <p:extLst>
      <p:ext uri="{BB962C8B-B14F-4D97-AF65-F5344CB8AC3E}">
        <p14:creationId xmlns:p14="http://schemas.microsoft.com/office/powerpoint/2010/main" val="62462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396EC-23C7-4B0D-AA66-B3626BE86017}"/>
              </a:ext>
            </a:extLst>
          </p:cNvPr>
          <p:cNvSpPr>
            <a:spLocks noGrp="1"/>
          </p:cNvSpPr>
          <p:nvPr>
            <p:ph idx="1"/>
          </p:nvPr>
        </p:nvSpPr>
        <p:spPr>
          <a:xfrm>
            <a:off x="2258457" y="2886419"/>
            <a:ext cx="7339704" cy="936434"/>
          </a:xfrm>
        </p:spPr>
        <p:txBody>
          <a:bodyPr>
            <a:normAutofit/>
          </a:bodyPr>
          <a:lstStyle/>
          <a:p>
            <a:pPr marL="0" indent="0" algn="ctr">
              <a:buNone/>
            </a:pPr>
            <a:r>
              <a:rPr lang="en-US" sz="4800" dirty="0"/>
              <a:t>Questions?</a:t>
            </a:r>
          </a:p>
        </p:txBody>
      </p:sp>
      <p:pic>
        <p:nvPicPr>
          <p:cNvPr id="4" name="Picture 3">
            <a:extLst>
              <a:ext uri="{FF2B5EF4-FFF2-40B4-BE49-F238E27FC236}">
                <a16:creationId xmlns:a16="http://schemas.microsoft.com/office/drawing/2014/main" id="{255555E6-168E-7843-9C8F-5E089D92E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054" y="5731524"/>
            <a:ext cx="2871946" cy="1011716"/>
          </a:xfrm>
          <a:prstGeom prst="rect">
            <a:avLst/>
          </a:prstGeom>
        </p:spPr>
      </p:pic>
    </p:spTree>
    <p:extLst>
      <p:ext uri="{BB962C8B-B14F-4D97-AF65-F5344CB8AC3E}">
        <p14:creationId xmlns:p14="http://schemas.microsoft.com/office/powerpoint/2010/main" val="364709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3EBB39-8016-450D-84D9-AEB5AA050A89}"/>
              </a:ext>
            </a:extLst>
          </p:cNvPr>
          <p:cNvSpPr>
            <a:spLocks noGrp="1"/>
          </p:cNvSpPr>
          <p:nvPr>
            <p:ph type="title"/>
          </p:nvPr>
        </p:nvSpPr>
        <p:spPr>
          <a:xfrm>
            <a:off x="1410159" y="452718"/>
            <a:ext cx="8640675" cy="1400530"/>
          </a:xfrm>
        </p:spPr>
        <p:txBody>
          <a:bodyPr/>
          <a:lstStyle/>
          <a:p>
            <a:br>
              <a:rPr lang="en-US" dirty="0"/>
            </a:br>
            <a:r>
              <a:rPr lang="en-US" dirty="0"/>
              <a:t>Project Proposal</a:t>
            </a:r>
          </a:p>
        </p:txBody>
      </p:sp>
      <p:sp>
        <p:nvSpPr>
          <p:cNvPr id="7" name="Content Placeholder 6">
            <a:extLst>
              <a:ext uri="{FF2B5EF4-FFF2-40B4-BE49-F238E27FC236}">
                <a16:creationId xmlns:a16="http://schemas.microsoft.com/office/drawing/2014/main" id="{3C3B28B8-6E0C-403C-9006-878EDA1A7A7B}"/>
              </a:ext>
            </a:extLst>
          </p:cNvPr>
          <p:cNvSpPr>
            <a:spLocks noGrp="1"/>
          </p:cNvSpPr>
          <p:nvPr>
            <p:ph idx="1"/>
          </p:nvPr>
        </p:nvSpPr>
        <p:spPr/>
        <p:txBody>
          <a:bodyPr>
            <a:normAutofit/>
          </a:bodyPr>
          <a:lstStyle/>
          <a:p>
            <a:pPr>
              <a:buFont typeface="Arial" panose="020B0604020202020204" pitchFamily="34" charset="0"/>
              <a:buChar char="•"/>
            </a:pPr>
            <a:r>
              <a:rPr lang="en-US" dirty="0"/>
              <a:t>For years, Olympics have been held around the world, and participants from around the world compete to succeed in different sports. We wanted to work with this data because we want to look for answers to the questions about which countries are superior in which branches, which countries are leading women or men in which sports and bringing medals to their country. </a:t>
            </a:r>
          </a:p>
          <a:p>
            <a:pPr>
              <a:buFont typeface="Arial" panose="020B0604020202020204" pitchFamily="34" charset="0"/>
              <a:buChar char="•"/>
            </a:pPr>
            <a:r>
              <a:rPr lang="en-US" dirty="0"/>
              <a:t>For our data, we selected Track and Field data from the Olympic games over the last century. Dataset contains 2395 rows. and variables like gender, year, event and location, name, nationality.</a:t>
            </a:r>
          </a:p>
          <a:p>
            <a:pPr>
              <a:buFont typeface="Arial" panose="020B0604020202020204" pitchFamily="34" charset="0"/>
              <a:buChar char="•"/>
            </a:pPr>
            <a:r>
              <a:rPr lang="en-US" dirty="0"/>
              <a:t>The Sources of our Data Set - </a:t>
            </a:r>
            <a:r>
              <a:rPr lang="en-US" u="sng" dirty="0">
                <a:hlinkClick r:id="rId2"/>
              </a:rPr>
              <a:t>https://www.kaggle.com/jayrav13/olympic-track-field-results?select=results.csv</a:t>
            </a: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CE92AED-260D-114F-A8C6-4439477D0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054" y="5742541"/>
            <a:ext cx="2871946" cy="1011716"/>
          </a:xfrm>
          <a:prstGeom prst="rect">
            <a:avLst/>
          </a:prstGeom>
        </p:spPr>
      </p:pic>
    </p:spTree>
    <p:extLst>
      <p:ext uri="{BB962C8B-B14F-4D97-AF65-F5344CB8AC3E}">
        <p14:creationId xmlns:p14="http://schemas.microsoft.com/office/powerpoint/2010/main" val="401873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76607B9-6DA5-4877-AB4E-37893A06882C}"/>
              </a:ext>
            </a:extLst>
          </p:cNvPr>
          <p:cNvPicPr>
            <a:picLocks noGrp="1" noChangeAspect="1"/>
          </p:cNvPicPr>
          <p:nvPr>
            <p:ph idx="4294967295"/>
          </p:nvPr>
        </p:nvPicPr>
        <p:blipFill>
          <a:blip r:embed="rId2"/>
          <a:stretch>
            <a:fillRect/>
          </a:stretch>
        </p:blipFill>
        <p:spPr>
          <a:xfrm>
            <a:off x="1587460" y="517792"/>
            <a:ext cx="8534781" cy="5559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22AB9205-8E8E-D046-8C4E-94D708B5F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865" y="5742541"/>
            <a:ext cx="2871946" cy="1011716"/>
          </a:xfrm>
          <a:prstGeom prst="rect">
            <a:avLst/>
          </a:prstGeom>
        </p:spPr>
      </p:pic>
    </p:spTree>
    <p:extLst>
      <p:ext uri="{BB962C8B-B14F-4D97-AF65-F5344CB8AC3E}">
        <p14:creationId xmlns:p14="http://schemas.microsoft.com/office/powerpoint/2010/main" val="178387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B187-3618-43AF-B2EB-DAFB115711DA}"/>
              </a:ext>
            </a:extLst>
          </p:cNvPr>
          <p:cNvSpPr>
            <a:spLocks noGrp="1"/>
          </p:cNvSpPr>
          <p:nvPr>
            <p:ph type="title"/>
          </p:nvPr>
        </p:nvSpPr>
        <p:spPr>
          <a:xfrm>
            <a:off x="1222872" y="452718"/>
            <a:ext cx="8827962" cy="1400530"/>
          </a:xfrm>
        </p:spPr>
        <p:txBody>
          <a:bodyPr/>
          <a:lstStyle/>
          <a:p>
            <a:br>
              <a:rPr lang="en-US" dirty="0"/>
            </a:br>
            <a:r>
              <a:rPr lang="en-US" dirty="0"/>
              <a:t>Insights</a:t>
            </a:r>
          </a:p>
        </p:txBody>
      </p:sp>
      <p:sp>
        <p:nvSpPr>
          <p:cNvPr id="4" name="Content Placeholder 3">
            <a:extLst>
              <a:ext uri="{FF2B5EF4-FFF2-40B4-BE49-F238E27FC236}">
                <a16:creationId xmlns:a16="http://schemas.microsoft.com/office/drawing/2014/main" id="{DDCE64CC-989B-47C3-99A0-2D7AC3FBAC5B}"/>
              </a:ext>
            </a:extLst>
          </p:cNvPr>
          <p:cNvSpPr>
            <a:spLocks noGrp="1"/>
          </p:cNvSpPr>
          <p:nvPr>
            <p:ph idx="1"/>
          </p:nvPr>
        </p:nvSpPr>
        <p:spPr>
          <a:xfrm>
            <a:off x="1103312" y="2467777"/>
            <a:ext cx="8946541" cy="1983037"/>
          </a:xfrm>
        </p:spPr>
        <p:txBody>
          <a:bodyPr>
            <a:normAutofit lnSpcReduction="10000"/>
          </a:bodyPr>
          <a:lstStyle/>
          <a:p>
            <a:pPr>
              <a:buFont typeface="Arial" panose="020B0604020202020204" pitchFamily="34" charset="0"/>
              <a:buChar char="•"/>
            </a:pPr>
            <a:r>
              <a:rPr lang="en-US" dirty="0"/>
              <a:t>Count of Medals by Nation.</a:t>
            </a:r>
          </a:p>
          <a:p>
            <a:pPr>
              <a:buFont typeface="Arial" panose="020B0604020202020204" pitchFamily="34" charset="0"/>
              <a:buChar char="•"/>
            </a:pPr>
            <a:endParaRPr lang="en-US" dirty="0"/>
          </a:p>
          <a:p>
            <a:pPr>
              <a:buFont typeface="Arial" panose="020B0604020202020204" pitchFamily="34" charset="0"/>
              <a:buChar char="•"/>
            </a:pPr>
            <a:r>
              <a:rPr lang="en-US" dirty="0"/>
              <a:t>What year USA won Gold in a 100M Dash – Women.</a:t>
            </a:r>
          </a:p>
          <a:p>
            <a:pPr>
              <a:buFont typeface="Arial" panose="020B0604020202020204" pitchFamily="34" charset="0"/>
              <a:buChar char="•"/>
            </a:pPr>
            <a:endParaRPr lang="en-US" dirty="0"/>
          </a:p>
          <a:p>
            <a:pPr>
              <a:buFont typeface="Arial" panose="020B0604020202020204" pitchFamily="34" charset="0"/>
              <a:buChar char="•"/>
            </a:pPr>
            <a:r>
              <a:rPr lang="en-US" dirty="0"/>
              <a:t>What year USA won Gold in a 100M Dash – Men.</a:t>
            </a:r>
          </a:p>
        </p:txBody>
      </p:sp>
      <p:pic>
        <p:nvPicPr>
          <p:cNvPr id="5" name="Picture 4">
            <a:extLst>
              <a:ext uri="{FF2B5EF4-FFF2-40B4-BE49-F238E27FC236}">
                <a16:creationId xmlns:a16="http://schemas.microsoft.com/office/drawing/2014/main" id="{54A826C7-A043-C245-A759-3C05888E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054" y="5846284"/>
            <a:ext cx="2871946" cy="1011716"/>
          </a:xfrm>
          <a:prstGeom prst="rect">
            <a:avLst/>
          </a:prstGeom>
        </p:spPr>
      </p:pic>
    </p:spTree>
    <p:extLst>
      <p:ext uri="{BB962C8B-B14F-4D97-AF65-F5344CB8AC3E}">
        <p14:creationId xmlns:p14="http://schemas.microsoft.com/office/powerpoint/2010/main" val="250358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A192-0A2D-462E-ADB2-2A9978F2CFAA}"/>
              </a:ext>
            </a:extLst>
          </p:cNvPr>
          <p:cNvSpPr>
            <a:spLocks noGrp="1"/>
          </p:cNvSpPr>
          <p:nvPr>
            <p:ph type="title"/>
          </p:nvPr>
        </p:nvSpPr>
        <p:spPr>
          <a:xfrm>
            <a:off x="804232" y="848297"/>
            <a:ext cx="9518573" cy="1333041"/>
          </a:xfrm>
        </p:spPr>
        <p:txBody>
          <a:bodyPr>
            <a:noAutofit/>
          </a:bodyPr>
          <a:lstStyle/>
          <a:p>
            <a:r>
              <a:rPr lang="en-US" dirty="0"/>
              <a:t>Postgres Server through SqlAlchemy</a:t>
            </a:r>
          </a:p>
        </p:txBody>
      </p:sp>
      <p:pic>
        <p:nvPicPr>
          <p:cNvPr id="10" name="Content Placeholder 9">
            <a:extLst>
              <a:ext uri="{FF2B5EF4-FFF2-40B4-BE49-F238E27FC236}">
                <a16:creationId xmlns:a16="http://schemas.microsoft.com/office/drawing/2014/main" id="{5D7BE704-E462-4450-A8B1-5322C164648E}"/>
              </a:ext>
            </a:extLst>
          </p:cNvPr>
          <p:cNvPicPr>
            <a:picLocks noGrp="1" noChangeAspect="1"/>
          </p:cNvPicPr>
          <p:nvPr>
            <p:ph idx="1"/>
          </p:nvPr>
        </p:nvPicPr>
        <p:blipFill>
          <a:blip r:embed="rId2"/>
          <a:stretch>
            <a:fillRect/>
          </a:stretch>
        </p:blipFill>
        <p:spPr>
          <a:xfrm>
            <a:off x="1740665" y="2685646"/>
            <a:ext cx="7481544" cy="3144715"/>
          </a:xfrm>
        </p:spPr>
      </p:pic>
      <p:sp>
        <p:nvSpPr>
          <p:cNvPr id="4" name="Text Placeholder 3">
            <a:extLst>
              <a:ext uri="{FF2B5EF4-FFF2-40B4-BE49-F238E27FC236}">
                <a16:creationId xmlns:a16="http://schemas.microsoft.com/office/drawing/2014/main" id="{16A0E12B-A7FE-47BC-AC09-D9238D763404}"/>
              </a:ext>
            </a:extLst>
          </p:cNvPr>
          <p:cNvSpPr>
            <a:spLocks noGrp="1"/>
          </p:cNvSpPr>
          <p:nvPr>
            <p:ph type="body" sz="half" idx="4294967295"/>
          </p:nvPr>
        </p:nvSpPr>
        <p:spPr>
          <a:xfrm>
            <a:off x="1422266" y="1889392"/>
            <a:ext cx="7799943" cy="583893"/>
          </a:xfrm>
        </p:spPr>
        <p:txBody>
          <a:bodyPr>
            <a:normAutofit/>
          </a:bodyPr>
          <a:lstStyle/>
          <a:p>
            <a:pPr marL="0" indent="0" algn="l">
              <a:buNone/>
            </a:pPr>
            <a:r>
              <a:rPr lang="en-US" b="0" i="0" dirty="0">
                <a:effectLst/>
                <a:latin typeface="Arial" panose="020B0604020202020204" pitchFamily="34" charset="0"/>
              </a:rPr>
              <a:t>Imported Data into Postgres, SqlAlchemy, to draw various insights </a:t>
            </a:r>
          </a:p>
          <a:p>
            <a:endParaRPr lang="en-US" dirty="0"/>
          </a:p>
        </p:txBody>
      </p:sp>
      <p:pic>
        <p:nvPicPr>
          <p:cNvPr id="5" name="Picture 4">
            <a:extLst>
              <a:ext uri="{FF2B5EF4-FFF2-40B4-BE49-F238E27FC236}">
                <a16:creationId xmlns:a16="http://schemas.microsoft.com/office/drawing/2014/main" id="{2A3A9D05-2AFE-F34E-B9B7-DE8A5C461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054" y="5830361"/>
            <a:ext cx="2871946" cy="1011716"/>
          </a:xfrm>
          <a:prstGeom prst="rect">
            <a:avLst/>
          </a:prstGeom>
        </p:spPr>
      </p:pic>
    </p:spTree>
    <p:extLst>
      <p:ext uri="{BB962C8B-B14F-4D97-AF65-F5344CB8AC3E}">
        <p14:creationId xmlns:p14="http://schemas.microsoft.com/office/powerpoint/2010/main" val="44408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A9D835-93FC-4DFB-B05D-A7AD44391697}"/>
              </a:ext>
            </a:extLst>
          </p:cNvPr>
          <p:cNvPicPr>
            <a:picLocks noGrp="1" noChangeAspect="1"/>
          </p:cNvPicPr>
          <p:nvPr>
            <p:ph idx="1"/>
          </p:nvPr>
        </p:nvPicPr>
        <p:blipFill rotWithShape="1">
          <a:blip r:embed="rId2"/>
          <a:srcRect r="24310"/>
          <a:stretch/>
        </p:blipFill>
        <p:spPr>
          <a:xfrm>
            <a:off x="914645" y="1798214"/>
            <a:ext cx="4204119" cy="3974624"/>
          </a:xfrm>
        </p:spPr>
      </p:pic>
      <p:pic>
        <p:nvPicPr>
          <p:cNvPr id="7" name="Picture 6">
            <a:extLst>
              <a:ext uri="{FF2B5EF4-FFF2-40B4-BE49-F238E27FC236}">
                <a16:creationId xmlns:a16="http://schemas.microsoft.com/office/drawing/2014/main" id="{ECAB7BAB-57CD-41AC-B602-F4F2E2BDA0EF}"/>
              </a:ext>
            </a:extLst>
          </p:cNvPr>
          <p:cNvPicPr>
            <a:picLocks noChangeAspect="1"/>
          </p:cNvPicPr>
          <p:nvPr/>
        </p:nvPicPr>
        <p:blipFill rotWithShape="1">
          <a:blip r:embed="rId3"/>
          <a:srcRect r="55912"/>
          <a:stretch/>
        </p:blipFill>
        <p:spPr>
          <a:xfrm>
            <a:off x="5471550" y="1798214"/>
            <a:ext cx="4002957" cy="3974624"/>
          </a:xfrm>
          <a:prstGeom prst="rect">
            <a:avLst/>
          </a:prstGeom>
        </p:spPr>
      </p:pic>
      <p:sp>
        <p:nvSpPr>
          <p:cNvPr id="6" name="Title 1">
            <a:extLst>
              <a:ext uri="{FF2B5EF4-FFF2-40B4-BE49-F238E27FC236}">
                <a16:creationId xmlns:a16="http://schemas.microsoft.com/office/drawing/2014/main" id="{4CC5D905-341C-774D-A59C-EB4200780E3A}"/>
              </a:ext>
            </a:extLst>
          </p:cNvPr>
          <p:cNvSpPr txBox="1">
            <a:spLocks/>
          </p:cNvSpPr>
          <p:nvPr/>
        </p:nvSpPr>
        <p:spPr>
          <a:xfrm>
            <a:off x="727113" y="881348"/>
            <a:ext cx="11248221" cy="14762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Creating subsets to prepare Visualizations</a:t>
            </a:r>
          </a:p>
        </p:txBody>
      </p:sp>
      <p:pic>
        <p:nvPicPr>
          <p:cNvPr id="8" name="Picture 7">
            <a:extLst>
              <a:ext uri="{FF2B5EF4-FFF2-40B4-BE49-F238E27FC236}">
                <a16:creationId xmlns:a16="http://schemas.microsoft.com/office/drawing/2014/main" id="{97A05C01-CA51-804C-9E40-77845AA56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948" y="5772838"/>
            <a:ext cx="2871946" cy="1011716"/>
          </a:xfrm>
          <a:prstGeom prst="rect">
            <a:avLst/>
          </a:prstGeom>
        </p:spPr>
      </p:pic>
    </p:spTree>
    <p:extLst>
      <p:ext uri="{BB962C8B-B14F-4D97-AF65-F5344CB8AC3E}">
        <p14:creationId xmlns:p14="http://schemas.microsoft.com/office/powerpoint/2010/main" val="63831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735FB9-2EFF-4593-9BFD-B356C25FAAC1}"/>
              </a:ext>
            </a:extLst>
          </p:cNvPr>
          <p:cNvSpPr>
            <a:spLocks noGrp="1"/>
          </p:cNvSpPr>
          <p:nvPr>
            <p:ph type="title"/>
          </p:nvPr>
        </p:nvSpPr>
        <p:spPr>
          <a:xfrm>
            <a:off x="2100339" y="749147"/>
            <a:ext cx="7363152" cy="993932"/>
          </a:xfrm>
        </p:spPr>
        <p:txBody>
          <a:bodyPr/>
          <a:lstStyle/>
          <a:p>
            <a:r>
              <a:rPr lang="en-US" dirty="0"/>
              <a:t>Converting from csv to json	</a:t>
            </a:r>
          </a:p>
        </p:txBody>
      </p:sp>
      <p:pic>
        <p:nvPicPr>
          <p:cNvPr id="8" name="Content Placeholder 7">
            <a:extLst>
              <a:ext uri="{FF2B5EF4-FFF2-40B4-BE49-F238E27FC236}">
                <a16:creationId xmlns:a16="http://schemas.microsoft.com/office/drawing/2014/main" id="{B71B28D7-148A-45CA-A010-F3332B8A2D84}"/>
              </a:ext>
            </a:extLst>
          </p:cNvPr>
          <p:cNvPicPr>
            <a:picLocks noGrp="1" noChangeAspect="1"/>
          </p:cNvPicPr>
          <p:nvPr>
            <p:ph idx="1"/>
          </p:nvPr>
        </p:nvPicPr>
        <p:blipFill rotWithShape="1">
          <a:blip r:embed="rId2"/>
          <a:srcRect r="39824"/>
          <a:stretch/>
        </p:blipFill>
        <p:spPr>
          <a:xfrm>
            <a:off x="4361128" y="2737011"/>
            <a:ext cx="2656618" cy="3734717"/>
          </a:xfrm>
        </p:spPr>
      </p:pic>
      <p:sp>
        <p:nvSpPr>
          <p:cNvPr id="6" name="Text Placeholder 5">
            <a:extLst>
              <a:ext uri="{FF2B5EF4-FFF2-40B4-BE49-F238E27FC236}">
                <a16:creationId xmlns:a16="http://schemas.microsoft.com/office/drawing/2014/main" id="{0E826771-12EF-42B2-9A75-C372863A09F3}"/>
              </a:ext>
            </a:extLst>
          </p:cNvPr>
          <p:cNvSpPr>
            <a:spLocks noGrp="1"/>
          </p:cNvSpPr>
          <p:nvPr>
            <p:ph type="body" sz="half" idx="4294967295"/>
          </p:nvPr>
        </p:nvSpPr>
        <p:spPr>
          <a:xfrm>
            <a:off x="2100340" y="1743079"/>
            <a:ext cx="7363152" cy="838282"/>
          </a:xfrm>
        </p:spPr>
        <p:txBody>
          <a:bodyPr>
            <a:normAutofit/>
          </a:bodyPr>
          <a:lstStyle/>
          <a:p>
            <a:pPr marL="0" indent="0">
              <a:buNone/>
            </a:pPr>
            <a:r>
              <a:rPr lang="en-US" dirty="0"/>
              <a:t>For Plotly visualizations, the postgres data was saved as csv and then converted to Json, to prepare for </a:t>
            </a:r>
            <a:r>
              <a:rPr lang="en-US" dirty="0" err="1"/>
              <a:t>Plotly.js</a:t>
            </a:r>
            <a:endParaRPr lang="en-US" dirty="0"/>
          </a:p>
        </p:txBody>
      </p:sp>
      <p:pic>
        <p:nvPicPr>
          <p:cNvPr id="5" name="Picture 4">
            <a:extLst>
              <a:ext uri="{FF2B5EF4-FFF2-40B4-BE49-F238E27FC236}">
                <a16:creationId xmlns:a16="http://schemas.microsoft.com/office/drawing/2014/main" id="{617161D0-20E6-CE4A-9863-A225D4471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054" y="5846284"/>
            <a:ext cx="2871946" cy="1011716"/>
          </a:xfrm>
          <a:prstGeom prst="rect">
            <a:avLst/>
          </a:prstGeom>
        </p:spPr>
      </p:pic>
    </p:spTree>
    <p:extLst>
      <p:ext uri="{BB962C8B-B14F-4D97-AF65-F5344CB8AC3E}">
        <p14:creationId xmlns:p14="http://schemas.microsoft.com/office/powerpoint/2010/main" val="397061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61113E-98C1-4019-B1F1-D060DC75A117}"/>
              </a:ext>
            </a:extLst>
          </p:cNvPr>
          <p:cNvSpPr>
            <a:spLocks noGrp="1"/>
          </p:cNvSpPr>
          <p:nvPr>
            <p:ph type="title"/>
          </p:nvPr>
        </p:nvSpPr>
        <p:spPr>
          <a:xfrm>
            <a:off x="1696598" y="848298"/>
            <a:ext cx="8354236" cy="1004949"/>
          </a:xfrm>
        </p:spPr>
        <p:txBody>
          <a:bodyPr/>
          <a:lstStyle/>
          <a:p>
            <a:pPr algn="ctr"/>
            <a:r>
              <a:rPr lang="en-US" dirty="0"/>
              <a:t>Plotly Visualizations 	</a:t>
            </a:r>
          </a:p>
        </p:txBody>
      </p:sp>
      <p:pic>
        <p:nvPicPr>
          <p:cNvPr id="5" name="Content Placeholder 4">
            <a:extLst>
              <a:ext uri="{FF2B5EF4-FFF2-40B4-BE49-F238E27FC236}">
                <a16:creationId xmlns:a16="http://schemas.microsoft.com/office/drawing/2014/main" id="{CE13A489-1AE4-42EA-B6A8-45EC4FD48EA8}"/>
              </a:ext>
            </a:extLst>
          </p:cNvPr>
          <p:cNvPicPr>
            <a:picLocks noGrp="1" noChangeAspect="1"/>
          </p:cNvPicPr>
          <p:nvPr>
            <p:ph idx="1"/>
          </p:nvPr>
        </p:nvPicPr>
        <p:blipFill>
          <a:blip r:embed="rId2"/>
          <a:stretch>
            <a:fillRect/>
          </a:stretch>
        </p:blipFill>
        <p:spPr>
          <a:xfrm>
            <a:off x="3309632" y="2401678"/>
            <a:ext cx="4644546" cy="4077982"/>
          </a:xfrm>
        </p:spPr>
      </p:pic>
      <p:sp>
        <p:nvSpPr>
          <p:cNvPr id="7" name="Text Placeholder 6">
            <a:extLst>
              <a:ext uri="{FF2B5EF4-FFF2-40B4-BE49-F238E27FC236}">
                <a16:creationId xmlns:a16="http://schemas.microsoft.com/office/drawing/2014/main" id="{3F383E9E-DFD5-423D-8192-3B24621BB75A}"/>
              </a:ext>
            </a:extLst>
          </p:cNvPr>
          <p:cNvSpPr>
            <a:spLocks noGrp="1"/>
          </p:cNvSpPr>
          <p:nvPr>
            <p:ph type="body" sz="half" idx="4294967295"/>
          </p:nvPr>
        </p:nvSpPr>
        <p:spPr>
          <a:xfrm>
            <a:off x="3640138" y="1740838"/>
            <a:ext cx="5199962" cy="782025"/>
          </a:xfrm>
        </p:spPr>
        <p:txBody>
          <a:bodyPr/>
          <a:lstStyle/>
          <a:p>
            <a:pPr marL="0" indent="0">
              <a:buNone/>
            </a:pPr>
            <a:r>
              <a:rPr lang="en-US" dirty="0"/>
              <a:t>Plotly script to visualize our data</a:t>
            </a:r>
          </a:p>
        </p:txBody>
      </p:sp>
      <p:pic>
        <p:nvPicPr>
          <p:cNvPr id="8" name="Picture 7">
            <a:extLst>
              <a:ext uri="{FF2B5EF4-FFF2-40B4-BE49-F238E27FC236}">
                <a16:creationId xmlns:a16="http://schemas.microsoft.com/office/drawing/2014/main" id="{CA4A627A-144C-4E4B-A881-A5AD00567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054" y="5846284"/>
            <a:ext cx="2871946" cy="1011716"/>
          </a:xfrm>
          <a:prstGeom prst="rect">
            <a:avLst/>
          </a:prstGeom>
        </p:spPr>
      </p:pic>
    </p:spTree>
    <p:extLst>
      <p:ext uri="{BB962C8B-B14F-4D97-AF65-F5344CB8AC3E}">
        <p14:creationId xmlns:p14="http://schemas.microsoft.com/office/powerpoint/2010/main" val="1994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7D8DEA-6614-4308-BDDF-2B7DE807DF1C}"/>
              </a:ext>
            </a:extLst>
          </p:cNvPr>
          <p:cNvSpPr>
            <a:spLocks noGrp="1"/>
          </p:cNvSpPr>
          <p:nvPr>
            <p:ph type="title"/>
          </p:nvPr>
        </p:nvSpPr>
        <p:spPr>
          <a:xfrm>
            <a:off x="646111" y="892366"/>
            <a:ext cx="9404723" cy="960882"/>
          </a:xfrm>
        </p:spPr>
        <p:txBody>
          <a:bodyPr/>
          <a:lstStyle/>
          <a:p>
            <a:pPr algn="ctr"/>
            <a:r>
              <a:rPr lang="en-US" dirty="0"/>
              <a:t>Challenges</a:t>
            </a:r>
          </a:p>
        </p:txBody>
      </p:sp>
      <p:sp>
        <p:nvSpPr>
          <p:cNvPr id="6" name="Content Placeholder 5">
            <a:extLst>
              <a:ext uri="{FF2B5EF4-FFF2-40B4-BE49-F238E27FC236}">
                <a16:creationId xmlns:a16="http://schemas.microsoft.com/office/drawing/2014/main" id="{05DBBA15-5A07-4C6F-B2C2-D9635F974B67}"/>
              </a:ext>
            </a:extLst>
          </p:cNvPr>
          <p:cNvSpPr>
            <a:spLocks noGrp="1"/>
          </p:cNvSpPr>
          <p:nvPr>
            <p:ph idx="1"/>
          </p:nvPr>
        </p:nvSpPr>
        <p:spPr/>
        <p:txBody>
          <a:bodyPr/>
          <a:lstStyle/>
          <a:p>
            <a:pPr>
              <a:buFont typeface="Arial" panose="020B0604020202020204" pitchFamily="34" charset="0"/>
              <a:buChar char="•"/>
            </a:pPr>
            <a:r>
              <a:rPr lang="en-US" dirty="0"/>
              <a:t>Flask</a:t>
            </a:r>
          </a:p>
          <a:p>
            <a:pPr lvl="1">
              <a:buFont typeface="Arial" panose="020B0604020202020204" pitchFamily="34" charset="0"/>
              <a:buChar char="•"/>
            </a:pPr>
            <a:r>
              <a:rPr lang="en-US" dirty="0"/>
              <a:t>Unfortunately on our last day Project work class we ran out of time with figuring out the Flask Server </a:t>
            </a:r>
          </a:p>
          <a:p>
            <a:pPr>
              <a:buFont typeface="Arial" panose="020B0604020202020204" pitchFamily="34" charset="0"/>
              <a:buChar char="•"/>
            </a:pPr>
            <a:r>
              <a:rPr lang="en-US" dirty="0"/>
              <a:t>Datatypes</a:t>
            </a:r>
          </a:p>
          <a:p>
            <a:pPr lvl="1">
              <a:buFont typeface="Arial" panose="020B0604020202020204" pitchFamily="34" charset="0"/>
              <a:buChar char="•"/>
            </a:pPr>
            <a:r>
              <a:rPr lang="en-US" dirty="0"/>
              <a:t>We has an issue visualizing the results column dealing with the datatypes between Sql and Python SqlAlchemy</a:t>
            </a:r>
          </a:p>
        </p:txBody>
      </p:sp>
      <p:pic>
        <p:nvPicPr>
          <p:cNvPr id="4" name="Picture 3">
            <a:extLst>
              <a:ext uri="{FF2B5EF4-FFF2-40B4-BE49-F238E27FC236}">
                <a16:creationId xmlns:a16="http://schemas.microsoft.com/office/drawing/2014/main" id="{17108E2F-86E5-B34A-B7CD-7C793599E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054" y="5742541"/>
            <a:ext cx="2871946" cy="1011716"/>
          </a:xfrm>
          <a:prstGeom prst="rect">
            <a:avLst/>
          </a:prstGeom>
        </p:spPr>
      </p:pic>
    </p:spTree>
    <p:extLst>
      <p:ext uri="{BB962C8B-B14F-4D97-AF65-F5344CB8AC3E}">
        <p14:creationId xmlns:p14="http://schemas.microsoft.com/office/powerpoint/2010/main" val="1504774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{C1D378F1-FAFC-A142-87B8-0A27490591BB}tf10001062</Template>
  <TotalTime>125</TotalTime>
  <Words>297</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Olympic Track and Field Insight</vt:lpstr>
      <vt:lpstr> Project Proposal</vt:lpstr>
      <vt:lpstr>PowerPoint Presentation</vt:lpstr>
      <vt:lpstr> Insights</vt:lpstr>
      <vt:lpstr>Postgres Server through SqlAlchemy</vt:lpstr>
      <vt:lpstr>PowerPoint Presentation</vt:lpstr>
      <vt:lpstr>Converting from csv to json </vt:lpstr>
      <vt:lpstr>Plotly Visualizations  </vt:lpstr>
      <vt:lpstr>Challenges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Track and Field Insights</dc:title>
  <dc:creator>David W</dc:creator>
  <cp:lastModifiedBy>Shailja Mathur</cp:lastModifiedBy>
  <cp:revision>12</cp:revision>
  <dcterms:created xsi:type="dcterms:W3CDTF">2021-07-21T23:54:23Z</dcterms:created>
  <dcterms:modified xsi:type="dcterms:W3CDTF">2021-07-22T15:19:19Z</dcterms:modified>
</cp:coreProperties>
</file>