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Economica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Economica-bold.fntdata"/><Relationship Id="rId14" Type="http://schemas.openxmlformats.org/officeDocument/2006/relationships/slide" Target="slides/slide10.xml"/><Relationship Id="rId36" Type="http://schemas.openxmlformats.org/officeDocument/2006/relationships/font" Target="fonts/Economica-regular.fntdata"/><Relationship Id="rId17" Type="http://schemas.openxmlformats.org/officeDocument/2006/relationships/slide" Target="slides/slide13.xml"/><Relationship Id="rId39" Type="http://schemas.openxmlformats.org/officeDocument/2006/relationships/font" Target="fonts/Economica-boldItalic.fntdata"/><Relationship Id="rId16" Type="http://schemas.openxmlformats.org/officeDocument/2006/relationships/slide" Target="slides/slide12.xml"/><Relationship Id="rId38" Type="http://schemas.openxmlformats.org/officeDocument/2006/relationships/font" Target="fonts/Economica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8845e561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8845e56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fd500be4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fd500b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fd500be4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7fd500b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58845e561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58845e5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58845e561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58845e5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58845e561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58845e56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529d24a5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529d24a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529d24a5c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529d24a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8845e561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8845e5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8845e561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58845e56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529d24a5c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529d24a5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fd500be4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7fd500be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58845e561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58845e5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7fd500be4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7fd500be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58845e561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58845e5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58845e56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58845e5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58845e561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58845e56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58845e56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58845e5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8845e561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8845e56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58845e561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58845e5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58845e561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58845e56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fd500be4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fd500b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58845e561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58845e56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58845e561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58845e56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8845e561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8845e56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58845e561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58845e56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fd500be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7fd500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08350" y="1503450"/>
            <a:ext cx="3327300" cy="9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Open Sans"/>
                <a:ea typeface="Open Sans"/>
                <a:cs typeface="Open Sans"/>
                <a:sym typeface="Open Sans"/>
              </a:rPr>
              <a:t>Work Status</a:t>
            </a:r>
            <a:endParaRPr sz="3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952750" y="2761350"/>
            <a:ext cx="3238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Weekly Update - 05-20-20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0" y="0"/>
            <a:ext cx="8520600" cy="609300"/>
          </a:xfrm>
          <a:prstGeom prst="rect">
            <a:avLst/>
          </a:prstGeom>
          <a:solidFill>
            <a:srgbClr val="FCE5CD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 detail examination - Resting Baseline - Raw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650" y="567625"/>
            <a:ext cx="6801301" cy="44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0" y="0"/>
            <a:ext cx="8520600" cy="609300"/>
          </a:xfrm>
          <a:prstGeom prst="rect">
            <a:avLst/>
          </a:prstGeom>
          <a:solidFill>
            <a:srgbClr val="FCE5CD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 detail examination - Resting Baseline - Normalized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163675" y="1032800"/>
            <a:ext cx="8520600" cy="3354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>
                <a:highlight>
                  <a:srgbClr val="FCE5CD"/>
                </a:highlight>
                <a:latin typeface="Georgia"/>
                <a:ea typeface="Georgia"/>
                <a:cs typeface="Georgia"/>
                <a:sym typeface="Georgia"/>
              </a:rPr>
              <a:t>delta =  abs(min(RB))+ 0.01</a:t>
            </a:r>
            <a:endParaRPr strike="sngStrike">
              <a:highlight>
                <a:srgbClr val="FCE5C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CE5CD"/>
                </a:highlight>
                <a:latin typeface="Georgia"/>
                <a:ea typeface="Georgia"/>
                <a:cs typeface="Georgia"/>
                <a:sym typeface="Georgia"/>
              </a:rPr>
              <a:t>\bar{ ln( RB_Si) </a:t>
            </a:r>
            <a:r>
              <a:rPr lang="en">
                <a:highlight>
                  <a:srgbClr val="FCE5CD"/>
                </a:highlight>
                <a:latin typeface="Georgia"/>
                <a:ea typeface="Georgia"/>
                <a:cs typeface="Georgia"/>
                <a:sym typeface="Georgia"/>
              </a:rPr>
              <a:t>+ </a:t>
            </a:r>
            <a:r>
              <a:rPr lang="en" strike="sngStrike">
                <a:highlight>
                  <a:srgbClr val="FCE5CD"/>
                </a:highlight>
                <a:latin typeface="Georgia"/>
                <a:ea typeface="Georgia"/>
                <a:cs typeface="Georgia"/>
                <a:sym typeface="Georgia"/>
              </a:rPr>
              <a:t>delta</a:t>
            </a:r>
            <a:r>
              <a:rPr lang="en">
                <a:highlight>
                  <a:srgbClr val="FCE5CD"/>
                </a:highlight>
                <a:latin typeface="Georgia"/>
                <a:ea typeface="Georgia"/>
                <a:cs typeface="Georgia"/>
                <a:sym typeface="Georgia"/>
              </a:rPr>
              <a:t> } - mean(\bar{ RB_Si_D3 + </a:t>
            </a:r>
            <a:r>
              <a:rPr lang="en" strike="sngStrike">
                <a:highlight>
                  <a:srgbClr val="FCE5CD"/>
                </a:highlight>
                <a:latin typeface="Georgia"/>
                <a:ea typeface="Georgia"/>
                <a:cs typeface="Georgia"/>
                <a:sym typeface="Georgia"/>
              </a:rPr>
              <a:t>delta</a:t>
            </a:r>
            <a:r>
              <a:rPr lang="en">
                <a:highlight>
                  <a:srgbClr val="FCE5CD"/>
                </a:highlight>
                <a:latin typeface="Georgia"/>
                <a:ea typeface="Georgia"/>
                <a:cs typeface="Georgia"/>
                <a:sym typeface="Georgia"/>
              </a:rPr>
              <a:t>} , \bar{ RB_Si_D4 + </a:t>
            </a:r>
            <a:r>
              <a:rPr lang="en" strike="sngStrike">
                <a:highlight>
                  <a:srgbClr val="FCE5CD"/>
                </a:highlight>
                <a:latin typeface="Georgia"/>
                <a:ea typeface="Georgia"/>
                <a:cs typeface="Georgia"/>
                <a:sym typeface="Georgia"/>
              </a:rPr>
              <a:t>delta</a:t>
            </a:r>
            <a:r>
              <a:rPr lang="en">
                <a:highlight>
                  <a:srgbClr val="FCE5CD"/>
                </a:highlight>
                <a:latin typeface="Georgia"/>
                <a:ea typeface="Georgia"/>
                <a:cs typeface="Georgia"/>
                <a:sym typeface="Georgia"/>
              </a:rPr>
              <a:t>})</a:t>
            </a:r>
            <a:endParaRPr>
              <a:highlight>
                <a:srgbClr val="FCE5CD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0" y="0"/>
            <a:ext cx="8520600" cy="609300"/>
          </a:xfrm>
          <a:prstGeom prst="rect">
            <a:avLst/>
          </a:prstGeom>
          <a:solidFill>
            <a:srgbClr val="FCE5CD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 detail examination - Resting Baseline - Normalized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738" y="545525"/>
            <a:ext cx="6745124" cy="442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0" y="0"/>
            <a:ext cx="8520600" cy="6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 detail examination - Resting Baseline - Normalized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163675" y="1032800"/>
            <a:ext cx="8520600" cy="3354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Dj_rb = \bar{ln(RB_Si_Dj)}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Dj_rb - mean(D3_rb - D4_rb)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0" y="0"/>
            <a:ext cx="8520600" cy="6093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 detail examination - Resting Baseline - Normalized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738" y="545525"/>
            <a:ext cx="6745124" cy="442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0" y="0"/>
            <a:ext cx="8520600" cy="6093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 detail examination - Resting Baseline - Normalized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163675" y="1032800"/>
            <a:ext cx="8520600" cy="33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T003, T009, T013 → Surely has serious deadline</a:t>
            </a:r>
            <a:endParaRPr sz="1600">
              <a:solidFill>
                <a:srgbClr val="38761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T015 → Follows the deadline pattern</a:t>
            </a:r>
            <a:endParaRPr sz="1600">
              <a:solidFill>
                <a:srgbClr val="1155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0" y="0"/>
            <a:ext cx="8520600" cy="609300"/>
          </a:xfrm>
          <a:prstGeom prst="rect">
            <a:avLst/>
          </a:prstGeom>
          <a:solidFill>
            <a:srgbClr val="FCE5CD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 detail examination - Working Session - Normalized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163675" y="1032800"/>
            <a:ext cx="8520600" cy="3354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Day1 and Day2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 strike="sngStrike">
                <a:latin typeface="Georgia"/>
                <a:ea typeface="Georgia"/>
                <a:cs typeface="Georgia"/>
                <a:sym typeface="Georgia"/>
              </a:rPr>
              <a:t>delta =  abs(min(RB))+ 0.01</a:t>
            </a:r>
            <a:endParaRPr strike="sngStrike"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Dj_mean= \bar{ ln( WS_Si_Dj - </a:t>
            </a:r>
            <a:r>
              <a:rPr lang="en" strike="sng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\bar(RB_Si)</a:t>
            </a:r>
            <a:r>
              <a:rPr lang="en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+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delta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)}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Day_j =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Dj_mean - mean(D3_mean - D4_mean)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0" y="0"/>
            <a:ext cx="8445000" cy="562500"/>
          </a:xfrm>
          <a:prstGeom prst="rect">
            <a:avLst/>
          </a:prstGeom>
          <a:solidFill>
            <a:srgbClr val="FCE5CD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 detail examination - Working Session - Normalized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00" y="562500"/>
            <a:ext cx="6736201" cy="44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0" y="0"/>
            <a:ext cx="8520600" cy="6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 detail examination - Working Session - Normalized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163675" y="1032800"/>
            <a:ext cx="8520600" cy="3354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Dj_ws = \bar{ln(WS_Si_Dj)}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Dj_ws - mean(D3_ws - D4_ws)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0" y="0"/>
            <a:ext cx="8445000" cy="5625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 detail examination - Working Session - Normalized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400" y="562500"/>
            <a:ext cx="6736201" cy="44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89675" y="108700"/>
            <a:ext cx="8520600" cy="6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Weekly Update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44050" y="718000"/>
            <a:ext cx="7238100" cy="40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In detail examination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RB - Normalized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WS - Normalized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Linear Modeling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RB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WS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Normalization method change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Prior Scenario: </a:t>
            </a:r>
            <a:endParaRPr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raw level normalization + log transformation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Present Scenario: </a:t>
            </a:r>
            <a:endParaRPr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raw level log transformation + mean level normalization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773700" y="14586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Open Sans"/>
                <a:ea typeface="Open Sans"/>
                <a:cs typeface="Open Sans"/>
                <a:sym typeface="Open Sans"/>
              </a:rPr>
              <a:t>Linear Modeling - Resting Baseline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0" y="0"/>
            <a:ext cx="8520600" cy="6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Linear Modeling - Resting Baseline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163675" y="1032800"/>
            <a:ext cx="8520600" cy="3354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delta =  abs(min(RB))+ 0.01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\bar{ ln( RB_Si) + delta }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0" y="0"/>
            <a:ext cx="8520600" cy="6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Linear Modeling - Resting Baseline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163675" y="1032800"/>
            <a:ext cx="8520600" cy="3354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Dj_rb = \bar{ln(RB_Si_Dj)}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0" y="0"/>
            <a:ext cx="8520600" cy="6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Linear Modeling - Working Session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163675" y="1032800"/>
            <a:ext cx="8520600" cy="3354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delta =  abs(min(RB))+ 0.01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\bar{ ln( WS_Si_Dj - </a:t>
            </a:r>
            <a:r>
              <a:rPr lang="en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\bar(RB_Si)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+ delta)}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0" y="0"/>
            <a:ext cx="8520600" cy="6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Linear Modeling - Working Session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163675" y="1032800"/>
            <a:ext cx="8520600" cy="3354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\bar{ln(WS_Si_Dj)} - \bar{ln(RB_Si_Dj)}</a:t>
            </a:r>
            <a:endParaRPr sz="1600">
              <a:highlight>
                <a:srgbClr val="FCE5C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773700" y="14586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Open Sans"/>
                <a:ea typeface="Open Sans"/>
                <a:cs typeface="Open Sans"/>
                <a:sym typeface="Open Sans"/>
              </a:rPr>
              <a:t>Validation Plots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0" y="0"/>
            <a:ext cx="8520600" cy="6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Validation Plots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163675" y="1032800"/>
            <a:ext cx="8520600" cy="3354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Dj_ws = \bar{ln(WS_Si_Dj)}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Dj_ws - mean(D3_ws - D4_ws)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0" y="0"/>
            <a:ext cx="8445000" cy="5625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PP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838" y="76200"/>
            <a:ext cx="598932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0" y="0"/>
            <a:ext cx="8445000" cy="5625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E4 EDA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1" name="Google Shape;22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838" y="76200"/>
            <a:ext cx="598932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0" y="0"/>
            <a:ext cx="8445000" cy="5625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E4 HR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7" name="Google Shape;22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838" y="76200"/>
            <a:ext cx="598932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73700" y="14586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Open Sans"/>
                <a:ea typeface="Open Sans"/>
                <a:cs typeface="Open Sans"/>
                <a:sym typeface="Open Sans"/>
              </a:rPr>
              <a:t>Logarithmic Transformation - Plots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0" y="0"/>
            <a:ext cx="8445000" cy="5625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iWatch HR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3" name="Google Shape;23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738" y="0"/>
            <a:ext cx="598932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sz="4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9" name="Google Shape;239;p43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0" y="0"/>
            <a:ext cx="8520600" cy="479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QQ Plot - Before Log transformation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425" y="402075"/>
            <a:ext cx="5548446" cy="4623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0" y="0"/>
            <a:ext cx="8520600" cy="479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QQ Plot - After Log transformation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425" y="402075"/>
            <a:ext cx="5548446" cy="4623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0" y="0"/>
            <a:ext cx="8520600" cy="479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Distribution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Plot - Before Log transformation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425" y="402075"/>
            <a:ext cx="5548446" cy="4623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0" y="0"/>
            <a:ext cx="8520600" cy="479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Distribution Plot - After Log transformation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425" y="402075"/>
            <a:ext cx="5548446" cy="4623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773700" y="14586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Open Sans"/>
                <a:ea typeface="Open Sans"/>
                <a:cs typeface="Open Sans"/>
                <a:sym typeface="Open Sans"/>
              </a:rPr>
              <a:t>In detail examination - Deadline effect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0" y="0"/>
            <a:ext cx="8520600" cy="609300"/>
          </a:xfrm>
          <a:prstGeom prst="rect">
            <a:avLst/>
          </a:prstGeom>
          <a:solidFill>
            <a:srgbClr val="FCE5CD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 detail examination - Resting Baseline - Raw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163675" y="1032800"/>
            <a:ext cx="8520600" cy="3354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\bar{ RB_Si} - mean(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\bar{ RB_Si_D3} , \bar{ RB_Si_D4}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