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iOBgZpWOhxaUtpypk7+NWrsCEZ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 name="Google Shape;23;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 name="Google Shape;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
          <p:cNvSpPr txBox="1"/>
          <p:nvPr>
            <p:ph type="title"/>
          </p:nvPr>
        </p:nvSpPr>
        <p:spPr>
          <a:xfrm>
            <a:off x="1294100" y="1002875"/>
            <a:ext cx="7010400" cy="2689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a:t>Classification of Python Data Types</a:t>
            </a:r>
            <a:endParaRPr/>
          </a:p>
        </p:txBody>
      </p:sp>
      <p:sp>
        <p:nvSpPr>
          <p:cNvPr id="55" name="Google Shape;55;p1"/>
          <p:cNvSpPr txBox="1"/>
          <p:nvPr>
            <p:ph type="title"/>
          </p:nvPr>
        </p:nvSpPr>
        <p:spPr>
          <a:xfrm>
            <a:off x="311700" y="521225"/>
            <a:ext cx="8520600" cy="4642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3600"/>
              <a:buNone/>
            </a:pPr>
            <a:r>
              <a:t/>
            </a:r>
            <a:endParaRPr b="1" sz="1800"/>
          </a:p>
          <a:p>
            <a:pPr indent="0" lvl="0" marL="0" rtl="0" algn="ctr">
              <a:lnSpc>
                <a:spcPct val="100000"/>
              </a:lnSpc>
              <a:spcBef>
                <a:spcPts val="0"/>
              </a:spcBef>
              <a:spcAft>
                <a:spcPts val="0"/>
              </a:spcAft>
              <a:buSzPts val="3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6293700" cy="357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2800"/>
              <a:buNone/>
            </a:pPr>
            <a:r>
              <a:rPr b="1" lang="en-GB" sz="1400">
                <a:solidFill>
                  <a:srgbClr val="273239"/>
                </a:solidFill>
                <a:highlight>
                  <a:schemeClr val="lt1"/>
                </a:highlight>
                <a:latin typeface="Times New Roman"/>
                <a:ea typeface="Times New Roman"/>
                <a:cs typeface="Times New Roman"/>
                <a:sym typeface="Times New Roman"/>
              </a:rPr>
              <a:t>3.Tuple</a:t>
            </a:r>
            <a:r>
              <a:rPr lang="en-GB" sz="1400">
                <a:solidFill>
                  <a:srgbClr val="273239"/>
                </a:solidFill>
                <a:highlight>
                  <a:schemeClr val="lt1"/>
                </a:highlight>
                <a:latin typeface="Times New Roman"/>
                <a:ea typeface="Times New Roman"/>
                <a:cs typeface="Times New Roman"/>
                <a:sym typeface="Times New Roman"/>
              </a:rPr>
              <a:t>:A tuple is similar to the list in many ways. Like lists, tuples also contain the collection of the items of different data types. The items of the tuple are separated with a comma (,) and enclosed in parentheses ().A tuple is a read-only data structure as we can't modify the size and value of the items of a tuple.</a:t>
            </a:r>
            <a:endParaRPr sz="1400">
              <a:solidFill>
                <a:srgbClr val="273239"/>
              </a:solidFill>
              <a:highlight>
                <a:schemeClr val="lt1"/>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2800"/>
              <a:buNone/>
            </a:pPr>
            <a:r>
              <a:t/>
            </a:r>
            <a:endParaRPr sz="1400">
              <a:solidFill>
                <a:srgbClr val="273239"/>
              </a:solidFill>
              <a:highlight>
                <a:schemeClr val="lt1"/>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2800"/>
              <a:buNone/>
            </a:pPr>
            <a:r>
              <a:rPr b="1" lang="en-GB" sz="1400">
                <a:solidFill>
                  <a:srgbClr val="273239"/>
                </a:solidFill>
                <a:highlight>
                  <a:schemeClr val="lt1"/>
                </a:highlight>
                <a:latin typeface="Times New Roman"/>
                <a:ea typeface="Times New Roman"/>
                <a:cs typeface="Times New Roman"/>
                <a:sym typeface="Times New Roman"/>
              </a:rPr>
              <a:t>4.Range:</a:t>
            </a:r>
            <a:r>
              <a:rPr lang="en-GB" sz="1400">
                <a:solidFill>
                  <a:srgbClr val="273239"/>
                </a:solidFill>
                <a:highlight>
                  <a:schemeClr val="lt1"/>
                </a:highlight>
                <a:latin typeface="Times New Roman"/>
                <a:ea typeface="Times New Roman"/>
                <a:cs typeface="Times New Roman"/>
                <a:sym typeface="Times New Roman"/>
              </a:rPr>
              <a:t>Represents a sequence of numbers, commonly used in loops for iteration.</a:t>
            </a:r>
            <a:r>
              <a:rPr lang="en-GB" sz="1400">
                <a:latin typeface="Times New Roman"/>
                <a:ea typeface="Times New Roman"/>
                <a:cs typeface="Times New Roman"/>
                <a:sym typeface="Times New Roman"/>
              </a:rPr>
              <a:t> Iterating over a sequence of numbers in loops, such as generating a series of values or indexing elements.</a:t>
            </a:r>
            <a:endParaRPr sz="1400">
              <a:solidFill>
                <a:srgbClr val="273239"/>
              </a:solidFill>
              <a:highlight>
                <a:schemeClr val="lt1"/>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1350">
              <a:solidFill>
                <a:srgbClr val="273239"/>
              </a:solidFill>
              <a:highlight>
                <a:schemeClr val="lt1"/>
              </a:highlight>
              <a:latin typeface="Nunito"/>
              <a:ea typeface="Nunito"/>
              <a:cs typeface="Nunito"/>
              <a:sym typeface="Nunito"/>
            </a:endParaRPr>
          </a:p>
        </p:txBody>
      </p:sp>
      <p:sp>
        <p:nvSpPr>
          <p:cNvPr id="114" name="Google Shape;114;p10"/>
          <p:cNvSpPr txBox="1"/>
          <p:nvPr>
            <p:ph type="title"/>
          </p:nvPr>
        </p:nvSpPr>
        <p:spPr>
          <a:xfrm>
            <a:off x="311700" y="445025"/>
            <a:ext cx="7139700" cy="375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3.Mapping Types</a:t>
            </a:r>
            <a:endParaRPr/>
          </a:p>
        </p:txBody>
      </p:sp>
      <p:sp>
        <p:nvSpPr>
          <p:cNvPr id="120" name="Google Shape;120;p11"/>
          <p:cNvSpPr txBox="1"/>
          <p:nvPr>
            <p:ph idx="1" type="body"/>
          </p:nvPr>
        </p:nvSpPr>
        <p:spPr>
          <a:xfrm>
            <a:off x="311700" y="1152475"/>
            <a:ext cx="69144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12781"/>
              <a:buNone/>
            </a:pPr>
            <a:r>
              <a:rPr b="1" lang="en-GB" sz="6384">
                <a:latin typeface="Times New Roman"/>
                <a:ea typeface="Times New Roman"/>
                <a:cs typeface="Times New Roman"/>
                <a:sym typeface="Times New Roman"/>
              </a:rPr>
              <a:t>Dictionary</a:t>
            </a:r>
            <a:endParaRPr b="1" sz="6384">
              <a:latin typeface="Times New Roman"/>
              <a:ea typeface="Times New Roman"/>
              <a:cs typeface="Times New Roman"/>
              <a:sym typeface="Times New Roman"/>
            </a:endParaRPr>
          </a:p>
          <a:p>
            <a:pPr indent="0" lvl="0" marL="0" rtl="0" algn="l">
              <a:lnSpc>
                <a:spcPct val="115000"/>
              </a:lnSpc>
              <a:spcBef>
                <a:spcPts val="1200"/>
              </a:spcBef>
              <a:spcAft>
                <a:spcPts val="0"/>
              </a:spcAft>
              <a:buSzPct val="122407"/>
              <a:buNone/>
            </a:pPr>
            <a:r>
              <a:rPr lang="en-GB" sz="5882">
                <a:latin typeface="Times New Roman"/>
                <a:ea typeface="Times New Roman"/>
                <a:cs typeface="Times New Roman"/>
                <a:sym typeface="Times New Roman"/>
              </a:rPr>
              <a:t>A collection of key-value pairs, where each key is unique and maps to a value.Used when Storing data that needs to be accessed via a key, like user information, product details, or configuration settings.</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SzPct val="122407"/>
              <a:buNone/>
            </a:pPr>
            <a:r>
              <a:rPr lang="en-GB" sz="5882">
                <a:latin typeface="Times New Roman"/>
                <a:ea typeface="Times New Roman"/>
                <a:cs typeface="Times New Roman"/>
                <a:sym typeface="Times New Roman"/>
              </a:rPr>
              <a:t>Example:</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GB" sz="5882">
                <a:latin typeface="Times New Roman"/>
                <a:ea typeface="Times New Roman"/>
                <a:cs typeface="Times New Roman"/>
                <a:sym typeface="Times New Roman"/>
              </a:rPr>
              <a:t>dict={1:’shailaja’,2:’sreekar’,3:’kiran’}</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GB" sz="5882">
                <a:latin typeface="Times New Roman"/>
                <a:ea typeface="Times New Roman"/>
                <a:cs typeface="Times New Roman"/>
                <a:sym typeface="Times New Roman"/>
              </a:rPr>
              <a:t>print(dict)</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GB" sz="5882">
                <a:latin typeface="Times New Roman"/>
                <a:ea typeface="Times New Roman"/>
                <a:cs typeface="Times New Roman"/>
                <a:sym typeface="Times New Roman"/>
              </a:rPr>
              <a:t>print(type(dict))</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275"/>
              <a:buFont typeface="Arial"/>
              <a:buNone/>
            </a:pPr>
            <a:r>
              <a:rPr lang="en-GB" sz="5882">
                <a:latin typeface="Times New Roman"/>
                <a:ea typeface="Times New Roman"/>
                <a:cs typeface="Times New Roman"/>
                <a:sym typeface="Times New Roman"/>
              </a:rPr>
              <a:t>print(d[‘name’])</a:t>
            </a:r>
            <a:endParaRPr sz="5882">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78571"/>
              <a:buFont typeface="Arial"/>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1200"/>
              </a:spcAft>
              <a:buSzPts val="1800"/>
              <a:buNone/>
            </a:pPr>
            <a:r>
              <a:t/>
            </a:r>
            <a:endParaRPr sz="1400"/>
          </a:p>
        </p:txBody>
      </p:sp>
      <p:sp>
        <p:nvSpPr>
          <p:cNvPr id="121" name="Google Shape;121;p11"/>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4.Set Types</a:t>
            </a:r>
            <a:endParaRPr/>
          </a:p>
        </p:txBody>
      </p:sp>
      <p:sp>
        <p:nvSpPr>
          <p:cNvPr id="127" name="Google Shape;127;p12"/>
          <p:cNvSpPr txBox="1"/>
          <p:nvPr>
            <p:ph idx="1" type="body"/>
          </p:nvPr>
        </p:nvSpPr>
        <p:spPr>
          <a:xfrm>
            <a:off x="311700" y="1152475"/>
            <a:ext cx="69111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17599"/>
              <a:buNone/>
            </a:pPr>
            <a:r>
              <a:rPr b="1" lang="en-GB" sz="1975">
                <a:latin typeface="Times New Roman"/>
                <a:ea typeface="Times New Roman"/>
                <a:cs typeface="Times New Roman"/>
                <a:sym typeface="Times New Roman"/>
              </a:rPr>
              <a:t>1.Set:</a:t>
            </a:r>
            <a:endParaRPr b="1" sz="1975">
              <a:latin typeface="Times New Roman"/>
              <a:ea typeface="Times New Roman"/>
              <a:cs typeface="Times New Roman"/>
              <a:sym typeface="Times New Roman"/>
            </a:endParaRPr>
          </a:p>
          <a:p>
            <a:pPr indent="0" lvl="0" marL="0" rtl="0" algn="l">
              <a:lnSpc>
                <a:spcPct val="115000"/>
              </a:lnSpc>
              <a:spcBef>
                <a:spcPts val="1200"/>
              </a:spcBef>
              <a:spcAft>
                <a:spcPts val="0"/>
              </a:spcAft>
              <a:buSzPct val="125816"/>
              <a:buNone/>
            </a:pPr>
            <a:r>
              <a:rPr lang="en-GB" sz="1845">
                <a:solidFill>
                  <a:schemeClr val="dk1"/>
                </a:solidFill>
                <a:latin typeface="Times New Roman"/>
                <a:ea typeface="Times New Roman"/>
                <a:cs typeface="Times New Roman"/>
                <a:sym typeface="Times New Roman"/>
              </a:rPr>
              <a:t>A set is a built-in data type in Python that stores an unordered collection of unique elements. Sets are mutable, meaning their content can be changed after the set is created (e.g., elements can be added or removed).Sets are useful when you need to store distinct items and do not care about their order.</a:t>
            </a:r>
            <a:endParaRPr sz="184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17599"/>
              <a:buNone/>
            </a:pPr>
            <a:r>
              <a:rPr b="1" lang="en-GB" sz="1975">
                <a:latin typeface="Times New Roman"/>
                <a:ea typeface="Times New Roman"/>
                <a:cs typeface="Times New Roman"/>
                <a:sym typeface="Times New Roman"/>
              </a:rPr>
              <a:t>2.Frozenset:</a:t>
            </a:r>
            <a:endParaRPr b="1" sz="1975">
              <a:latin typeface="Times New Roman"/>
              <a:ea typeface="Times New Roman"/>
              <a:cs typeface="Times New Roman"/>
              <a:sym typeface="Times New Roman"/>
            </a:endParaRPr>
          </a:p>
          <a:p>
            <a:pPr indent="0" lvl="0" marL="0" rtl="0" algn="l">
              <a:lnSpc>
                <a:spcPct val="115000"/>
              </a:lnSpc>
              <a:spcBef>
                <a:spcPts val="1200"/>
              </a:spcBef>
              <a:spcAft>
                <a:spcPts val="0"/>
              </a:spcAft>
              <a:buSzPct val="125816"/>
              <a:buNone/>
            </a:pPr>
            <a:r>
              <a:rPr lang="en-GB" sz="1845">
                <a:solidFill>
                  <a:schemeClr val="dk1"/>
                </a:solidFill>
                <a:latin typeface="Times New Roman"/>
                <a:ea typeface="Times New Roman"/>
                <a:cs typeface="Times New Roman"/>
                <a:sym typeface="Times New Roman"/>
              </a:rPr>
              <a:t>A frozenset is similar to a set in that it stores an unordered collection of unique elements, but it is immutable. Once a frozenset is created, you cannot add or remove elements from it. </a:t>
            </a:r>
            <a:endParaRPr sz="1845">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ct val="59533"/>
              <a:buFont typeface="Arial"/>
              <a:buNone/>
            </a:pPr>
            <a:r>
              <a:rPr b="1" lang="en-GB" sz="1845">
                <a:solidFill>
                  <a:schemeClr val="dk1"/>
                </a:solidFill>
                <a:latin typeface="Times New Roman"/>
                <a:ea typeface="Times New Roman"/>
                <a:cs typeface="Times New Roman"/>
                <a:sym typeface="Times New Roman"/>
              </a:rPr>
              <a:t>Creating a frozenset</a:t>
            </a:r>
            <a:endParaRPr b="1" sz="1845">
              <a:solidFill>
                <a:srgbClr val="1880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59533"/>
              <a:buFont typeface="Arial"/>
              <a:buNone/>
            </a:pPr>
            <a:r>
              <a:rPr lang="en-GB" sz="1845">
                <a:solidFill>
                  <a:schemeClr val="dk1"/>
                </a:solidFill>
                <a:latin typeface="Times New Roman"/>
                <a:ea typeface="Times New Roman"/>
                <a:cs typeface="Times New Roman"/>
                <a:sym typeface="Times New Roman"/>
              </a:rPr>
              <a:t>You can create a frozenset using the frozenset () function:</a:t>
            </a:r>
            <a:endParaRPr sz="184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211143"/>
              <a:buNone/>
            </a:pPr>
            <a:r>
              <a:t/>
            </a:r>
            <a:endParaRPr sz="1100">
              <a:solidFill>
                <a:schemeClr val="dk1"/>
              </a:solidFill>
            </a:endParaRPr>
          </a:p>
        </p:txBody>
      </p:sp>
      <p:sp>
        <p:nvSpPr>
          <p:cNvPr id="128" name="Google Shape;128;p12"/>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5.Boolean Type</a:t>
            </a:r>
            <a:endParaRPr/>
          </a:p>
        </p:txBody>
      </p:sp>
      <p:sp>
        <p:nvSpPr>
          <p:cNvPr id="134" name="Google Shape;134;p13"/>
          <p:cNvSpPr txBox="1"/>
          <p:nvPr>
            <p:ph idx="1" type="body"/>
          </p:nvPr>
        </p:nvSpPr>
        <p:spPr>
          <a:xfrm>
            <a:off x="311700" y="1152475"/>
            <a:ext cx="61653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123081"/>
              <a:buNone/>
            </a:pPr>
            <a:r>
              <a:rPr lang="en-GB" sz="2659">
                <a:solidFill>
                  <a:schemeClr val="dk1"/>
                </a:solidFill>
                <a:latin typeface="Times New Roman"/>
                <a:ea typeface="Times New Roman"/>
                <a:cs typeface="Times New Roman"/>
                <a:sym typeface="Times New Roman"/>
              </a:rPr>
              <a:t>The Boolean data type in Python is used to represent one of two values: </a:t>
            </a:r>
            <a:r>
              <a:rPr b="1" lang="en-GB" sz="2659">
                <a:solidFill>
                  <a:schemeClr val="dk1"/>
                </a:solidFill>
                <a:latin typeface="Times New Roman"/>
                <a:ea typeface="Times New Roman"/>
                <a:cs typeface="Times New Roman"/>
                <a:sym typeface="Times New Roman"/>
              </a:rPr>
              <a:t>True</a:t>
            </a:r>
            <a:r>
              <a:rPr lang="en-GB" sz="2659">
                <a:solidFill>
                  <a:schemeClr val="dk1"/>
                </a:solidFill>
                <a:latin typeface="Times New Roman"/>
                <a:ea typeface="Times New Roman"/>
                <a:cs typeface="Times New Roman"/>
                <a:sym typeface="Times New Roman"/>
              </a:rPr>
              <a:t> or </a:t>
            </a:r>
            <a:r>
              <a:rPr b="1" lang="en-GB" sz="2659">
                <a:solidFill>
                  <a:schemeClr val="dk1"/>
                </a:solidFill>
                <a:latin typeface="Times New Roman"/>
                <a:ea typeface="Times New Roman"/>
                <a:cs typeface="Times New Roman"/>
                <a:sym typeface="Times New Roman"/>
              </a:rPr>
              <a:t>False</a:t>
            </a:r>
            <a:r>
              <a:rPr lang="en-GB" sz="2659">
                <a:solidFill>
                  <a:schemeClr val="dk1"/>
                </a:solidFill>
                <a:latin typeface="Times New Roman"/>
                <a:ea typeface="Times New Roman"/>
                <a:cs typeface="Times New Roman"/>
                <a:sym typeface="Times New Roman"/>
              </a:rPr>
              <a:t>. It is  used in logical operations, conditions, and control structures to make decisions or evaluate expressions.</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3081"/>
              <a:buNone/>
            </a:pPr>
            <a:r>
              <a:rPr lang="en-GB" sz="2659">
                <a:solidFill>
                  <a:schemeClr val="dk1"/>
                </a:solidFill>
                <a:latin typeface="Times New Roman"/>
                <a:ea typeface="Times New Roman"/>
                <a:cs typeface="Times New Roman"/>
                <a:sym typeface="Times New Roman"/>
              </a:rPr>
              <a:t>Example:</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1353"/>
              <a:buFont typeface="Arial"/>
              <a:buNone/>
            </a:pPr>
            <a:r>
              <a:rPr lang="en-GB" sz="2659">
                <a:solidFill>
                  <a:schemeClr val="dk1"/>
                </a:solidFill>
                <a:latin typeface="Times New Roman"/>
                <a:ea typeface="Times New Roman"/>
                <a:cs typeface="Times New Roman"/>
                <a:sym typeface="Times New Roman"/>
              </a:rPr>
              <a:t>a = 10</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1353"/>
              <a:buFont typeface="Arial"/>
              <a:buNone/>
            </a:pPr>
            <a:r>
              <a:rPr lang="en-GB" sz="2659">
                <a:solidFill>
                  <a:schemeClr val="dk1"/>
                </a:solidFill>
                <a:latin typeface="Times New Roman"/>
                <a:ea typeface="Times New Roman"/>
                <a:cs typeface="Times New Roman"/>
                <a:sym typeface="Times New Roman"/>
              </a:rPr>
              <a:t>b = 20</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1353"/>
              <a:buFont typeface="Arial"/>
              <a:buNone/>
            </a:pPr>
            <a:r>
              <a:rPr lang="en-GB" sz="2659">
                <a:solidFill>
                  <a:schemeClr val="dk1"/>
                </a:solidFill>
                <a:latin typeface="Times New Roman"/>
                <a:ea typeface="Times New Roman"/>
                <a:cs typeface="Times New Roman"/>
                <a:sym typeface="Times New Roman"/>
              </a:rPr>
              <a:t>result = a &lt; b  </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3081"/>
              <a:buNone/>
            </a:pPr>
            <a:r>
              <a:rPr lang="en-GB" sz="2659">
                <a:solidFill>
                  <a:schemeClr val="dk1"/>
                </a:solidFill>
                <a:latin typeface="Times New Roman"/>
                <a:ea typeface="Times New Roman"/>
                <a:cs typeface="Times New Roman"/>
                <a:sym typeface="Times New Roman"/>
              </a:rPr>
              <a:t>print(result)   # True</a:t>
            </a:r>
            <a:endParaRPr sz="2659">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1200"/>
              </a:spcAft>
              <a:buSzPct val="297520"/>
              <a:buNone/>
            </a:pPr>
            <a:r>
              <a:t/>
            </a:r>
            <a:endParaRPr sz="1100">
              <a:solidFill>
                <a:schemeClr val="dk1"/>
              </a:solidFill>
            </a:endParaRPr>
          </a:p>
        </p:txBody>
      </p:sp>
      <p:sp>
        <p:nvSpPr>
          <p:cNvPr id="135" name="Google Shape;135;p13"/>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6. Binary Types</a:t>
            </a:r>
            <a:endParaRPr/>
          </a:p>
        </p:txBody>
      </p:sp>
      <p:sp>
        <p:nvSpPr>
          <p:cNvPr id="141" name="Google Shape;141;p14"/>
          <p:cNvSpPr txBox="1"/>
          <p:nvPr>
            <p:ph idx="1" type="body"/>
          </p:nvPr>
        </p:nvSpPr>
        <p:spPr>
          <a:xfrm>
            <a:off x="311700" y="1152475"/>
            <a:ext cx="7302300" cy="38226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1400"/>
              </a:spcBef>
              <a:spcAft>
                <a:spcPts val="0"/>
              </a:spcAft>
              <a:buClr>
                <a:schemeClr val="dk1"/>
              </a:buClr>
              <a:buSzPts val="275"/>
              <a:buFont typeface="Arial"/>
              <a:buNone/>
            </a:pPr>
            <a:r>
              <a:rPr lang="en-GB" sz="5673">
                <a:solidFill>
                  <a:schemeClr val="dk1"/>
                </a:solidFill>
                <a:latin typeface="Times New Roman"/>
                <a:ea typeface="Times New Roman"/>
                <a:cs typeface="Times New Roman"/>
                <a:sym typeface="Times New Roman"/>
              </a:rPr>
              <a:t>Binary types in python are data types used to handle binary data,such as images,files,or other data stored in binary form.</a:t>
            </a:r>
            <a:endParaRPr sz="5673">
              <a:latin typeface="Times New Roman"/>
              <a:ea typeface="Times New Roman"/>
              <a:cs typeface="Times New Roman"/>
              <a:sym typeface="Times New Roman"/>
            </a:endParaRPr>
          </a:p>
          <a:p>
            <a:pPr indent="0" lvl="0" marL="0" rtl="0" algn="l">
              <a:lnSpc>
                <a:spcPct val="115000"/>
              </a:lnSpc>
              <a:spcBef>
                <a:spcPts val="1400"/>
              </a:spcBef>
              <a:spcAft>
                <a:spcPts val="0"/>
              </a:spcAft>
              <a:buSzPct val="126916"/>
              <a:buNone/>
            </a:pPr>
            <a:r>
              <a:rPr b="1" lang="en-GB" sz="5673">
                <a:solidFill>
                  <a:schemeClr val="dk1"/>
                </a:solidFill>
                <a:latin typeface="Times New Roman"/>
                <a:ea typeface="Times New Roman"/>
                <a:cs typeface="Times New Roman"/>
                <a:sym typeface="Times New Roman"/>
              </a:rPr>
              <a:t>Binary Types in Python</a:t>
            </a:r>
            <a:endParaRPr b="1" sz="5673">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126916"/>
              <a:buNone/>
            </a:pPr>
            <a:r>
              <a:rPr b="1" lang="en-GB" sz="5673">
                <a:solidFill>
                  <a:schemeClr val="dk1"/>
                </a:solidFill>
                <a:latin typeface="Times New Roman"/>
                <a:ea typeface="Times New Roman"/>
                <a:cs typeface="Times New Roman"/>
                <a:sym typeface="Times New Roman"/>
              </a:rPr>
              <a:t>1.Bytes:</a:t>
            </a:r>
            <a:endParaRPr sz="5673">
              <a:solidFill>
                <a:schemeClr val="dk1"/>
              </a:solidFill>
              <a:latin typeface="Times New Roman"/>
              <a:ea typeface="Times New Roman"/>
              <a:cs typeface="Times New Roman"/>
              <a:sym typeface="Times New Roman"/>
            </a:endParaRPr>
          </a:p>
          <a:p>
            <a:pPr indent="-318675" lvl="0" marL="457200" rtl="0" algn="l">
              <a:lnSpc>
                <a:spcPct val="115000"/>
              </a:lnSpc>
              <a:spcBef>
                <a:spcPts val="1400"/>
              </a:spcBef>
              <a:spcAft>
                <a:spcPts val="0"/>
              </a:spcAft>
              <a:buClr>
                <a:schemeClr val="dk1"/>
              </a:buClr>
              <a:buSzPct val="100000"/>
              <a:buFont typeface="Times New Roman"/>
              <a:buChar char="●"/>
            </a:pPr>
            <a:r>
              <a:rPr lang="en-GB" sz="5673">
                <a:solidFill>
                  <a:schemeClr val="dk1"/>
                </a:solidFill>
                <a:latin typeface="Times New Roman"/>
                <a:ea typeface="Times New Roman"/>
                <a:cs typeface="Times New Roman"/>
                <a:sym typeface="Times New Roman"/>
              </a:rPr>
              <a:t>Immutable sequence of bytes.</a:t>
            </a:r>
            <a:endParaRPr sz="5673">
              <a:solidFill>
                <a:schemeClr val="dk1"/>
              </a:solidFill>
              <a:latin typeface="Times New Roman"/>
              <a:ea typeface="Times New Roman"/>
              <a:cs typeface="Times New Roman"/>
              <a:sym typeface="Times New Roman"/>
            </a:endParaRPr>
          </a:p>
          <a:p>
            <a:pPr indent="-318675" lvl="0" marL="457200" rtl="0" algn="l">
              <a:lnSpc>
                <a:spcPct val="115000"/>
              </a:lnSpc>
              <a:spcBef>
                <a:spcPts val="0"/>
              </a:spcBef>
              <a:spcAft>
                <a:spcPts val="0"/>
              </a:spcAft>
              <a:buClr>
                <a:schemeClr val="dk1"/>
              </a:buClr>
              <a:buSzPct val="100000"/>
              <a:buFont typeface="Times New Roman"/>
              <a:buChar char="●"/>
            </a:pPr>
            <a:r>
              <a:rPr lang="en-GB" sz="5673">
                <a:solidFill>
                  <a:schemeClr val="dk1"/>
                </a:solidFill>
                <a:latin typeface="Times New Roman"/>
                <a:ea typeface="Times New Roman"/>
                <a:cs typeface="Times New Roman"/>
                <a:sym typeface="Times New Roman"/>
              </a:rPr>
              <a:t>Used to store binary data.</a:t>
            </a:r>
            <a:endParaRPr sz="5673">
              <a:solidFill>
                <a:schemeClr val="dk1"/>
              </a:solidFill>
              <a:latin typeface="Times New Roman"/>
              <a:ea typeface="Times New Roman"/>
              <a:cs typeface="Times New Roman"/>
              <a:sym typeface="Times New Roman"/>
            </a:endParaRPr>
          </a:p>
          <a:p>
            <a:pPr indent="-318675" lvl="0" marL="457200" rtl="0" algn="l">
              <a:lnSpc>
                <a:spcPct val="115000"/>
              </a:lnSpc>
              <a:spcBef>
                <a:spcPts val="0"/>
              </a:spcBef>
              <a:spcAft>
                <a:spcPts val="0"/>
              </a:spcAft>
              <a:buClr>
                <a:schemeClr val="dk1"/>
              </a:buClr>
              <a:buSzPct val="100000"/>
              <a:buFont typeface="Times New Roman"/>
              <a:buChar char="●"/>
            </a:pPr>
            <a:r>
              <a:rPr lang="en-GB" sz="5673">
                <a:solidFill>
                  <a:schemeClr val="dk1"/>
                </a:solidFill>
                <a:latin typeface="Times New Roman"/>
                <a:ea typeface="Times New Roman"/>
                <a:cs typeface="Times New Roman"/>
                <a:sym typeface="Times New Roman"/>
              </a:rPr>
              <a:t>Values range from 0 to 255..</a:t>
            </a:r>
            <a:endParaRPr sz="5673">
              <a:solidFill>
                <a:schemeClr val="dk1"/>
              </a:solidFill>
              <a:latin typeface="Times New Roman"/>
              <a:ea typeface="Times New Roman"/>
              <a:cs typeface="Times New Roman"/>
              <a:sym typeface="Times New Roman"/>
            </a:endParaRPr>
          </a:p>
          <a:p>
            <a:pPr indent="-318675" lvl="0" marL="457200" rtl="0" algn="l">
              <a:lnSpc>
                <a:spcPct val="115000"/>
              </a:lnSpc>
              <a:spcBef>
                <a:spcPts val="0"/>
              </a:spcBef>
              <a:spcAft>
                <a:spcPts val="0"/>
              </a:spcAft>
              <a:buClr>
                <a:schemeClr val="dk1"/>
              </a:buClr>
              <a:buSzPct val="100000"/>
              <a:buFont typeface="Times New Roman"/>
              <a:buChar char="●"/>
            </a:pPr>
            <a:r>
              <a:rPr lang="en-GB" sz="5673">
                <a:solidFill>
                  <a:schemeClr val="dk1"/>
                </a:solidFill>
                <a:latin typeface="Times New Roman"/>
                <a:ea typeface="Times New Roman"/>
                <a:cs typeface="Times New Roman"/>
                <a:sym typeface="Times New Roman"/>
              </a:rPr>
              <a:t>Created using b or B as prefix.</a:t>
            </a:r>
            <a:endParaRPr sz="5673">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126916"/>
              <a:buNone/>
            </a:pPr>
            <a:r>
              <a:rPr lang="en-GB" sz="5673">
                <a:solidFill>
                  <a:schemeClr val="dk1"/>
                </a:solidFill>
                <a:latin typeface="Times New Roman"/>
                <a:ea typeface="Times New Roman"/>
                <a:cs typeface="Times New Roman"/>
                <a:sym typeface="Times New Roman"/>
              </a:rPr>
              <a:t>Example:data = b"hello"            # bytes literal</a:t>
            </a:r>
            <a:endParaRPr sz="5673">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126916"/>
              <a:buNone/>
            </a:pPr>
            <a:r>
              <a:rPr lang="en-GB" sz="5673">
                <a:solidFill>
                  <a:schemeClr val="dk1"/>
                </a:solidFill>
                <a:latin typeface="Times New Roman"/>
                <a:ea typeface="Times New Roman"/>
                <a:cs typeface="Times New Roman"/>
                <a:sym typeface="Times New Roman"/>
              </a:rPr>
              <a:t>print(type(data))               # &lt;class 'bytes'&gt;</a:t>
            </a:r>
            <a:endParaRPr sz="5673">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ct val="84615"/>
              <a:buFont typeface="Arial"/>
              <a:buNone/>
            </a:pPr>
            <a:r>
              <a:t/>
            </a:r>
            <a:endParaRPr b="1" sz="1300">
              <a:solidFill>
                <a:schemeClr val="dk1"/>
              </a:solidFill>
            </a:endParaRPr>
          </a:p>
          <a:p>
            <a:pPr indent="0" lvl="0" marL="0" rtl="0" algn="l">
              <a:lnSpc>
                <a:spcPct val="115000"/>
              </a:lnSpc>
              <a:spcBef>
                <a:spcPts val="400"/>
              </a:spcBef>
              <a:spcAft>
                <a:spcPts val="1200"/>
              </a:spcAft>
              <a:buSzPts val="1800"/>
              <a:buNone/>
            </a:pPr>
            <a:r>
              <a:t/>
            </a:r>
            <a:endParaRPr/>
          </a:p>
        </p:txBody>
      </p:sp>
      <p:sp>
        <p:nvSpPr>
          <p:cNvPr id="142" name="Google Shape;142;p14"/>
          <p:cNvSpPr txBox="1"/>
          <p:nvPr>
            <p:ph type="title"/>
          </p:nvPr>
        </p:nvSpPr>
        <p:spPr>
          <a:xfrm>
            <a:off x="311700" y="3688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311700" y="445025"/>
            <a:ext cx="7656600" cy="415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SzPct val="239316"/>
              <a:buNone/>
            </a:pPr>
            <a:r>
              <a:rPr b="1" lang="en-GB" sz="1300"/>
              <a:t>2.Bytearray</a:t>
            </a:r>
            <a:endParaRPr b="1" sz="1300"/>
          </a:p>
          <a:p>
            <a:pPr indent="-322897" lvl="0" marL="457200" rtl="0" algn="l">
              <a:lnSpc>
                <a:spcPct val="115000"/>
              </a:lnSpc>
              <a:spcBef>
                <a:spcPts val="1400"/>
              </a:spcBef>
              <a:spcAft>
                <a:spcPts val="0"/>
              </a:spcAft>
              <a:buSzPct val="100000"/>
              <a:buFont typeface="Times New Roman"/>
              <a:buChar char="●"/>
            </a:pPr>
            <a:r>
              <a:rPr lang="en-GB" sz="1650">
                <a:latin typeface="Times New Roman"/>
                <a:ea typeface="Times New Roman"/>
                <a:cs typeface="Times New Roman"/>
                <a:sym typeface="Times New Roman"/>
              </a:rPr>
              <a:t>Mutable sequence of bytes.</a:t>
            </a:r>
            <a:endParaRPr sz="1650">
              <a:latin typeface="Times New Roman"/>
              <a:ea typeface="Times New Roman"/>
              <a:cs typeface="Times New Roman"/>
              <a:sym typeface="Times New Roman"/>
            </a:endParaRPr>
          </a:p>
          <a:p>
            <a:pPr indent="-322897" lvl="0" marL="457200" rtl="0" algn="l">
              <a:lnSpc>
                <a:spcPct val="115000"/>
              </a:lnSpc>
              <a:spcBef>
                <a:spcPts val="0"/>
              </a:spcBef>
              <a:spcAft>
                <a:spcPts val="0"/>
              </a:spcAft>
              <a:buSzPct val="100000"/>
              <a:buFont typeface="Times New Roman"/>
              <a:buChar char="●"/>
            </a:pPr>
            <a:r>
              <a:rPr lang="en-GB" sz="1650">
                <a:latin typeface="Times New Roman"/>
                <a:ea typeface="Times New Roman"/>
                <a:cs typeface="Times New Roman"/>
                <a:sym typeface="Times New Roman"/>
              </a:rPr>
              <a:t>Similar to bytes, but can be modified in place.</a:t>
            </a:r>
            <a:endParaRPr sz="1650">
              <a:latin typeface="Times New Roman"/>
              <a:ea typeface="Times New Roman"/>
              <a:cs typeface="Times New Roman"/>
              <a:sym typeface="Times New Roman"/>
            </a:endParaRPr>
          </a:p>
          <a:p>
            <a:pPr indent="-322897" lvl="0" marL="457200" rtl="0" algn="l">
              <a:lnSpc>
                <a:spcPct val="115000"/>
              </a:lnSpc>
              <a:spcBef>
                <a:spcPts val="0"/>
              </a:spcBef>
              <a:spcAft>
                <a:spcPts val="0"/>
              </a:spcAft>
              <a:buSzPct val="100000"/>
              <a:buFont typeface="Times New Roman"/>
              <a:buChar char="●"/>
            </a:pPr>
            <a:r>
              <a:rPr lang="en-GB" sz="1650">
                <a:latin typeface="Times New Roman"/>
                <a:ea typeface="Times New Roman"/>
                <a:cs typeface="Times New Roman"/>
                <a:sym typeface="Times New Roman"/>
              </a:rPr>
              <a:t>Useful when you need to work with binary data that requires modification.</a:t>
            </a:r>
            <a:endParaRPr sz="1650">
              <a:latin typeface="Times New Roman"/>
              <a:ea typeface="Times New Roman"/>
              <a:cs typeface="Times New Roman"/>
              <a:sym typeface="Times New Roman"/>
            </a:endParaRPr>
          </a:p>
          <a:p>
            <a:pPr indent="0" lvl="0" marL="0" rtl="0" algn="l">
              <a:lnSpc>
                <a:spcPct val="115000"/>
              </a:lnSpc>
              <a:spcBef>
                <a:spcPts val="1400"/>
              </a:spcBef>
              <a:spcAft>
                <a:spcPts val="0"/>
              </a:spcAft>
              <a:buSzPct val="188552"/>
              <a:buNone/>
            </a:pPr>
            <a:r>
              <a:rPr lang="en-GB" sz="1650">
                <a:latin typeface="Times New Roman"/>
                <a:ea typeface="Times New Roman"/>
                <a:cs typeface="Times New Roman"/>
                <a:sym typeface="Times New Roman"/>
              </a:rPr>
              <a:t>Example:</a:t>
            </a:r>
            <a:endParaRPr sz="1650">
              <a:latin typeface="Times New Roman"/>
              <a:ea typeface="Times New Roman"/>
              <a:cs typeface="Times New Roman"/>
              <a:sym typeface="Times New Roman"/>
            </a:endParaRPr>
          </a:p>
          <a:p>
            <a:pPr indent="0" lvl="0" marL="0" rtl="0" algn="l">
              <a:lnSpc>
                <a:spcPct val="135714"/>
              </a:lnSpc>
              <a:spcBef>
                <a:spcPts val="400"/>
              </a:spcBef>
              <a:spcAft>
                <a:spcPts val="0"/>
              </a:spcAft>
              <a:buSzPct val="188552"/>
              <a:buNone/>
            </a:pPr>
            <a:r>
              <a:rPr lang="en-GB" sz="1650">
                <a:highlight>
                  <a:srgbClr val="F7F7F7"/>
                </a:highlight>
                <a:latin typeface="Times New Roman"/>
                <a:ea typeface="Times New Roman"/>
                <a:cs typeface="Times New Roman"/>
                <a:sym typeface="Times New Roman"/>
              </a:rPr>
              <a:t>ba = </a:t>
            </a:r>
            <a:r>
              <a:rPr lang="en-GB" sz="1650">
                <a:solidFill>
                  <a:srgbClr val="257693"/>
                </a:solidFill>
                <a:highlight>
                  <a:srgbClr val="F7F7F7"/>
                </a:highlight>
                <a:latin typeface="Times New Roman"/>
                <a:ea typeface="Times New Roman"/>
                <a:cs typeface="Times New Roman"/>
                <a:sym typeface="Times New Roman"/>
              </a:rPr>
              <a:t>bytearray</a:t>
            </a:r>
            <a:r>
              <a:rPr lang="en-GB" sz="1650">
                <a:highlight>
                  <a:srgbClr val="F7F7F7"/>
                </a:highlight>
                <a:latin typeface="Times New Roman"/>
                <a:ea typeface="Times New Roman"/>
                <a:cs typeface="Times New Roman"/>
                <a:sym typeface="Times New Roman"/>
              </a:rPr>
              <a:t>(b</a:t>
            </a:r>
            <a:r>
              <a:rPr lang="en-GB" sz="1650">
                <a:solidFill>
                  <a:srgbClr val="A31515"/>
                </a:solidFill>
                <a:highlight>
                  <a:srgbClr val="F7F7F7"/>
                </a:highlight>
                <a:latin typeface="Times New Roman"/>
                <a:ea typeface="Times New Roman"/>
                <a:cs typeface="Times New Roman"/>
                <a:sym typeface="Times New Roman"/>
              </a:rPr>
              <a:t>"shailaja"</a:t>
            </a:r>
            <a:r>
              <a:rPr lang="en-GB" sz="1650">
                <a:highlight>
                  <a:srgbClr val="F7F7F7"/>
                </a:highlight>
                <a:latin typeface="Times New Roman"/>
                <a:ea typeface="Times New Roman"/>
                <a:cs typeface="Times New Roman"/>
                <a:sym typeface="Times New Roman"/>
              </a:rPr>
              <a:t>)</a:t>
            </a:r>
            <a:endParaRPr sz="1650">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highlight>
                  <a:srgbClr val="F7F7F7"/>
                </a:highlight>
                <a:latin typeface="Times New Roman"/>
                <a:ea typeface="Times New Roman"/>
                <a:cs typeface="Times New Roman"/>
                <a:sym typeface="Times New Roman"/>
              </a:rPr>
              <a:t>ba[</a:t>
            </a:r>
            <a:r>
              <a:rPr lang="en-GB" sz="1650">
                <a:solidFill>
                  <a:srgbClr val="116644"/>
                </a:solidFill>
                <a:highlight>
                  <a:srgbClr val="F7F7F7"/>
                </a:highlight>
                <a:latin typeface="Times New Roman"/>
                <a:ea typeface="Times New Roman"/>
                <a:cs typeface="Times New Roman"/>
                <a:sym typeface="Times New Roman"/>
              </a:rPr>
              <a:t>0</a:t>
            </a:r>
            <a:r>
              <a:rPr lang="en-GB" sz="1650">
                <a:highlight>
                  <a:srgbClr val="F7F7F7"/>
                </a:highlight>
                <a:latin typeface="Times New Roman"/>
                <a:ea typeface="Times New Roman"/>
                <a:cs typeface="Times New Roman"/>
                <a:sym typeface="Times New Roman"/>
              </a:rPr>
              <a:t>] = </a:t>
            </a:r>
            <a:r>
              <a:rPr lang="en-GB" sz="1650">
                <a:solidFill>
                  <a:srgbClr val="116644"/>
                </a:solidFill>
                <a:highlight>
                  <a:srgbClr val="F7F7F7"/>
                </a:highlight>
                <a:latin typeface="Times New Roman"/>
                <a:ea typeface="Times New Roman"/>
                <a:cs typeface="Times New Roman"/>
                <a:sym typeface="Times New Roman"/>
              </a:rPr>
              <a:t>74</a:t>
            </a:r>
            <a:endParaRPr sz="1650">
              <a:solidFill>
                <a:srgbClr val="116644"/>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solidFill>
                  <a:srgbClr val="795E26"/>
                </a:solidFill>
                <a:highlight>
                  <a:srgbClr val="F7F7F7"/>
                </a:highlight>
                <a:latin typeface="Times New Roman"/>
                <a:ea typeface="Times New Roman"/>
                <a:cs typeface="Times New Roman"/>
                <a:sym typeface="Times New Roman"/>
              </a:rPr>
              <a:t>print</a:t>
            </a:r>
            <a:r>
              <a:rPr lang="en-GB" sz="1650">
                <a:highlight>
                  <a:srgbClr val="F7F7F7"/>
                </a:highlight>
                <a:latin typeface="Times New Roman"/>
                <a:ea typeface="Times New Roman"/>
                <a:cs typeface="Times New Roman"/>
                <a:sym typeface="Times New Roman"/>
              </a:rPr>
              <a:t>(ba)  #Jhailaja</a:t>
            </a:r>
            <a:endParaRPr sz="1650">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296296"/>
              <a:buNone/>
            </a:pPr>
            <a:r>
              <a:t/>
            </a:r>
            <a:endParaRPr sz="10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ct val="296296"/>
              <a:buNone/>
            </a:pPr>
            <a:r>
              <a:t/>
            </a:r>
            <a:endParaRPr sz="1050">
              <a:highlight>
                <a:srgbClr val="F7F7F7"/>
              </a:highlight>
              <a:latin typeface="Courier New"/>
              <a:ea typeface="Courier New"/>
              <a:cs typeface="Courier New"/>
              <a:sym typeface="Courier New"/>
            </a:endParaRPr>
          </a:p>
          <a:p>
            <a:pPr indent="0" lvl="0" marL="0" rtl="0" algn="l">
              <a:lnSpc>
                <a:spcPct val="115000"/>
              </a:lnSpc>
              <a:spcBef>
                <a:spcPts val="1400"/>
              </a:spcBef>
              <a:spcAft>
                <a:spcPts val="0"/>
              </a:spcAft>
              <a:buSzPct val="239316"/>
              <a:buNone/>
            </a:pPr>
            <a:r>
              <a:t/>
            </a:r>
            <a:endParaRPr sz="1300"/>
          </a:p>
          <a:p>
            <a:pPr indent="0" lvl="0" marL="0" rtl="0" algn="l">
              <a:lnSpc>
                <a:spcPct val="115000"/>
              </a:lnSpc>
              <a:spcBef>
                <a:spcPts val="1400"/>
              </a:spcBef>
              <a:spcAft>
                <a:spcPts val="0"/>
              </a:spcAft>
              <a:buSzPct val="239316"/>
              <a:buNone/>
            </a:pPr>
            <a:r>
              <a:t/>
            </a:r>
            <a:endParaRPr sz="1300"/>
          </a:p>
          <a:p>
            <a:pPr indent="0" lvl="0" marL="0" rtl="0" algn="l">
              <a:lnSpc>
                <a:spcPct val="115000"/>
              </a:lnSpc>
              <a:spcBef>
                <a:spcPts val="1400"/>
              </a:spcBef>
              <a:spcAft>
                <a:spcPts val="0"/>
              </a:spcAft>
              <a:buClr>
                <a:schemeClr val="dk1"/>
              </a:buClr>
              <a:buSzPct val="84615"/>
              <a:buFont typeface="Arial"/>
              <a:buNone/>
            </a:pPr>
            <a:r>
              <a:t/>
            </a:r>
            <a:endParaRPr sz="1300"/>
          </a:p>
          <a:p>
            <a:pPr indent="0" lvl="0" marL="0" rtl="0" algn="l">
              <a:lnSpc>
                <a:spcPct val="115000"/>
              </a:lnSpc>
              <a:spcBef>
                <a:spcPts val="1400"/>
              </a:spcBef>
              <a:spcAft>
                <a:spcPts val="400"/>
              </a:spcAft>
              <a:buClr>
                <a:schemeClr val="dk1"/>
              </a:buClr>
              <a:buSzPct val="39285"/>
              <a:buFont typeface="Arial"/>
              <a:buNone/>
            </a:pPr>
            <a:r>
              <a:t/>
            </a:r>
            <a:endParaRPr/>
          </a:p>
        </p:txBody>
      </p:sp>
      <p:sp>
        <p:nvSpPr>
          <p:cNvPr id="148" name="Google Shape;148;p15"/>
          <p:cNvSpPr txBox="1"/>
          <p:nvPr>
            <p:ph type="title"/>
          </p:nvPr>
        </p:nvSpPr>
        <p:spPr>
          <a:xfrm>
            <a:off x="311700" y="521225"/>
            <a:ext cx="72375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7265400" cy="410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SzPct val="188552"/>
              <a:buNone/>
            </a:pPr>
            <a:r>
              <a:rPr b="1" lang="en-GB" sz="1650"/>
              <a:t>Memoryview</a:t>
            </a:r>
            <a:endParaRPr b="1" sz="1650"/>
          </a:p>
          <a:p>
            <a:pPr indent="0" lvl="0" marL="0" rtl="0" algn="l">
              <a:lnSpc>
                <a:spcPct val="115000"/>
              </a:lnSpc>
              <a:spcBef>
                <a:spcPts val="1400"/>
              </a:spcBef>
              <a:spcAft>
                <a:spcPts val="0"/>
              </a:spcAft>
              <a:buSzPct val="188552"/>
              <a:buNone/>
            </a:pPr>
            <a:r>
              <a:rPr lang="en-GB" sz="1650">
                <a:latin typeface="Times New Roman"/>
                <a:ea typeface="Times New Roman"/>
                <a:cs typeface="Times New Roman"/>
                <a:sym typeface="Times New Roman"/>
              </a:rPr>
              <a:t>A memory-efficient way to access binary data without copying it.</a:t>
            </a:r>
            <a:endParaRPr sz="1650">
              <a:latin typeface="Times New Roman"/>
              <a:ea typeface="Times New Roman"/>
              <a:cs typeface="Times New Roman"/>
              <a:sym typeface="Times New Roman"/>
            </a:endParaRPr>
          </a:p>
          <a:p>
            <a:pPr indent="0" lvl="0" marL="0" rtl="0" algn="l">
              <a:lnSpc>
                <a:spcPct val="115000"/>
              </a:lnSpc>
              <a:spcBef>
                <a:spcPts val="1200"/>
              </a:spcBef>
              <a:spcAft>
                <a:spcPts val="0"/>
              </a:spcAft>
              <a:buSzPct val="188552"/>
              <a:buNone/>
            </a:pPr>
            <a:r>
              <a:rPr lang="en-GB" sz="1650">
                <a:latin typeface="Times New Roman"/>
                <a:ea typeface="Times New Roman"/>
                <a:cs typeface="Times New Roman"/>
                <a:sym typeface="Times New Roman"/>
              </a:rPr>
              <a:t>Allows slicing and manipulation of the underlying binary data.</a:t>
            </a:r>
            <a:endParaRPr sz="1650">
              <a:latin typeface="Times New Roman"/>
              <a:ea typeface="Times New Roman"/>
              <a:cs typeface="Times New Roman"/>
              <a:sym typeface="Times New Roman"/>
            </a:endParaRPr>
          </a:p>
          <a:p>
            <a:pPr indent="0" lvl="0" marL="0" rtl="0" algn="l">
              <a:lnSpc>
                <a:spcPct val="115000"/>
              </a:lnSpc>
              <a:spcBef>
                <a:spcPts val="1400"/>
              </a:spcBef>
              <a:spcAft>
                <a:spcPts val="0"/>
              </a:spcAft>
              <a:buSzPct val="188552"/>
              <a:buNone/>
            </a:pPr>
            <a:r>
              <a:rPr lang="en-GB" sz="1650">
                <a:latin typeface="Times New Roman"/>
                <a:ea typeface="Times New Roman"/>
                <a:cs typeface="Times New Roman"/>
                <a:sym typeface="Times New Roman"/>
              </a:rPr>
              <a:t>Example:</a:t>
            </a:r>
            <a:endParaRPr sz="1650">
              <a:latin typeface="Times New Roman"/>
              <a:ea typeface="Times New Roman"/>
              <a:cs typeface="Times New Roman"/>
              <a:sym typeface="Times New Roman"/>
            </a:endParaRPr>
          </a:p>
          <a:p>
            <a:pPr indent="0" lvl="0" marL="0" rtl="0" algn="l">
              <a:lnSpc>
                <a:spcPct val="135714"/>
              </a:lnSpc>
              <a:spcBef>
                <a:spcPts val="400"/>
              </a:spcBef>
              <a:spcAft>
                <a:spcPts val="0"/>
              </a:spcAft>
              <a:buSzPct val="188552"/>
              <a:buNone/>
            </a:pPr>
            <a:r>
              <a:rPr lang="en-GB" sz="1650">
                <a:highlight>
                  <a:srgbClr val="F7F7F7"/>
                </a:highlight>
                <a:latin typeface="Times New Roman"/>
                <a:ea typeface="Times New Roman"/>
                <a:cs typeface="Times New Roman"/>
                <a:sym typeface="Times New Roman"/>
              </a:rPr>
              <a:t>b_data = b</a:t>
            </a:r>
            <a:r>
              <a:rPr lang="en-GB" sz="1650">
                <a:solidFill>
                  <a:srgbClr val="A31515"/>
                </a:solidFill>
                <a:highlight>
                  <a:srgbClr val="F7F7F7"/>
                </a:highlight>
                <a:latin typeface="Times New Roman"/>
                <a:ea typeface="Times New Roman"/>
                <a:cs typeface="Times New Roman"/>
                <a:sym typeface="Times New Roman"/>
              </a:rPr>
              <a:t>"shailaja"</a:t>
            </a:r>
            <a:endParaRPr sz="1650">
              <a:solidFill>
                <a:srgbClr val="A31515"/>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t/>
            </a:r>
            <a:endParaRPr sz="1650">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solidFill>
                  <a:srgbClr val="008000"/>
                </a:solidFill>
                <a:highlight>
                  <a:srgbClr val="F7F7F7"/>
                </a:highlight>
                <a:latin typeface="Times New Roman"/>
                <a:ea typeface="Times New Roman"/>
                <a:cs typeface="Times New Roman"/>
                <a:sym typeface="Times New Roman"/>
              </a:rPr>
              <a:t># Create a memoryview</a:t>
            </a:r>
            <a:endParaRPr sz="1650">
              <a:solidFill>
                <a:srgbClr val="008000"/>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highlight>
                  <a:srgbClr val="F7F7F7"/>
                </a:highlight>
                <a:latin typeface="Times New Roman"/>
                <a:ea typeface="Times New Roman"/>
                <a:cs typeface="Times New Roman"/>
                <a:sym typeface="Times New Roman"/>
              </a:rPr>
              <a:t>mv = </a:t>
            </a:r>
            <a:r>
              <a:rPr lang="en-GB" sz="1650">
                <a:solidFill>
                  <a:srgbClr val="795E26"/>
                </a:solidFill>
                <a:highlight>
                  <a:srgbClr val="F7F7F7"/>
                </a:highlight>
                <a:latin typeface="Times New Roman"/>
                <a:ea typeface="Times New Roman"/>
                <a:cs typeface="Times New Roman"/>
                <a:sym typeface="Times New Roman"/>
              </a:rPr>
              <a:t>memoryview</a:t>
            </a:r>
            <a:r>
              <a:rPr lang="en-GB" sz="1650">
                <a:highlight>
                  <a:srgbClr val="F7F7F7"/>
                </a:highlight>
                <a:latin typeface="Times New Roman"/>
                <a:ea typeface="Times New Roman"/>
                <a:cs typeface="Times New Roman"/>
                <a:sym typeface="Times New Roman"/>
              </a:rPr>
              <a:t>(b_data)</a:t>
            </a:r>
            <a:endParaRPr sz="1650">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t/>
            </a:r>
            <a:endParaRPr sz="1650">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solidFill>
                  <a:srgbClr val="008000"/>
                </a:solidFill>
                <a:highlight>
                  <a:srgbClr val="F7F7F7"/>
                </a:highlight>
                <a:latin typeface="Times New Roman"/>
                <a:ea typeface="Times New Roman"/>
                <a:cs typeface="Times New Roman"/>
                <a:sym typeface="Times New Roman"/>
              </a:rPr>
              <a:t># Access the first element</a:t>
            </a:r>
            <a:endParaRPr sz="1650">
              <a:solidFill>
                <a:srgbClr val="008000"/>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88552"/>
              <a:buNone/>
            </a:pPr>
            <a:r>
              <a:rPr lang="en-GB" sz="1650">
                <a:solidFill>
                  <a:srgbClr val="795E26"/>
                </a:solidFill>
                <a:highlight>
                  <a:srgbClr val="F7F7F7"/>
                </a:highlight>
                <a:latin typeface="Times New Roman"/>
                <a:ea typeface="Times New Roman"/>
                <a:cs typeface="Times New Roman"/>
                <a:sym typeface="Times New Roman"/>
              </a:rPr>
              <a:t>print</a:t>
            </a:r>
            <a:r>
              <a:rPr lang="en-GB" sz="1650">
                <a:highlight>
                  <a:srgbClr val="F7F7F7"/>
                </a:highlight>
                <a:latin typeface="Times New Roman"/>
                <a:ea typeface="Times New Roman"/>
                <a:cs typeface="Times New Roman"/>
                <a:sym typeface="Times New Roman"/>
              </a:rPr>
              <a:t>(mv[</a:t>
            </a:r>
            <a:r>
              <a:rPr lang="en-GB" sz="1650">
                <a:solidFill>
                  <a:srgbClr val="116644"/>
                </a:solidFill>
                <a:highlight>
                  <a:srgbClr val="F7F7F7"/>
                </a:highlight>
                <a:latin typeface="Times New Roman"/>
                <a:ea typeface="Times New Roman"/>
                <a:cs typeface="Times New Roman"/>
                <a:sym typeface="Times New Roman"/>
              </a:rPr>
              <a:t>0</a:t>
            </a:r>
            <a:r>
              <a:rPr lang="en-GB" sz="1650">
                <a:highlight>
                  <a:srgbClr val="F7F7F7"/>
                </a:highlight>
                <a:latin typeface="Times New Roman"/>
                <a:ea typeface="Times New Roman"/>
                <a:cs typeface="Times New Roman"/>
                <a:sym typeface="Times New Roman"/>
              </a:rPr>
              <a:t>])     #115</a:t>
            </a:r>
            <a:endParaRPr sz="1650">
              <a:highlight>
                <a:srgbClr val="F7F7F7"/>
              </a:highlight>
              <a:latin typeface="Times New Roman"/>
              <a:ea typeface="Times New Roman"/>
              <a:cs typeface="Times New Roman"/>
              <a:sym typeface="Times New Roman"/>
            </a:endParaRPr>
          </a:p>
          <a:p>
            <a:pPr indent="0" lvl="0" marL="0" rtl="0" algn="l">
              <a:lnSpc>
                <a:spcPct val="115000"/>
              </a:lnSpc>
              <a:spcBef>
                <a:spcPts val="1400"/>
              </a:spcBef>
              <a:spcAft>
                <a:spcPts val="0"/>
              </a:spcAft>
              <a:buSzPct val="188552"/>
              <a:buNone/>
            </a:pPr>
            <a:r>
              <a:t/>
            </a:r>
            <a:endParaRPr sz="1650"/>
          </a:p>
          <a:p>
            <a:pPr indent="0" lvl="0" marL="0" rtl="0" algn="l">
              <a:lnSpc>
                <a:spcPct val="115000"/>
              </a:lnSpc>
              <a:spcBef>
                <a:spcPts val="1400"/>
              </a:spcBef>
              <a:spcAft>
                <a:spcPts val="0"/>
              </a:spcAft>
              <a:buSzPct val="239316"/>
              <a:buNone/>
            </a:pPr>
            <a:r>
              <a:t/>
            </a:r>
            <a:endParaRPr sz="1300"/>
          </a:p>
          <a:p>
            <a:pPr indent="0" lvl="0" marL="0" rtl="0" algn="l">
              <a:lnSpc>
                <a:spcPct val="115000"/>
              </a:lnSpc>
              <a:spcBef>
                <a:spcPts val="1400"/>
              </a:spcBef>
              <a:spcAft>
                <a:spcPts val="400"/>
              </a:spcAft>
              <a:buClr>
                <a:schemeClr val="dk1"/>
              </a:buClr>
              <a:buSzPct val="84615"/>
              <a:buFont typeface="Arial"/>
              <a:buNone/>
            </a:pPr>
            <a:r>
              <a:t/>
            </a:r>
            <a:endParaRPr sz="1300"/>
          </a:p>
        </p:txBody>
      </p:sp>
      <p:sp>
        <p:nvSpPr>
          <p:cNvPr id="154" name="Google Shape;154;p16"/>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sp>
        <p:nvSpPr>
          <p:cNvPr id="159" name="Google Shape;15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7. None Type</a:t>
            </a:r>
            <a:endParaRPr/>
          </a:p>
        </p:txBody>
      </p:sp>
      <p:sp>
        <p:nvSpPr>
          <p:cNvPr id="160" name="Google Shape;160;p17"/>
          <p:cNvSpPr txBox="1"/>
          <p:nvPr>
            <p:ph idx="1" type="body"/>
          </p:nvPr>
        </p:nvSpPr>
        <p:spPr>
          <a:xfrm>
            <a:off x="311700" y="1152475"/>
            <a:ext cx="6899100" cy="362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20000"/>
              <a:buNone/>
            </a:pPr>
            <a:r>
              <a:rPr lang="en-GB" sz="6000">
                <a:solidFill>
                  <a:schemeClr val="dk1"/>
                </a:solidFill>
                <a:latin typeface="Times New Roman"/>
                <a:ea typeface="Times New Roman"/>
                <a:cs typeface="Times New Roman"/>
                <a:sym typeface="Times New Roman"/>
              </a:rPr>
              <a:t>The </a:t>
            </a:r>
            <a:r>
              <a:rPr b="1" lang="en-GB" sz="6000">
                <a:solidFill>
                  <a:schemeClr val="dk1"/>
                </a:solidFill>
                <a:latin typeface="Times New Roman"/>
                <a:ea typeface="Times New Roman"/>
                <a:cs typeface="Times New Roman"/>
                <a:sym typeface="Times New Roman"/>
              </a:rPr>
              <a:t>None</a:t>
            </a:r>
            <a:r>
              <a:rPr lang="en-GB" sz="6000">
                <a:solidFill>
                  <a:schemeClr val="dk1"/>
                </a:solidFill>
                <a:latin typeface="Times New Roman"/>
                <a:ea typeface="Times New Roman"/>
                <a:cs typeface="Times New Roman"/>
                <a:sym typeface="Times New Roman"/>
              </a:rPr>
              <a:t> data type in Python is a special constant that represents the absence of a value or a null value.It indicate that a variable has no value or that a function does not return anything explicitly.</a:t>
            </a:r>
            <a:endParaRPr sz="6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0000"/>
              <a:buNone/>
            </a:pPr>
            <a:r>
              <a:rPr b="1" lang="en-GB" sz="6000">
                <a:solidFill>
                  <a:schemeClr val="dk1"/>
                </a:solidFill>
                <a:latin typeface="Times New Roman"/>
                <a:ea typeface="Times New Roman"/>
                <a:cs typeface="Times New Roman"/>
                <a:sym typeface="Times New Roman"/>
              </a:rPr>
              <a:t>Example1:</a:t>
            </a:r>
            <a:endParaRPr b="1" sz="6000">
              <a:solidFill>
                <a:schemeClr val="dk1"/>
              </a:solidFill>
              <a:latin typeface="Times New Roman"/>
              <a:ea typeface="Times New Roman"/>
              <a:cs typeface="Times New Roman"/>
              <a:sym typeface="Times New Roman"/>
            </a:endParaRPr>
          </a:p>
          <a:p>
            <a:pPr indent="0" lvl="0" marL="0" rtl="0" algn="l">
              <a:lnSpc>
                <a:spcPct val="135714"/>
              </a:lnSpc>
              <a:spcBef>
                <a:spcPts val="1200"/>
              </a:spcBef>
              <a:spcAft>
                <a:spcPts val="0"/>
              </a:spcAft>
              <a:buSzPct val="120000"/>
              <a:buNone/>
            </a:pPr>
            <a:r>
              <a:rPr lang="en-GB" sz="6000">
                <a:solidFill>
                  <a:srgbClr val="0000FF"/>
                </a:solidFill>
                <a:highlight>
                  <a:srgbClr val="F7F7F7"/>
                </a:highlight>
                <a:latin typeface="Times New Roman"/>
                <a:ea typeface="Times New Roman"/>
                <a:cs typeface="Times New Roman"/>
                <a:sym typeface="Times New Roman"/>
              </a:rPr>
              <a:t>def</a:t>
            </a: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795E26"/>
                </a:solidFill>
                <a:highlight>
                  <a:srgbClr val="F7F7F7"/>
                </a:highlight>
                <a:latin typeface="Times New Roman"/>
                <a:ea typeface="Times New Roman"/>
                <a:cs typeface="Times New Roman"/>
                <a:sym typeface="Times New Roman"/>
              </a:rPr>
              <a:t>my_function</a:t>
            </a:r>
            <a:r>
              <a:rPr lang="en-GB" sz="6000">
                <a:solidFill>
                  <a:schemeClr val="dk1"/>
                </a:solidFill>
                <a:highlight>
                  <a:srgbClr val="F7F7F7"/>
                </a:highlight>
                <a:latin typeface="Times New Roman"/>
                <a:ea typeface="Times New Roman"/>
                <a:cs typeface="Times New Roman"/>
                <a:sym typeface="Times New Roman"/>
              </a:rPr>
              <a:t>():</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20000"/>
              <a:buNone/>
            </a:pP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AF00DB"/>
                </a:solidFill>
                <a:highlight>
                  <a:srgbClr val="F7F7F7"/>
                </a:highlight>
                <a:latin typeface="Times New Roman"/>
                <a:ea typeface="Times New Roman"/>
                <a:cs typeface="Times New Roman"/>
                <a:sym typeface="Times New Roman"/>
              </a:rPr>
              <a:t>pass</a:t>
            </a:r>
            <a:endParaRPr sz="6000">
              <a:solidFill>
                <a:srgbClr val="AF00DB"/>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20000"/>
              <a:buNone/>
            </a:pPr>
            <a:r>
              <a:rPr lang="en-GB" sz="6000">
                <a:solidFill>
                  <a:schemeClr val="dk1"/>
                </a:solidFill>
                <a:highlight>
                  <a:srgbClr val="F7F7F7"/>
                </a:highlight>
                <a:latin typeface="Times New Roman"/>
                <a:ea typeface="Times New Roman"/>
                <a:cs typeface="Times New Roman"/>
                <a:sym typeface="Times New Roman"/>
              </a:rPr>
              <a:t>result = my_function()</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20000"/>
              <a:buNone/>
            </a:pP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(result)  </a:t>
            </a:r>
            <a:r>
              <a:rPr lang="en-GB" sz="6000">
                <a:solidFill>
                  <a:srgbClr val="008000"/>
                </a:solidFill>
                <a:highlight>
                  <a:srgbClr val="F7F7F7"/>
                </a:highlight>
                <a:latin typeface="Times New Roman"/>
                <a:ea typeface="Times New Roman"/>
                <a:cs typeface="Times New Roman"/>
                <a:sym typeface="Times New Roman"/>
              </a:rPr>
              <a:t># Output: None</a:t>
            </a:r>
            <a:endParaRPr sz="6000">
              <a:solidFill>
                <a:srgbClr val="008000"/>
              </a:solidFill>
              <a:highlight>
                <a:srgbClr val="F7F7F7"/>
              </a:highlight>
              <a:latin typeface="Times New Roman"/>
              <a:ea typeface="Times New Roman"/>
              <a:cs typeface="Times New Roman"/>
              <a:sym typeface="Times New Roman"/>
            </a:endParaRPr>
          </a:p>
          <a:p>
            <a:pPr indent="0" lvl="0" marL="0" rtl="0" algn="l">
              <a:lnSpc>
                <a:spcPct val="115000"/>
              </a:lnSpc>
              <a:spcBef>
                <a:spcPts val="0"/>
              </a:spcBef>
              <a:spcAft>
                <a:spcPts val="0"/>
              </a:spcAft>
              <a:buSzPct val="120000"/>
              <a:buNone/>
            </a:pPr>
            <a:r>
              <a:t/>
            </a:r>
            <a:endParaRPr sz="60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20000"/>
              <a:buNone/>
            </a:pPr>
            <a:r>
              <a:rPr b="1" lang="en-GB" sz="6000">
                <a:solidFill>
                  <a:schemeClr val="dk1"/>
                </a:solidFill>
                <a:latin typeface="Times New Roman"/>
                <a:ea typeface="Times New Roman"/>
                <a:cs typeface="Times New Roman"/>
                <a:sym typeface="Times New Roman"/>
              </a:rPr>
              <a:t>Example2:</a:t>
            </a:r>
            <a:endParaRPr b="1" sz="6000">
              <a:solidFill>
                <a:schemeClr val="dk1"/>
              </a:solidFill>
              <a:latin typeface="Times New Roman"/>
              <a:ea typeface="Times New Roman"/>
              <a:cs typeface="Times New Roman"/>
              <a:sym typeface="Times New Roman"/>
            </a:endParaRPr>
          </a:p>
          <a:p>
            <a:pPr indent="0" lvl="0" marL="0" rtl="0" algn="l">
              <a:lnSpc>
                <a:spcPct val="135714"/>
              </a:lnSpc>
              <a:spcBef>
                <a:spcPts val="1200"/>
              </a:spcBef>
              <a:spcAft>
                <a:spcPts val="0"/>
              </a:spcAft>
              <a:buSzPct val="120000"/>
              <a:buNone/>
            </a:pPr>
            <a:r>
              <a:rPr lang="en-GB" sz="6000">
                <a:solidFill>
                  <a:srgbClr val="AF00DB"/>
                </a:solidFill>
                <a:highlight>
                  <a:srgbClr val="F7F7F7"/>
                </a:highlight>
                <a:latin typeface="Times New Roman"/>
                <a:ea typeface="Times New Roman"/>
                <a:cs typeface="Times New Roman"/>
                <a:sym typeface="Times New Roman"/>
              </a:rPr>
              <a:t>if</a:t>
            </a: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0000FF"/>
                </a:solidFill>
                <a:highlight>
                  <a:srgbClr val="F7F7F7"/>
                </a:highlight>
                <a:latin typeface="Times New Roman"/>
                <a:ea typeface="Times New Roman"/>
                <a:cs typeface="Times New Roman"/>
                <a:sym typeface="Times New Roman"/>
              </a:rPr>
              <a:t>not</a:t>
            </a: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0000FF"/>
                </a:solidFill>
                <a:highlight>
                  <a:srgbClr val="F7F7F7"/>
                </a:highlight>
                <a:latin typeface="Times New Roman"/>
                <a:ea typeface="Times New Roman"/>
                <a:cs typeface="Times New Roman"/>
                <a:sym typeface="Times New Roman"/>
              </a:rPr>
              <a:t>None</a:t>
            </a:r>
            <a:r>
              <a:rPr lang="en-GB" sz="6000">
                <a:solidFill>
                  <a:schemeClr val="dk1"/>
                </a:solidFill>
                <a:highlight>
                  <a:srgbClr val="F7F7F7"/>
                </a:highlight>
                <a:latin typeface="Times New Roman"/>
                <a:ea typeface="Times New Roman"/>
                <a:cs typeface="Times New Roman"/>
                <a:sym typeface="Times New Roman"/>
              </a:rPr>
              <a:t>:</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120000"/>
              <a:buNone/>
            </a:pP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a:t>
            </a:r>
            <a:r>
              <a:rPr lang="en-GB" sz="6000">
                <a:solidFill>
                  <a:srgbClr val="A31515"/>
                </a:solidFill>
                <a:highlight>
                  <a:srgbClr val="F7F7F7"/>
                </a:highlight>
                <a:latin typeface="Times New Roman"/>
                <a:ea typeface="Times New Roman"/>
                <a:cs typeface="Times New Roman"/>
                <a:sym typeface="Times New Roman"/>
              </a:rPr>
              <a:t>"None is False"</a:t>
            </a:r>
            <a:r>
              <a:rPr lang="en-GB" sz="6000">
                <a:solidFill>
                  <a:schemeClr val="dk1"/>
                </a:solidFill>
                <a:highlight>
                  <a:srgbClr val="F7F7F7"/>
                </a:highlight>
                <a:latin typeface="Times New Roman"/>
                <a:ea typeface="Times New Roman"/>
                <a:cs typeface="Times New Roman"/>
                <a:sym typeface="Times New Roman"/>
              </a:rPr>
              <a:t>)  </a:t>
            </a:r>
            <a:r>
              <a:rPr lang="en-GB" sz="6000">
                <a:solidFill>
                  <a:srgbClr val="008000"/>
                </a:solidFill>
                <a:highlight>
                  <a:srgbClr val="F7F7F7"/>
                </a:highlight>
                <a:latin typeface="Times New Roman"/>
                <a:ea typeface="Times New Roman"/>
                <a:cs typeface="Times New Roman"/>
                <a:sym typeface="Times New Roman"/>
              </a:rPr>
              <a:t># Output: None is False</a:t>
            </a:r>
            <a:endParaRPr sz="6000">
              <a:solidFill>
                <a:srgbClr val="008000"/>
              </a:solidFill>
              <a:highlight>
                <a:srgbClr val="F7F7F7"/>
              </a:highlight>
              <a:latin typeface="Times New Roman"/>
              <a:ea typeface="Times New Roman"/>
              <a:cs typeface="Times New Roman"/>
              <a:sym typeface="Times New Roman"/>
            </a:endParaRPr>
          </a:p>
          <a:p>
            <a:pPr indent="0" lvl="0" marL="0" rtl="0" algn="l">
              <a:lnSpc>
                <a:spcPct val="115000"/>
              </a:lnSpc>
              <a:spcBef>
                <a:spcPts val="0"/>
              </a:spcBef>
              <a:spcAft>
                <a:spcPts val="0"/>
              </a:spcAft>
              <a:buSzPct val="151038"/>
              <a:buNone/>
            </a:pPr>
            <a:r>
              <a:t/>
            </a:r>
            <a:endParaRPr b="1" sz="4767">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1200"/>
              </a:spcBef>
              <a:spcAft>
                <a:spcPts val="1200"/>
              </a:spcAft>
              <a:buSzPts val="1800"/>
              <a:buNone/>
            </a:pPr>
            <a:r>
              <a:t/>
            </a:r>
            <a:endParaRPr sz="1100">
              <a:solidFill>
                <a:schemeClr val="dk1"/>
              </a:solidFill>
            </a:endParaRPr>
          </a:p>
        </p:txBody>
      </p:sp>
      <p:sp>
        <p:nvSpPr>
          <p:cNvPr id="161" name="Google Shape;161;p17"/>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8.User Defined Datatype</a:t>
            </a:r>
            <a:endParaRPr/>
          </a:p>
        </p:txBody>
      </p:sp>
      <p:sp>
        <p:nvSpPr>
          <p:cNvPr id="167" name="Google Shape;167;p18"/>
          <p:cNvSpPr txBox="1"/>
          <p:nvPr>
            <p:ph idx="1" type="body"/>
          </p:nvPr>
        </p:nvSpPr>
        <p:spPr>
          <a:xfrm>
            <a:off x="311700" y="1152475"/>
            <a:ext cx="7249800" cy="3102000"/>
          </a:xfrm>
          <a:prstGeom prst="rect">
            <a:avLst/>
          </a:prstGeom>
          <a:noFill/>
          <a:ln>
            <a:noFill/>
          </a:ln>
        </p:spPr>
        <p:txBody>
          <a:bodyPr anchorCtr="0" anchor="t" bIns="91425" lIns="91425" spcFirstLastPara="1" rIns="91425" wrap="square" tIns="91425">
            <a:noAutofit/>
          </a:bodyPr>
          <a:lstStyle/>
          <a:p>
            <a:pPr indent="-314642" lvl="0" marL="457200" rtl="0" algn="just">
              <a:lnSpc>
                <a:spcPct val="105000"/>
              </a:lnSpc>
              <a:spcBef>
                <a:spcPts val="0"/>
              </a:spcBef>
              <a:spcAft>
                <a:spcPts val="0"/>
              </a:spcAft>
              <a:buSzPts val="1355"/>
              <a:buFont typeface="Times New Roman"/>
              <a:buChar char="●"/>
            </a:pPr>
            <a:r>
              <a:rPr lang="en-GB" sz="1355">
                <a:latin typeface="Times New Roman"/>
                <a:ea typeface="Times New Roman"/>
                <a:cs typeface="Times New Roman"/>
                <a:sym typeface="Times New Roman"/>
              </a:rPr>
              <a:t>User-defined data types are created by the user to fit specific needs in a program. </a:t>
            </a:r>
            <a:endParaRPr sz="1355">
              <a:latin typeface="Times New Roman"/>
              <a:ea typeface="Times New Roman"/>
              <a:cs typeface="Times New Roman"/>
              <a:sym typeface="Times New Roman"/>
            </a:endParaRPr>
          </a:p>
          <a:p>
            <a:pPr indent="-314642" lvl="0" marL="457200" rtl="0" algn="just">
              <a:lnSpc>
                <a:spcPct val="105000"/>
              </a:lnSpc>
              <a:spcBef>
                <a:spcPts val="0"/>
              </a:spcBef>
              <a:spcAft>
                <a:spcPts val="0"/>
              </a:spcAft>
              <a:buSzPts val="1355"/>
              <a:buFont typeface="Times New Roman"/>
              <a:buChar char="●"/>
            </a:pPr>
            <a:r>
              <a:rPr lang="en-GB" sz="1355">
                <a:latin typeface="Times New Roman"/>
                <a:ea typeface="Times New Roman"/>
                <a:cs typeface="Times New Roman"/>
                <a:sym typeface="Times New Roman"/>
              </a:rPr>
              <a:t>They allow users to define new types of data that are more complex than the built-in types like integers, strings, and lists. </a:t>
            </a:r>
            <a:endParaRPr sz="1355">
              <a:latin typeface="Times New Roman"/>
              <a:ea typeface="Times New Roman"/>
              <a:cs typeface="Times New Roman"/>
              <a:sym typeface="Times New Roman"/>
            </a:endParaRPr>
          </a:p>
          <a:p>
            <a:pPr indent="-314642" lvl="0" marL="457200" rtl="0" algn="just">
              <a:lnSpc>
                <a:spcPct val="105000"/>
              </a:lnSpc>
              <a:spcBef>
                <a:spcPts val="0"/>
              </a:spcBef>
              <a:spcAft>
                <a:spcPts val="0"/>
              </a:spcAft>
              <a:buSzPts val="1355"/>
              <a:buFont typeface="Times New Roman"/>
              <a:buChar char="●"/>
            </a:pPr>
            <a:r>
              <a:rPr lang="en-GB" sz="1355">
                <a:latin typeface="Times New Roman"/>
                <a:ea typeface="Times New Roman"/>
                <a:cs typeface="Times New Roman"/>
                <a:sym typeface="Times New Roman"/>
              </a:rPr>
              <a:t>These custom data types can encapsulate both data and behavior, which is essential for modeling real-world entities or solving complex problems in a program.</a:t>
            </a:r>
            <a:endParaRPr b="1" sz="1522">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523"/>
              <a:buNone/>
            </a:pPr>
            <a:r>
              <a:rPr lang="en-GB" sz="1357">
                <a:solidFill>
                  <a:schemeClr val="dk1"/>
                </a:solidFill>
                <a:latin typeface="Times New Roman"/>
                <a:ea typeface="Times New Roman"/>
                <a:cs typeface="Times New Roman"/>
                <a:sym typeface="Times New Roman"/>
              </a:rPr>
              <a:t>Types</a:t>
            </a:r>
            <a:endParaRPr sz="1357">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523"/>
              <a:buNone/>
            </a:pPr>
            <a:r>
              <a:rPr lang="en-GB" sz="1357">
                <a:solidFill>
                  <a:schemeClr val="dk1"/>
                </a:solidFill>
                <a:latin typeface="Times New Roman"/>
                <a:ea typeface="Times New Roman"/>
                <a:cs typeface="Times New Roman"/>
                <a:sym typeface="Times New Roman"/>
              </a:rPr>
              <a:t>1.Class</a:t>
            </a:r>
            <a:endParaRPr sz="1357">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Clr>
                <a:schemeClr val="dk1"/>
              </a:buClr>
              <a:buSzPts val="523"/>
              <a:buFont typeface="Arial"/>
              <a:buNone/>
            </a:pPr>
            <a:r>
              <a:rPr lang="en-GB" sz="1357">
                <a:solidFill>
                  <a:schemeClr val="dk1"/>
                </a:solidFill>
                <a:latin typeface="Times New Roman"/>
                <a:ea typeface="Times New Roman"/>
                <a:cs typeface="Times New Roman"/>
                <a:sym typeface="Times New Roman"/>
              </a:rPr>
              <a:t>2.Enumerations</a:t>
            </a:r>
            <a:endParaRPr sz="1357">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523"/>
              <a:buNone/>
            </a:pPr>
            <a:r>
              <a:rPr lang="en-GB" sz="1357">
                <a:solidFill>
                  <a:schemeClr val="dk1"/>
                </a:solidFill>
                <a:latin typeface="Times New Roman"/>
                <a:ea typeface="Times New Roman"/>
                <a:cs typeface="Times New Roman"/>
                <a:sym typeface="Times New Roman"/>
              </a:rPr>
              <a:t>3.User Defined Functions</a:t>
            </a:r>
            <a:endParaRPr sz="1357">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523"/>
              <a:buNone/>
            </a:pPr>
            <a:r>
              <a:rPr lang="en-GB" sz="1357">
                <a:solidFill>
                  <a:schemeClr val="dk1"/>
                </a:solidFill>
                <a:latin typeface="Times New Roman"/>
                <a:ea typeface="Times New Roman"/>
                <a:cs typeface="Times New Roman"/>
                <a:sym typeface="Times New Roman"/>
              </a:rPr>
              <a:t>4.Custom Data Structures</a:t>
            </a:r>
            <a:endParaRPr sz="1357">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523"/>
              <a:buNone/>
            </a:pPr>
            <a:r>
              <a:t/>
            </a:r>
            <a:endParaRPr b="1" sz="1357">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523"/>
              <a:buNone/>
            </a:pPr>
            <a:r>
              <a:t/>
            </a:r>
            <a:endParaRPr b="1" sz="1355">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523"/>
              <a:buNone/>
            </a:pPr>
            <a:r>
              <a:t/>
            </a:r>
            <a:endParaRPr sz="1355">
              <a:latin typeface="Times New Roman"/>
              <a:ea typeface="Times New Roman"/>
              <a:cs typeface="Times New Roman"/>
              <a:sym typeface="Times New Roman"/>
            </a:endParaRPr>
          </a:p>
        </p:txBody>
      </p:sp>
      <p:sp>
        <p:nvSpPr>
          <p:cNvPr id="168" name="Google Shape;168;p18"/>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445025"/>
            <a:ext cx="7445100" cy="405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pic>
        <p:nvPicPr>
          <p:cNvPr id="174" name="Google Shape;174;p19"/>
          <p:cNvPicPr preferRelativeResize="0"/>
          <p:nvPr/>
        </p:nvPicPr>
        <p:blipFill rotWithShape="1">
          <a:blip r:embed="rId3">
            <a:alphaModFix/>
          </a:blip>
          <a:srcRect b="0" l="0" r="0" t="0"/>
          <a:stretch/>
        </p:blipFill>
        <p:spPr>
          <a:xfrm>
            <a:off x="311700" y="445025"/>
            <a:ext cx="7860251" cy="4053599"/>
          </a:xfrm>
          <a:prstGeom prst="rect">
            <a:avLst/>
          </a:prstGeom>
          <a:noFill/>
          <a:ln>
            <a:noFill/>
          </a:ln>
        </p:spPr>
      </p:pic>
      <p:sp>
        <p:nvSpPr>
          <p:cNvPr id="175" name="Google Shape;175;p19"/>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Contents</a:t>
            </a:r>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Introduction to Python</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Introduction to Data Types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Numeric Datatype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Type Conversion</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Sequence type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Mapping Type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Set Types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Boolean Type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Binary Types</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None type</a:t>
            </a: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User-Defined Data Types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Introduction to Python</a:t>
            </a:r>
            <a:endParaRPr/>
          </a:p>
        </p:txBody>
      </p:sp>
      <p:sp>
        <p:nvSpPr>
          <p:cNvPr id="66" name="Google Shape;66;p3"/>
          <p:cNvSpPr txBox="1"/>
          <p:nvPr>
            <p:ph idx="1" type="body"/>
          </p:nvPr>
        </p:nvSpPr>
        <p:spPr>
          <a:xfrm>
            <a:off x="311700" y="908550"/>
            <a:ext cx="7713600" cy="423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GB" sz="1400">
                <a:solidFill>
                  <a:schemeClr val="dk1"/>
                </a:solidFill>
                <a:latin typeface="Times New Roman"/>
                <a:ea typeface="Times New Roman"/>
                <a:cs typeface="Times New Roman"/>
                <a:sym typeface="Times New Roman"/>
              </a:rPr>
              <a:t>Python is a high-level, interpreted programming language known for its easy-to-read syntax . It supports multiple programming paradigms, including procedural, object-oriented, and functional programming.It is widely used for web development, data analysis, machine learning, data science,Desktop GUI applications and more.</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SzPts val="1800"/>
              <a:buNone/>
            </a:pPr>
            <a:r>
              <a:rPr b="1" lang="en-GB" sz="1400">
                <a:solidFill>
                  <a:schemeClr val="dk1"/>
                </a:solidFill>
                <a:latin typeface="Times New Roman"/>
                <a:ea typeface="Times New Roman"/>
                <a:cs typeface="Times New Roman"/>
                <a:sym typeface="Times New Roman"/>
              </a:rPr>
              <a:t>Key Features of Python:</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AutoNum type="arabicPeriod"/>
            </a:pPr>
            <a:r>
              <a:rPr b="1" lang="en-GB" sz="1400">
                <a:solidFill>
                  <a:schemeClr val="dk1"/>
                </a:solidFill>
                <a:latin typeface="Times New Roman"/>
                <a:ea typeface="Times New Roman"/>
                <a:cs typeface="Times New Roman"/>
                <a:sym typeface="Times New Roman"/>
              </a:rPr>
              <a:t>Simple and Easy to Learn:</a:t>
            </a:r>
            <a:br>
              <a:rPr lang="en-GB" sz="1400">
                <a:solidFill>
                  <a:schemeClr val="dk1"/>
                </a:solidFill>
                <a:latin typeface="Times New Roman"/>
                <a:ea typeface="Times New Roman"/>
                <a:cs typeface="Times New Roman"/>
                <a:sym typeface="Times New Roman"/>
              </a:rPr>
            </a:br>
            <a:r>
              <a:rPr lang="en-GB" sz="1400">
                <a:solidFill>
                  <a:schemeClr val="dk1"/>
                </a:solidFill>
                <a:latin typeface="Times New Roman"/>
                <a:ea typeface="Times New Roman"/>
                <a:cs typeface="Times New Roman"/>
                <a:sym typeface="Times New Roman"/>
              </a:rPr>
              <a:t> Python's syntax is clear and easy to understand, making it beginner-friendly.</a:t>
            </a:r>
            <a:br>
              <a:rPr lang="en-GB"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AutoNum type="arabicPeriod"/>
            </a:pPr>
            <a:r>
              <a:rPr b="1" lang="en-GB" sz="1400">
                <a:solidFill>
                  <a:schemeClr val="dk1"/>
                </a:solidFill>
                <a:latin typeface="Times New Roman"/>
                <a:ea typeface="Times New Roman"/>
                <a:cs typeface="Times New Roman"/>
                <a:sym typeface="Times New Roman"/>
              </a:rPr>
              <a:t>Interpreted Language:</a:t>
            </a:r>
            <a:br>
              <a:rPr lang="en-GB" sz="1400">
                <a:solidFill>
                  <a:schemeClr val="dk1"/>
                </a:solidFill>
                <a:latin typeface="Times New Roman"/>
                <a:ea typeface="Times New Roman"/>
                <a:cs typeface="Times New Roman"/>
                <a:sym typeface="Times New Roman"/>
              </a:rPr>
            </a:br>
            <a:r>
              <a:rPr lang="en-GB" sz="1400">
                <a:solidFill>
                  <a:schemeClr val="dk1"/>
                </a:solidFill>
                <a:latin typeface="Times New Roman"/>
                <a:ea typeface="Times New Roman"/>
                <a:cs typeface="Times New Roman"/>
                <a:sym typeface="Times New Roman"/>
              </a:rPr>
              <a:t> Python is executed line-by-line, which simplifies debugging and development.</a:t>
            </a:r>
            <a:br>
              <a:rPr lang="en-GB"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AutoNum type="arabicPeriod"/>
            </a:pPr>
            <a:r>
              <a:rPr b="1" lang="en-GB" sz="1400">
                <a:solidFill>
                  <a:schemeClr val="dk1"/>
                </a:solidFill>
                <a:latin typeface="Times New Roman"/>
                <a:ea typeface="Times New Roman"/>
                <a:cs typeface="Times New Roman"/>
                <a:sym typeface="Times New Roman"/>
              </a:rPr>
              <a:t>Dynamically Typed:</a:t>
            </a:r>
            <a:br>
              <a:rPr lang="en-GB" sz="1400">
                <a:solidFill>
                  <a:schemeClr val="dk1"/>
                </a:solidFill>
                <a:latin typeface="Times New Roman"/>
                <a:ea typeface="Times New Roman"/>
                <a:cs typeface="Times New Roman"/>
                <a:sym typeface="Times New Roman"/>
              </a:rPr>
            </a:br>
            <a:r>
              <a:rPr lang="en-GB" sz="1400">
                <a:solidFill>
                  <a:schemeClr val="dk1"/>
                </a:solidFill>
                <a:latin typeface="Times New Roman"/>
                <a:ea typeface="Times New Roman"/>
                <a:cs typeface="Times New Roman"/>
                <a:sym typeface="Times New Roman"/>
              </a:rPr>
              <a:t> You don't need to explicitly declare variable types. The type is inferred during runtime.</a:t>
            </a:r>
            <a:br>
              <a:rPr lang="en-GB"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AutoNum type="arabicPeriod"/>
            </a:pPr>
            <a:r>
              <a:rPr b="1" lang="en-GB" sz="1400">
                <a:solidFill>
                  <a:schemeClr val="dk1"/>
                </a:solidFill>
                <a:latin typeface="Times New Roman"/>
                <a:ea typeface="Times New Roman"/>
                <a:cs typeface="Times New Roman"/>
                <a:sym typeface="Times New Roman"/>
              </a:rPr>
              <a:t>Cross-Platform:</a:t>
            </a:r>
            <a:br>
              <a:rPr lang="en-GB" sz="1400">
                <a:solidFill>
                  <a:schemeClr val="dk1"/>
                </a:solidFill>
                <a:latin typeface="Times New Roman"/>
                <a:ea typeface="Times New Roman"/>
                <a:cs typeface="Times New Roman"/>
                <a:sym typeface="Times New Roman"/>
              </a:rPr>
            </a:br>
            <a:r>
              <a:rPr lang="en-GB" sz="1400">
                <a:solidFill>
                  <a:schemeClr val="dk1"/>
                </a:solidFill>
                <a:latin typeface="Times New Roman"/>
                <a:ea typeface="Times New Roman"/>
                <a:cs typeface="Times New Roman"/>
                <a:sym typeface="Times New Roman"/>
              </a:rPr>
              <a:t> Python code runs on different operating systems, including Windows, macOS, and Linux, without modification.</a:t>
            </a:r>
            <a:br>
              <a:rPr lang="en-GB"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1200"/>
              </a:spcAft>
              <a:buSzPts val="1800"/>
              <a:buNone/>
            </a:pPr>
            <a:r>
              <a:t/>
            </a:r>
            <a:endParaRPr sz="1000">
              <a:solidFill>
                <a:schemeClr val="dk1"/>
              </a:solidFill>
              <a:latin typeface="Times New Roman"/>
              <a:ea typeface="Times New Roman"/>
              <a:cs typeface="Times New Roman"/>
              <a:sym typeface="Times New Roman"/>
            </a:endParaRPr>
          </a:p>
        </p:txBody>
      </p:sp>
      <p:sp>
        <p:nvSpPr>
          <p:cNvPr id="67" name="Google Shape;67;p3"/>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4"/>
          <p:cNvSpPr txBox="1"/>
          <p:nvPr>
            <p:ph type="title"/>
          </p:nvPr>
        </p:nvSpPr>
        <p:spPr>
          <a:xfrm>
            <a:off x="750600" y="445025"/>
            <a:ext cx="68523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b="1" lang="en-GB" sz="1500">
                <a:latin typeface="Calibri"/>
                <a:ea typeface="Calibri"/>
                <a:cs typeface="Calibri"/>
                <a:sym typeface="Calibri"/>
              </a:rPr>
              <a:t>Introduction to Data Types</a:t>
            </a:r>
            <a:endParaRPr sz="3200"/>
          </a:p>
        </p:txBody>
      </p:sp>
      <p:sp>
        <p:nvSpPr>
          <p:cNvPr id="73" name="Google Shape;73;p4"/>
          <p:cNvSpPr txBox="1"/>
          <p:nvPr>
            <p:ph idx="1" type="body"/>
          </p:nvPr>
        </p:nvSpPr>
        <p:spPr>
          <a:xfrm>
            <a:off x="962400" y="810850"/>
            <a:ext cx="6852300" cy="383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15000"/>
              </a:lnSpc>
              <a:spcBef>
                <a:spcPts val="1400"/>
              </a:spcBef>
              <a:spcAft>
                <a:spcPts val="0"/>
              </a:spcAft>
              <a:buSzPct val="120000"/>
              <a:buNone/>
            </a:pPr>
            <a:r>
              <a:rPr lang="en-GB" sz="6000">
                <a:solidFill>
                  <a:schemeClr val="dk1"/>
                </a:solidFill>
                <a:latin typeface="Times New Roman"/>
                <a:ea typeface="Times New Roman"/>
                <a:cs typeface="Times New Roman"/>
                <a:sym typeface="Times New Roman"/>
              </a:rPr>
              <a:t>In Python, a data typ</a:t>
            </a:r>
            <a:r>
              <a:rPr b="1" lang="en-GB" sz="6000">
                <a:solidFill>
                  <a:schemeClr val="dk1"/>
                </a:solidFill>
                <a:latin typeface="Times New Roman"/>
                <a:ea typeface="Times New Roman"/>
                <a:cs typeface="Times New Roman"/>
                <a:sym typeface="Times New Roman"/>
              </a:rPr>
              <a:t>e</a:t>
            </a:r>
            <a:r>
              <a:rPr lang="en-GB" sz="6000">
                <a:solidFill>
                  <a:schemeClr val="dk1"/>
                </a:solidFill>
                <a:latin typeface="Times New Roman"/>
                <a:ea typeface="Times New Roman"/>
                <a:cs typeface="Times New Roman"/>
                <a:sym typeface="Times New Roman"/>
              </a:rPr>
              <a:t> specifies the type of data that a variable can hold.Python is a dynamically typed language, meaning you don't need to declare the datatype explicitly when defining a variable; the interpreter determines it based on the value assigned.</a:t>
            </a:r>
            <a:r>
              <a:rPr lang="en-GB" sz="6000">
                <a:solidFill>
                  <a:srgbClr val="273239"/>
                </a:solidFill>
                <a:highlight>
                  <a:srgbClr val="FFFFFF"/>
                </a:highlight>
                <a:latin typeface="Times New Roman"/>
                <a:ea typeface="Times New Roman"/>
                <a:cs typeface="Times New Roman"/>
                <a:sym typeface="Times New Roman"/>
              </a:rPr>
              <a:t>The following are the standard or built-in data types in Python:</a:t>
            </a:r>
            <a:endParaRPr sz="6000">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40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Numeric </a:t>
            </a:r>
            <a:r>
              <a:rPr lang="en-GB" sz="5952">
                <a:solidFill>
                  <a:srgbClr val="273239"/>
                </a:solidFill>
                <a:highlight>
                  <a:srgbClr val="FFFFFF"/>
                </a:highlight>
                <a:latin typeface="Times New Roman"/>
                <a:ea typeface="Times New Roman"/>
                <a:cs typeface="Times New Roman"/>
                <a:sym typeface="Times New Roman"/>
              </a:rPr>
              <a:t>– int, float, complex</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Sequence Type</a:t>
            </a:r>
            <a:r>
              <a:rPr lang="en-GB" sz="5952">
                <a:solidFill>
                  <a:srgbClr val="273239"/>
                </a:solidFill>
                <a:highlight>
                  <a:srgbClr val="FFFFFF"/>
                </a:highlight>
                <a:latin typeface="Times New Roman"/>
                <a:ea typeface="Times New Roman"/>
                <a:cs typeface="Times New Roman"/>
                <a:sym typeface="Times New Roman"/>
              </a:rPr>
              <a:t> – string, list, tuple</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Mapping Type</a:t>
            </a:r>
            <a:r>
              <a:rPr lang="en-GB" sz="5952">
                <a:solidFill>
                  <a:srgbClr val="273239"/>
                </a:solidFill>
                <a:highlight>
                  <a:srgbClr val="FFFFFF"/>
                </a:highlight>
                <a:latin typeface="Times New Roman"/>
                <a:ea typeface="Times New Roman"/>
                <a:cs typeface="Times New Roman"/>
                <a:sym typeface="Times New Roman"/>
              </a:rPr>
              <a:t> – dict</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Boolean </a:t>
            </a:r>
            <a:r>
              <a:rPr lang="en-GB" sz="5952">
                <a:solidFill>
                  <a:srgbClr val="273239"/>
                </a:solidFill>
                <a:highlight>
                  <a:srgbClr val="FFFFFF"/>
                </a:highlight>
                <a:latin typeface="Times New Roman"/>
                <a:ea typeface="Times New Roman"/>
                <a:cs typeface="Times New Roman"/>
                <a:sym typeface="Times New Roman"/>
              </a:rPr>
              <a:t>– bool</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Set Type</a:t>
            </a:r>
            <a:r>
              <a:rPr lang="en-GB" sz="5952">
                <a:solidFill>
                  <a:srgbClr val="273239"/>
                </a:solidFill>
                <a:highlight>
                  <a:srgbClr val="FFFFFF"/>
                </a:highlight>
                <a:latin typeface="Times New Roman"/>
                <a:ea typeface="Times New Roman"/>
                <a:cs typeface="Times New Roman"/>
                <a:sym typeface="Times New Roman"/>
              </a:rPr>
              <a:t> – set, frozenset</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Binary Types</a:t>
            </a:r>
            <a:r>
              <a:rPr lang="en-GB" sz="5952">
                <a:solidFill>
                  <a:srgbClr val="273239"/>
                </a:solidFill>
                <a:highlight>
                  <a:srgbClr val="FFFFFF"/>
                </a:highlight>
                <a:latin typeface="Times New Roman"/>
                <a:ea typeface="Times New Roman"/>
                <a:cs typeface="Times New Roman"/>
                <a:sym typeface="Times New Roman"/>
              </a:rPr>
              <a:t> – bytes,memoryview,bytearray</a:t>
            </a:r>
            <a:endParaRPr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None</a:t>
            </a:r>
            <a:endParaRPr b="1" sz="5952">
              <a:solidFill>
                <a:srgbClr val="273239"/>
              </a:solidFill>
              <a:highlight>
                <a:srgbClr val="FFFFFF"/>
              </a:highlight>
              <a:latin typeface="Times New Roman"/>
              <a:ea typeface="Times New Roman"/>
              <a:cs typeface="Times New Roman"/>
              <a:sym typeface="Times New Roman"/>
            </a:endParaRPr>
          </a:p>
          <a:p>
            <a:pPr indent="-323102" lvl="0" marL="685800" rtl="0" algn="l">
              <a:lnSpc>
                <a:spcPct val="158000"/>
              </a:lnSpc>
              <a:spcBef>
                <a:spcPts val="0"/>
              </a:spcBef>
              <a:spcAft>
                <a:spcPts val="0"/>
              </a:spcAft>
              <a:buClr>
                <a:srgbClr val="273239"/>
              </a:buClr>
              <a:buSzPct val="100000"/>
              <a:buFont typeface="Times New Roman"/>
              <a:buChar char="●"/>
            </a:pPr>
            <a:r>
              <a:rPr b="1" lang="en-GB" sz="5952">
                <a:solidFill>
                  <a:srgbClr val="273239"/>
                </a:solidFill>
                <a:highlight>
                  <a:srgbClr val="FFFFFF"/>
                </a:highlight>
                <a:latin typeface="Times New Roman"/>
                <a:ea typeface="Times New Roman"/>
                <a:cs typeface="Times New Roman"/>
                <a:sym typeface="Times New Roman"/>
              </a:rPr>
              <a:t>User Defined Datatype</a:t>
            </a:r>
            <a:endParaRPr b="1" sz="5952">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0"/>
              </a:spcAft>
              <a:buSzPts val="1800"/>
              <a:buNone/>
            </a:pPr>
            <a:r>
              <a:t/>
            </a:r>
            <a:endParaRPr sz="1350">
              <a:solidFill>
                <a:srgbClr val="273239"/>
              </a:solidFill>
              <a:highlight>
                <a:srgbClr val="FFFFFF"/>
              </a:highlight>
              <a:latin typeface="Nunito"/>
              <a:ea typeface="Nunito"/>
              <a:cs typeface="Nunito"/>
              <a:sym typeface="Nunito"/>
            </a:endParaRPr>
          </a:p>
          <a:p>
            <a:pPr indent="0" lvl="0" marL="457200" rtl="0" algn="l">
              <a:lnSpc>
                <a:spcPct val="115000"/>
              </a:lnSpc>
              <a:spcBef>
                <a:spcPts val="400"/>
              </a:spcBef>
              <a:spcAft>
                <a:spcPts val="1200"/>
              </a:spcAft>
              <a:buSzPts val="1800"/>
              <a:buNone/>
            </a:pPr>
            <a:r>
              <a:t/>
            </a:r>
            <a:endParaRPr>
              <a:solidFill>
                <a:schemeClr val="dk1"/>
              </a:solidFill>
            </a:endParaRPr>
          </a:p>
        </p:txBody>
      </p:sp>
      <p:sp>
        <p:nvSpPr>
          <p:cNvPr id="74" name="Google Shape;74;p4"/>
          <p:cNvSpPr txBox="1"/>
          <p:nvPr>
            <p:ph type="title"/>
          </p:nvPr>
        </p:nvSpPr>
        <p:spPr>
          <a:xfrm>
            <a:off x="262850" y="407050"/>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a:p>
            <a:pPr indent="0" lvl="0" marL="45720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457200" rtl="0" algn="l">
              <a:lnSpc>
                <a:spcPct val="115000"/>
              </a:lnSpc>
              <a:spcBef>
                <a:spcPts val="0"/>
              </a:spcBef>
              <a:spcAft>
                <a:spcPts val="1200"/>
              </a:spcAft>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Classification of Data types</a:t>
            </a:r>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1" name="Google Shape;81;p5"/>
          <p:cNvPicPr preferRelativeResize="0"/>
          <p:nvPr/>
        </p:nvPicPr>
        <p:blipFill rotWithShape="1">
          <a:blip r:embed="rId3">
            <a:alphaModFix/>
          </a:blip>
          <a:srcRect b="0" l="0" r="0" t="0"/>
          <a:stretch/>
        </p:blipFill>
        <p:spPr>
          <a:xfrm>
            <a:off x="311700" y="1152475"/>
            <a:ext cx="8520599" cy="3595750"/>
          </a:xfrm>
          <a:prstGeom prst="rect">
            <a:avLst/>
          </a:prstGeom>
          <a:noFill/>
          <a:ln>
            <a:noFill/>
          </a:ln>
        </p:spPr>
      </p:pic>
      <p:sp>
        <p:nvSpPr>
          <p:cNvPr id="82" name="Google Shape;82;p5"/>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1.Numeric Datatype</a:t>
            </a:r>
            <a:endParaRPr/>
          </a:p>
          <a:p>
            <a:pPr indent="0" lvl="0" marL="0" rtl="0" algn="l">
              <a:lnSpc>
                <a:spcPct val="100000"/>
              </a:lnSpc>
              <a:spcBef>
                <a:spcPts val="0"/>
              </a:spcBef>
              <a:spcAft>
                <a:spcPts val="0"/>
              </a:spcAft>
              <a:buSzPct val="111111"/>
              <a:buNone/>
            </a:pPr>
            <a:r>
              <a:t/>
            </a:r>
            <a:endParaRPr/>
          </a:p>
        </p:txBody>
      </p:sp>
      <p:sp>
        <p:nvSpPr>
          <p:cNvPr id="88" name="Google Shape;88;p6"/>
          <p:cNvSpPr txBox="1"/>
          <p:nvPr>
            <p:ph idx="1" type="body"/>
          </p:nvPr>
        </p:nvSpPr>
        <p:spPr>
          <a:xfrm>
            <a:off x="311700" y="1152475"/>
            <a:ext cx="6850200" cy="3737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SzPct val="120000"/>
              <a:buNone/>
            </a:pPr>
            <a:r>
              <a:rPr lang="en-GB" sz="6000">
                <a:solidFill>
                  <a:srgbClr val="273239"/>
                </a:solidFill>
                <a:highlight>
                  <a:srgbClr val="FFFFFF"/>
                </a:highlight>
                <a:latin typeface="Times New Roman"/>
                <a:ea typeface="Times New Roman"/>
                <a:cs typeface="Times New Roman"/>
                <a:sym typeface="Times New Roman"/>
              </a:rPr>
              <a:t>The numeric data type in Python represents the data that has a numeric value. A numeric value can be an integer, a floating number, or even a complex number.</a:t>
            </a:r>
            <a:endParaRPr sz="6000">
              <a:solidFill>
                <a:srgbClr val="273239"/>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SzPct val="120000"/>
              <a:buNone/>
            </a:pPr>
            <a:r>
              <a:rPr b="1" lang="en-GB" sz="6000">
                <a:solidFill>
                  <a:srgbClr val="273239"/>
                </a:solidFill>
                <a:highlight>
                  <a:srgbClr val="FFFFFF"/>
                </a:highlight>
                <a:latin typeface="Times New Roman"/>
                <a:ea typeface="Times New Roman"/>
                <a:cs typeface="Times New Roman"/>
                <a:sym typeface="Times New Roman"/>
              </a:rPr>
              <a:t>Integers </a:t>
            </a:r>
            <a:r>
              <a:rPr lang="en-GB" sz="6000">
                <a:solidFill>
                  <a:srgbClr val="273239"/>
                </a:solidFill>
                <a:highlight>
                  <a:srgbClr val="FFFFFF"/>
                </a:highlight>
                <a:latin typeface="Times New Roman"/>
                <a:ea typeface="Times New Roman"/>
                <a:cs typeface="Times New Roman"/>
                <a:sym typeface="Times New Roman"/>
              </a:rPr>
              <a:t>– This value is represented by int class. It contains positive or negative whole numbers (without fractions or decimals). In Python, there is no limit to how long an integer value can be.</a:t>
            </a:r>
            <a:endParaRPr sz="6000">
              <a:solidFill>
                <a:srgbClr val="273239"/>
              </a:solidFill>
              <a:highlight>
                <a:srgbClr val="FFFFFF"/>
              </a:highlight>
              <a:latin typeface="Times New Roman"/>
              <a:ea typeface="Times New Roman"/>
              <a:cs typeface="Times New Roman"/>
              <a:sym typeface="Times New Roman"/>
            </a:endParaRPr>
          </a:p>
          <a:p>
            <a:pPr indent="0" lvl="0" marL="0" rtl="0" algn="just">
              <a:lnSpc>
                <a:spcPct val="100000"/>
              </a:lnSpc>
              <a:spcBef>
                <a:spcPts val="1800"/>
              </a:spcBef>
              <a:spcAft>
                <a:spcPts val="0"/>
              </a:spcAft>
              <a:buSzPct val="120000"/>
              <a:buNone/>
            </a:pPr>
            <a:r>
              <a:rPr lang="en-GB" sz="6000">
                <a:solidFill>
                  <a:srgbClr val="273239"/>
                </a:solidFill>
                <a:highlight>
                  <a:srgbClr val="FFFFFF"/>
                </a:highlight>
                <a:latin typeface="Times New Roman"/>
                <a:ea typeface="Times New Roman"/>
                <a:cs typeface="Times New Roman"/>
                <a:sym typeface="Times New Roman"/>
              </a:rPr>
              <a:t>Example:</a:t>
            </a:r>
            <a:endParaRPr sz="6000">
              <a:solidFill>
                <a:srgbClr val="273239"/>
              </a:solidFill>
              <a:highlight>
                <a:srgbClr val="FFFFFF"/>
              </a:highlight>
              <a:latin typeface="Times New Roman"/>
              <a:ea typeface="Times New Roman"/>
              <a:cs typeface="Times New Roman"/>
              <a:sym typeface="Times New Roman"/>
            </a:endParaRPr>
          </a:p>
          <a:p>
            <a:pPr indent="0" lvl="0" marL="0" rtl="0" algn="l">
              <a:lnSpc>
                <a:spcPct val="135714"/>
              </a:lnSpc>
              <a:spcBef>
                <a:spcPts val="1800"/>
              </a:spcBef>
              <a:spcAft>
                <a:spcPts val="0"/>
              </a:spcAft>
              <a:buClr>
                <a:schemeClr val="dk1"/>
              </a:buClr>
              <a:buSzPts val="275"/>
              <a:buFont typeface="Arial"/>
              <a:buNone/>
            </a:pPr>
            <a:r>
              <a:rPr lang="en-GB" sz="6000">
                <a:solidFill>
                  <a:schemeClr val="dk1"/>
                </a:solidFill>
                <a:highlight>
                  <a:srgbClr val="F7F7F7"/>
                </a:highlight>
                <a:latin typeface="Times New Roman"/>
                <a:ea typeface="Times New Roman"/>
                <a:cs typeface="Times New Roman"/>
                <a:sym typeface="Times New Roman"/>
              </a:rPr>
              <a:t>a=</a:t>
            </a:r>
            <a:r>
              <a:rPr lang="en-GB" sz="6000">
                <a:solidFill>
                  <a:srgbClr val="116644"/>
                </a:solidFill>
                <a:highlight>
                  <a:srgbClr val="F7F7F7"/>
                </a:highlight>
                <a:latin typeface="Times New Roman"/>
                <a:ea typeface="Times New Roman"/>
                <a:cs typeface="Times New Roman"/>
                <a:sym typeface="Times New Roman"/>
              </a:rPr>
              <a:t>10</a:t>
            </a:r>
            <a:endParaRPr sz="6000">
              <a:solidFill>
                <a:srgbClr val="116644"/>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chemeClr val="dk1"/>
                </a:solidFill>
                <a:highlight>
                  <a:srgbClr val="F7F7F7"/>
                </a:highlight>
                <a:latin typeface="Times New Roman"/>
                <a:ea typeface="Times New Roman"/>
                <a:cs typeface="Times New Roman"/>
                <a:sym typeface="Times New Roman"/>
              </a:rPr>
              <a:t>b=</a:t>
            </a:r>
            <a:r>
              <a:rPr lang="en-GB" sz="6000">
                <a:solidFill>
                  <a:srgbClr val="116644"/>
                </a:solidFill>
                <a:highlight>
                  <a:srgbClr val="F7F7F7"/>
                </a:highlight>
                <a:latin typeface="Times New Roman"/>
                <a:ea typeface="Times New Roman"/>
                <a:cs typeface="Times New Roman"/>
                <a:sym typeface="Times New Roman"/>
              </a:rPr>
              <a:t>12.3</a:t>
            </a:r>
            <a:endParaRPr sz="6000">
              <a:solidFill>
                <a:srgbClr val="116644"/>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chemeClr val="dk1"/>
                </a:solidFill>
                <a:highlight>
                  <a:srgbClr val="F7F7F7"/>
                </a:highlight>
                <a:latin typeface="Times New Roman"/>
                <a:ea typeface="Times New Roman"/>
                <a:cs typeface="Times New Roman"/>
                <a:sym typeface="Times New Roman"/>
              </a:rPr>
              <a:t>c=</a:t>
            </a:r>
            <a:r>
              <a:rPr lang="en-GB" sz="6000">
                <a:solidFill>
                  <a:srgbClr val="116644"/>
                </a:solidFill>
                <a:highlight>
                  <a:srgbClr val="F7F7F7"/>
                </a:highlight>
                <a:latin typeface="Times New Roman"/>
                <a:ea typeface="Times New Roman"/>
                <a:cs typeface="Times New Roman"/>
                <a:sym typeface="Times New Roman"/>
              </a:rPr>
              <a:t>1</a:t>
            </a:r>
            <a:r>
              <a:rPr lang="en-GB" sz="6000">
                <a:solidFill>
                  <a:schemeClr val="dk1"/>
                </a:solidFill>
                <a:highlight>
                  <a:srgbClr val="F7F7F7"/>
                </a:highlight>
                <a:latin typeface="Times New Roman"/>
                <a:ea typeface="Times New Roman"/>
                <a:cs typeface="Times New Roman"/>
                <a:sym typeface="Times New Roman"/>
              </a:rPr>
              <a:t>+</a:t>
            </a:r>
            <a:r>
              <a:rPr lang="en-GB" sz="6000">
                <a:solidFill>
                  <a:srgbClr val="116644"/>
                </a:solidFill>
                <a:highlight>
                  <a:srgbClr val="F7F7F7"/>
                </a:highlight>
                <a:latin typeface="Times New Roman"/>
                <a:ea typeface="Times New Roman"/>
                <a:cs typeface="Times New Roman"/>
                <a:sym typeface="Times New Roman"/>
              </a:rPr>
              <a:t>2j</a:t>
            </a:r>
            <a:endParaRPr sz="6000">
              <a:solidFill>
                <a:srgbClr val="116644"/>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(a,b,c)</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a:t>
            </a:r>
            <a:r>
              <a:rPr lang="en-GB" sz="6000">
                <a:solidFill>
                  <a:srgbClr val="257693"/>
                </a:solidFill>
                <a:highlight>
                  <a:srgbClr val="F7F7F7"/>
                </a:highlight>
                <a:latin typeface="Times New Roman"/>
                <a:ea typeface="Times New Roman"/>
                <a:cs typeface="Times New Roman"/>
                <a:sym typeface="Times New Roman"/>
              </a:rPr>
              <a:t>type</a:t>
            </a:r>
            <a:r>
              <a:rPr lang="en-GB" sz="6000">
                <a:solidFill>
                  <a:schemeClr val="dk1"/>
                </a:solidFill>
                <a:highlight>
                  <a:srgbClr val="F7F7F7"/>
                </a:highlight>
                <a:latin typeface="Times New Roman"/>
                <a:ea typeface="Times New Roman"/>
                <a:cs typeface="Times New Roman"/>
                <a:sym typeface="Times New Roman"/>
              </a:rPr>
              <a:t>(a))</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a:t>
            </a:r>
            <a:r>
              <a:rPr lang="en-GB" sz="6000">
                <a:solidFill>
                  <a:srgbClr val="257693"/>
                </a:solidFill>
                <a:highlight>
                  <a:srgbClr val="F7F7F7"/>
                </a:highlight>
                <a:latin typeface="Times New Roman"/>
                <a:ea typeface="Times New Roman"/>
                <a:cs typeface="Times New Roman"/>
                <a:sym typeface="Times New Roman"/>
              </a:rPr>
              <a:t>type</a:t>
            </a:r>
            <a:r>
              <a:rPr lang="en-GB" sz="6000">
                <a:solidFill>
                  <a:schemeClr val="dk1"/>
                </a:solidFill>
                <a:highlight>
                  <a:srgbClr val="F7F7F7"/>
                </a:highlight>
                <a:latin typeface="Times New Roman"/>
                <a:ea typeface="Times New Roman"/>
                <a:cs typeface="Times New Roman"/>
                <a:sym typeface="Times New Roman"/>
              </a:rPr>
              <a:t>(b))</a:t>
            </a:r>
            <a:endParaRPr sz="60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275"/>
              <a:buFont typeface="Arial"/>
              <a:buNone/>
            </a:pPr>
            <a:r>
              <a:rPr lang="en-GB" sz="6000">
                <a:solidFill>
                  <a:srgbClr val="795E26"/>
                </a:solidFill>
                <a:highlight>
                  <a:srgbClr val="F7F7F7"/>
                </a:highlight>
                <a:latin typeface="Times New Roman"/>
                <a:ea typeface="Times New Roman"/>
                <a:cs typeface="Times New Roman"/>
                <a:sym typeface="Times New Roman"/>
              </a:rPr>
              <a:t>print</a:t>
            </a:r>
            <a:r>
              <a:rPr lang="en-GB" sz="6000">
                <a:solidFill>
                  <a:schemeClr val="dk1"/>
                </a:solidFill>
                <a:highlight>
                  <a:srgbClr val="F7F7F7"/>
                </a:highlight>
                <a:latin typeface="Times New Roman"/>
                <a:ea typeface="Times New Roman"/>
                <a:cs typeface="Times New Roman"/>
                <a:sym typeface="Times New Roman"/>
              </a:rPr>
              <a:t>(</a:t>
            </a:r>
            <a:r>
              <a:rPr lang="en-GB" sz="6000">
                <a:solidFill>
                  <a:srgbClr val="257693"/>
                </a:solidFill>
                <a:highlight>
                  <a:srgbClr val="F7F7F7"/>
                </a:highlight>
                <a:latin typeface="Times New Roman"/>
                <a:ea typeface="Times New Roman"/>
                <a:cs typeface="Times New Roman"/>
                <a:sym typeface="Times New Roman"/>
              </a:rPr>
              <a:t>type</a:t>
            </a:r>
            <a:r>
              <a:rPr lang="en-GB" sz="6000">
                <a:solidFill>
                  <a:schemeClr val="dk1"/>
                </a:solidFill>
                <a:highlight>
                  <a:srgbClr val="F7F7F7"/>
                </a:highlight>
                <a:latin typeface="Times New Roman"/>
                <a:ea typeface="Times New Roman"/>
                <a:cs typeface="Times New Roman"/>
                <a:sym typeface="Times New Roman"/>
              </a:rPr>
              <a:t>(c))</a:t>
            </a:r>
            <a:endParaRPr sz="6000">
              <a:solidFill>
                <a:schemeClr val="dk1"/>
              </a:solidFill>
              <a:highlight>
                <a:srgbClr val="F7F7F7"/>
              </a:highlight>
              <a:latin typeface="Times New Roman"/>
              <a:ea typeface="Times New Roman"/>
              <a:cs typeface="Times New Roman"/>
              <a:sym typeface="Times New Roman"/>
            </a:endParaRPr>
          </a:p>
          <a:p>
            <a:pPr indent="0" lvl="0" marL="0" rtl="0" algn="just">
              <a:lnSpc>
                <a:spcPct val="100000"/>
              </a:lnSpc>
              <a:spcBef>
                <a:spcPts val="0"/>
              </a:spcBef>
              <a:spcAft>
                <a:spcPts val="0"/>
              </a:spcAft>
              <a:buSzPct val="138063"/>
              <a:buNone/>
            </a:pPr>
            <a:r>
              <a:t/>
            </a:r>
            <a:endParaRPr sz="5215">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800"/>
              </a:spcBef>
              <a:spcAft>
                <a:spcPts val="1200"/>
              </a:spcAft>
              <a:buSzPts val="1800"/>
              <a:buNone/>
            </a:pPr>
            <a:r>
              <a:t/>
            </a:r>
            <a:endParaRPr sz="1350">
              <a:solidFill>
                <a:srgbClr val="273239"/>
              </a:solidFill>
              <a:highlight>
                <a:srgbClr val="FFFFFF"/>
              </a:highlight>
              <a:latin typeface="Nunito"/>
              <a:ea typeface="Nunito"/>
              <a:cs typeface="Nunito"/>
              <a:sym typeface="Nunito"/>
            </a:endParaRPr>
          </a:p>
        </p:txBody>
      </p:sp>
      <p:sp>
        <p:nvSpPr>
          <p:cNvPr id="89" name="Google Shape;89;p6"/>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 name="Shape 93"/>
        <p:cNvGrpSpPr/>
        <p:nvPr/>
      </p:nvGrpSpPr>
      <p:grpSpPr>
        <a:xfrm>
          <a:off x="0" y="0"/>
          <a:ext cx="0" cy="0"/>
          <a:chOff x="0" y="0"/>
          <a:chExt cx="0" cy="0"/>
        </a:xfrm>
      </p:grpSpPr>
      <p:sp>
        <p:nvSpPr>
          <p:cNvPr id="94" name="Google Shape;94;p7"/>
          <p:cNvSpPr txBox="1"/>
          <p:nvPr>
            <p:ph idx="4294967295"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8000"/>
              </a:lnSpc>
              <a:spcBef>
                <a:spcPts val="0"/>
              </a:spcBef>
              <a:spcAft>
                <a:spcPts val="0"/>
              </a:spcAft>
              <a:buSzPct val="230452"/>
              <a:buNone/>
            </a:pPr>
            <a:r>
              <a:t/>
            </a:r>
            <a:endParaRPr sz="1350">
              <a:solidFill>
                <a:srgbClr val="273239"/>
              </a:solidFill>
              <a:highlight>
                <a:schemeClr val="lt1"/>
              </a:highlight>
              <a:latin typeface="Nunito"/>
              <a:ea typeface="Nunito"/>
              <a:cs typeface="Nunito"/>
              <a:sym typeface="Nunito"/>
            </a:endParaRPr>
          </a:p>
          <a:p>
            <a:pPr indent="-324846" lvl="0" marL="685800" rtl="0" algn="just">
              <a:lnSpc>
                <a:spcPct val="158000"/>
              </a:lnSpc>
              <a:spcBef>
                <a:spcPts val="1800"/>
              </a:spcBef>
              <a:spcAft>
                <a:spcPts val="0"/>
              </a:spcAft>
              <a:buClr>
                <a:srgbClr val="273239"/>
              </a:buClr>
              <a:buSzPct val="100000"/>
              <a:buFont typeface="Nunito"/>
              <a:buChar char="●"/>
            </a:pPr>
            <a:r>
              <a:rPr b="1" lang="en-GB" sz="1683">
                <a:solidFill>
                  <a:srgbClr val="273239"/>
                </a:solidFill>
                <a:highlight>
                  <a:schemeClr val="lt1"/>
                </a:highlight>
                <a:latin typeface="Times New Roman"/>
                <a:ea typeface="Times New Roman"/>
                <a:cs typeface="Times New Roman"/>
                <a:sym typeface="Times New Roman"/>
              </a:rPr>
              <a:t>Float </a:t>
            </a:r>
            <a:r>
              <a:rPr lang="en-GB" sz="1683">
                <a:solidFill>
                  <a:srgbClr val="273239"/>
                </a:solidFill>
                <a:highlight>
                  <a:schemeClr val="lt1"/>
                </a:highlight>
                <a:latin typeface="Times New Roman"/>
                <a:ea typeface="Times New Roman"/>
                <a:cs typeface="Times New Roman"/>
                <a:sym typeface="Times New Roman"/>
              </a:rPr>
              <a:t>– This value is represented by the float class. It is a real number with a floating-point representation. It is specified by a decimal point. Character e or E followed by a positive or negative integer may be appended to specify scientific notation.</a:t>
            </a:r>
            <a:endParaRPr sz="1683">
              <a:solidFill>
                <a:srgbClr val="273239"/>
              </a:solidFill>
              <a:highlight>
                <a:schemeClr val="lt1"/>
              </a:highlight>
              <a:latin typeface="Times New Roman"/>
              <a:ea typeface="Times New Roman"/>
              <a:cs typeface="Times New Roman"/>
              <a:sym typeface="Times New Roman"/>
            </a:endParaRPr>
          </a:p>
          <a:p>
            <a:pPr indent="0" lvl="0" marL="457200" rtl="0" algn="just">
              <a:lnSpc>
                <a:spcPct val="158000"/>
              </a:lnSpc>
              <a:spcBef>
                <a:spcPts val="1800"/>
              </a:spcBef>
              <a:spcAft>
                <a:spcPts val="0"/>
              </a:spcAft>
              <a:buSzPct val="184855"/>
              <a:buNone/>
            </a:pPr>
            <a:r>
              <a:rPr lang="en-GB" sz="1683">
                <a:solidFill>
                  <a:srgbClr val="273239"/>
                </a:solidFill>
                <a:highlight>
                  <a:schemeClr val="lt1"/>
                </a:highlight>
                <a:latin typeface="Times New Roman"/>
                <a:ea typeface="Times New Roman"/>
                <a:cs typeface="Times New Roman"/>
                <a:sym typeface="Times New Roman"/>
              </a:rPr>
              <a:t>Example:3.14</a:t>
            </a:r>
            <a:endParaRPr sz="1683">
              <a:solidFill>
                <a:srgbClr val="273239"/>
              </a:solidFill>
              <a:highlight>
                <a:schemeClr val="lt1"/>
              </a:highlight>
              <a:latin typeface="Times New Roman"/>
              <a:ea typeface="Times New Roman"/>
              <a:cs typeface="Times New Roman"/>
              <a:sym typeface="Times New Roman"/>
            </a:endParaRPr>
          </a:p>
          <a:p>
            <a:pPr indent="-324846" lvl="0" marL="685800" rtl="0" algn="just">
              <a:lnSpc>
                <a:spcPct val="158000"/>
              </a:lnSpc>
              <a:spcBef>
                <a:spcPts val="1800"/>
              </a:spcBef>
              <a:spcAft>
                <a:spcPts val="0"/>
              </a:spcAft>
              <a:buClr>
                <a:srgbClr val="273239"/>
              </a:buClr>
              <a:buSzPct val="100000"/>
              <a:buFont typeface="Nunito"/>
              <a:buChar char="●"/>
            </a:pPr>
            <a:r>
              <a:rPr b="1" lang="en-GB" sz="1683">
                <a:solidFill>
                  <a:srgbClr val="273239"/>
                </a:solidFill>
                <a:highlight>
                  <a:schemeClr val="lt1"/>
                </a:highlight>
                <a:latin typeface="Times New Roman"/>
                <a:ea typeface="Times New Roman"/>
                <a:cs typeface="Times New Roman"/>
                <a:sym typeface="Times New Roman"/>
              </a:rPr>
              <a:t>Complex Numbers </a:t>
            </a:r>
            <a:r>
              <a:rPr lang="en-GB" sz="1683">
                <a:solidFill>
                  <a:srgbClr val="273239"/>
                </a:solidFill>
                <a:highlight>
                  <a:schemeClr val="lt1"/>
                </a:highlight>
                <a:latin typeface="Times New Roman"/>
                <a:ea typeface="Times New Roman"/>
                <a:cs typeface="Times New Roman"/>
                <a:sym typeface="Times New Roman"/>
              </a:rPr>
              <a:t>– A complex number is represented by a complex class. It is specified as </a:t>
            </a:r>
            <a:r>
              <a:rPr i="1" lang="en-GB" sz="1683">
                <a:solidFill>
                  <a:srgbClr val="273239"/>
                </a:solidFill>
                <a:highlight>
                  <a:schemeClr val="lt1"/>
                </a:highlight>
                <a:latin typeface="Times New Roman"/>
                <a:ea typeface="Times New Roman"/>
                <a:cs typeface="Times New Roman"/>
                <a:sym typeface="Times New Roman"/>
              </a:rPr>
              <a:t>(real part) + (imaginary part)j </a:t>
            </a:r>
            <a:r>
              <a:rPr lang="en-GB" sz="1683">
                <a:solidFill>
                  <a:srgbClr val="273239"/>
                </a:solidFill>
                <a:highlight>
                  <a:schemeClr val="lt1"/>
                </a:highlight>
                <a:latin typeface="Times New Roman"/>
                <a:ea typeface="Times New Roman"/>
                <a:cs typeface="Times New Roman"/>
                <a:sym typeface="Times New Roman"/>
              </a:rPr>
              <a:t>. </a:t>
            </a:r>
            <a:endParaRPr sz="1683">
              <a:solidFill>
                <a:srgbClr val="273239"/>
              </a:solidFill>
              <a:highlight>
                <a:schemeClr val="lt1"/>
              </a:highlight>
              <a:latin typeface="Times New Roman"/>
              <a:ea typeface="Times New Roman"/>
              <a:cs typeface="Times New Roman"/>
              <a:sym typeface="Times New Roman"/>
            </a:endParaRPr>
          </a:p>
          <a:p>
            <a:pPr indent="0" lvl="0" marL="457200" rtl="0" algn="just">
              <a:lnSpc>
                <a:spcPct val="158000"/>
              </a:lnSpc>
              <a:spcBef>
                <a:spcPts val="1800"/>
              </a:spcBef>
              <a:spcAft>
                <a:spcPts val="0"/>
              </a:spcAft>
              <a:buSzPct val="184855"/>
              <a:buNone/>
            </a:pPr>
            <a:r>
              <a:rPr b="1" lang="en-GB" sz="1683">
                <a:solidFill>
                  <a:srgbClr val="273239"/>
                </a:solidFill>
                <a:highlight>
                  <a:schemeClr val="lt1"/>
                </a:highlight>
                <a:latin typeface="Times New Roman"/>
                <a:ea typeface="Times New Roman"/>
                <a:cs typeface="Times New Roman"/>
                <a:sym typeface="Times New Roman"/>
              </a:rPr>
              <a:t>Example</a:t>
            </a:r>
            <a:r>
              <a:rPr lang="en-GB" sz="1683">
                <a:solidFill>
                  <a:srgbClr val="273239"/>
                </a:solidFill>
                <a:highlight>
                  <a:schemeClr val="lt1"/>
                </a:highlight>
                <a:latin typeface="Times New Roman"/>
                <a:ea typeface="Times New Roman"/>
                <a:cs typeface="Times New Roman"/>
                <a:sym typeface="Times New Roman"/>
              </a:rPr>
              <a:t>:– 2+3j</a:t>
            </a:r>
            <a:endParaRPr sz="1683">
              <a:solidFill>
                <a:srgbClr val="273239"/>
              </a:solidFill>
              <a:highlight>
                <a:schemeClr val="lt1"/>
              </a:highlight>
              <a:latin typeface="Times New Roman"/>
              <a:ea typeface="Times New Roman"/>
              <a:cs typeface="Times New Roman"/>
              <a:sym typeface="Times New Roman"/>
            </a:endParaRPr>
          </a:p>
          <a:p>
            <a:pPr indent="0" lvl="0" marL="0" rtl="0" algn="l">
              <a:lnSpc>
                <a:spcPct val="100000"/>
              </a:lnSpc>
              <a:spcBef>
                <a:spcPts val="1800"/>
              </a:spcBef>
              <a:spcAft>
                <a:spcPts val="0"/>
              </a:spcAft>
              <a:buSzPct val="111111"/>
              <a:buNone/>
            </a:pPr>
            <a:r>
              <a:t/>
            </a:r>
            <a:endParaRPr/>
          </a:p>
        </p:txBody>
      </p:sp>
      <p:sp>
        <p:nvSpPr>
          <p:cNvPr id="95" name="Google Shape;95;p7"/>
          <p:cNvSpPr txBox="1"/>
          <p:nvPr>
            <p:ph idx="4294967295"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7524600" cy="4432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2839"/>
              <a:buNone/>
            </a:pPr>
            <a:r>
              <a:rPr b="1" lang="en-GB" sz="1800"/>
              <a:t>Type Conversion</a:t>
            </a:r>
            <a:endParaRPr b="1" sz="1800"/>
          </a:p>
          <a:p>
            <a:pPr indent="0" lvl="0" marL="0" rtl="0" algn="l">
              <a:lnSpc>
                <a:spcPct val="100000"/>
              </a:lnSpc>
              <a:spcBef>
                <a:spcPts val="0"/>
              </a:spcBef>
              <a:spcAft>
                <a:spcPts val="0"/>
              </a:spcAft>
              <a:buSzPct val="190515"/>
              <a:buNone/>
            </a:pPr>
            <a:r>
              <a:rPr lang="en-GB" sz="1633">
                <a:latin typeface="Times New Roman"/>
                <a:ea typeface="Times New Roman"/>
                <a:cs typeface="Times New Roman"/>
                <a:sym typeface="Times New Roman"/>
              </a:rPr>
              <a:t>Type conversion refers to the process of converting one data type into another. Python provides mechanisms to convert between different data types, which can be either implicit or explicit.</a:t>
            </a:r>
            <a:endParaRPr sz="1633">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ct val="67346"/>
              <a:buFont typeface="Arial"/>
              <a:buNone/>
            </a:pPr>
            <a:r>
              <a:rPr b="1" lang="en-GB" sz="1633">
                <a:latin typeface="Times New Roman"/>
                <a:ea typeface="Times New Roman"/>
                <a:cs typeface="Times New Roman"/>
                <a:sym typeface="Times New Roman"/>
              </a:rPr>
              <a:t>Implicit Type Conversion</a:t>
            </a:r>
            <a:endParaRPr b="1" sz="1633">
              <a:latin typeface="Times New Roman"/>
              <a:ea typeface="Times New Roman"/>
              <a:cs typeface="Times New Roman"/>
              <a:sym typeface="Times New Roman"/>
            </a:endParaRPr>
          </a:p>
          <a:p>
            <a:pPr indent="0" lvl="0" marL="0" rtl="0" algn="l">
              <a:lnSpc>
                <a:spcPct val="115000"/>
              </a:lnSpc>
              <a:spcBef>
                <a:spcPts val="1200"/>
              </a:spcBef>
              <a:spcAft>
                <a:spcPts val="0"/>
              </a:spcAft>
              <a:buSzPct val="190515"/>
              <a:buNone/>
            </a:pPr>
            <a:r>
              <a:rPr lang="en-GB" sz="1633">
                <a:latin typeface="Times New Roman"/>
                <a:ea typeface="Times New Roman"/>
                <a:cs typeface="Times New Roman"/>
                <a:sym typeface="Times New Roman"/>
              </a:rPr>
              <a:t>Python automatically converts a smaller data type to a larger data type to prevent data loss.</a:t>
            </a:r>
            <a:endParaRPr sz="1633">
              <a:latin typeface="Times New Roman"/>
              <a:ea typeface="Times New Roman"/>
              <a:cs typeface="Times New Roman"/>
              <a:sym typeface="Times New Roman"/>
            </a:endParaRPr>
          </a:p>
          <a:p>
            <a:pPr indent="0" lvl="0" marL="0" rtl="0" algn="l">
              <a:lnSpc>
                <a:spcPct val="100000"/>
              </a:lnSpc>
              <a:spcBef>
                <a:spcPts val="1200"/>
              </a:spcBef>
              <a:spcAft>
                <a:spcPts val="0"/>
              </a:spcAft>
              <a:buSzPct val="190515"/>
              <a:buNone/>
            </a:pPr>
            <a:r>
              <a:rPr lang="en-GB" sz="1633">
                <a:latin typeface="Times New Roman"/>
                <a:ea typeface="Times New Roman"/>
                <a:cs typeface="Times New Roman"/>
                <a:sym typeface="Times New Roman"/>
              </a:rPr>
              <a:t>x = 5 # Integer </a:t>
            </a:r>
            <a:endParaRPr sz="1633">
              <a:latin typeface="Times New Roman"/>
              <a:ea typeface="Times New Roman"/>
              <a:cs typeface="Times New Roman"/>
              <a:sym typeface="Times New Roman"/>
            </a:endParaRPr>
          </a:p>
          <a:p>
            <a:pPr indent="0" lvl="0" marL="0" rtl="0" algn="l">
              <a:lnSpc>
                <a:spcPct val="100000"/>
              </a:lnSpc>
              <a:spcBef>
                <a:spcPts val="0"/>
              </a:spcBef>
              <a:spcAft>
                <a:spcPts val="0"/>
              </a:spcAft>
              <a:buSzPct val="190515"/>
              <a:buNone/>
            </a:pPr>
            <a:r>
              <a:rPr lang="en-GB" sz="1633">
                <a:latin typeface="Times New Roman"/>
                <a:ea typeface="Times New Roman"/>
                <a:cs typeface="Times New Roman"/>
                <a:sym typeface="Times New Roman"/>
              </a:rPr>
              <a:t>y = 2.5 # Float </a:t>
            </a:r>
            <a:endParaRPr sz="1633">
              <a:latin typeface="Times New Roman"/>
              <a:ea typeface="Times New Roman"/>
              <a:cs typeface="Times New Roman"/>
              <a:sym typeface="Times New Roman"/>
            </a:endParaRPr>
          </a:p>
          <a:p>
            <a:pPr indent="0" lvl="0" marL="0" rtl="0" algn="l">
              <a:lnSpc>
                <a:spcPct val="100000"/>
              </a:lnSpc>
              <a:spcBef>
                <a:spcPts val="0"/>
              </a:spcBef>
              <a:spcAft>
                <a:spcPts val="0"/>
              </a:spcAft>
              <a:buSzPct val="190515"/>
              <a:buNone/>
            </a:pPr>
            <a:r>
              <a:rPr lang="en-GB" sz="1633">
                <a:latin typeface="Times New Roman"/>
                <a:ea typeface="Times New Roman"/>
                <a:cs typeface="Times New Roman"/>
                <a:sym typeface="Times New Roman"/>
              </a:rPr>
              <a:t>result=x+y</a:t>
            </a:r>
            <a:endParaRPr sz="1633">
              <a:latin typeface="Times New Roman"/>
              <a:ea typeface="Times New Roman"/>
              <a:cs typeface="Times New Roman"/>
              <a:sym typeface="Times New Roman"/>
            </a:endParaRPr>
          </a:p>
          <a:p>
            <a:pPr indent="0" lvl="0" marL="0" rtl="0" algn="l">
              <a:lnSpc>
                <a:spcPct val="100000"/>
              </a:lnSpc>
              <a:spcBef>
                <a:spcPts val="0"/>
              </a:spcBef>
              <a:spcAft>
                <a:spcPts val="0"/>
              </a:spcAft>
              <a:buSzPct val="190515"/>
              <a:buNone/>
            </a:pPr>
            <a:r>
              <a:rPr lang="en-GB" sz="1633">
                <a:latin typeface="Times New Roman"/>
                <a:ea typeface="Times New Roman"/>
                <a:cs typeface="Times New Roman"/>
                <a:sym typeface="Times New Roman"/>
              </a:rPr>
              <a:t>print(type(result) </a:t>
            </a:r>
            <a:endParaRPr sz="1633">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ct val="67346"/>
              <a:buFont typeface="Arial"/>
              <a:buNone/>
            </a:pPr>
            <a:r>
              <a:rPr b="1" lang="en-GB" sz="1633">
                <a:latin typeface="Times New Roman"/>
                <a:ea typeface="Times New Roman"/>
                <a:cs typeface="Times New Roman"/>
                <a:sym typeface="Times New Roman"/>
              </a:rPr>
              <a:t>Explicit Type Conversion</a:t>
            </a:r>
            <a:endParaRPr b="1" sz="1633">
              <a:latin typeface="Times New Roman"/>
              <a:ea typeface="Times New Roman"/>
              <a:cs typeface="Times New Roman"/>
              <a:sym typeface="Times New Roman"/>
            </a:endParaRPr>
          </a:p>
          <a:p>
            <a:pPr indent="-321988" lvl="0" marL="457200" rtl="0" algn="l">
              <a:lnSpc>
                <a:spcPct val="115000"/>
              </a:lnSpc>
              <a:spcBef>
                <a:spcPts val="1200"/>
              </a:spcBef>
              <a:spcAft>
                <a:spcPts val="0"/>
              </a:spcAft>
              <a:buSzPct val="100000"/>
              <a:buChar char="●"/>
            </a:pPr>
            <a:r>
              <a:rPr lang="en-GB" sz="1633">
                <a:latin typeface="Times New Roman"/>
                <a:ea typeface="Times New Roman"/>
                <a:cs typeface="Times New Roman"/>
                <a:sym typeface="Times New Roman"/>
              </a:rPr>
              <a:t>Also known as </a:t>
            </a:r>
            <a:r>
              <a:rPr b="1" lang="en-GB" sz="1633">
                <a:latin typeface="Times New Roman"/>
                <a:ea typeface="Times New Roman"/>
                <a:cs typeface="Times New Roman"/>
                <a:sym typeface="Times New Roman"/>
              </a:rPr>
              <a:t>typecasting</a:t>
            </a:r>
            <a:r>
              <a:rPr lang="en-GB" sz="1633">
                <a:latin typeface="Times New Roman"/>
                <a:ea typeface="Times New Roman"/>
                <a:cs typeface="Times New Roman"/>
                <a:sym typeface="Times New Roman"/>
              </a:rPr>
              <a:t>.</a:t>
            </a:r>
            <a:endParaRPr sz="1633">
              <a:latin typeface="Times New Roman"/>
              <a:ea typeface="Times New Roman"/>
              <a:cs typeface="Times New Roman"/>
              <a:sym typeface="Times New Roman"/>
            </a:endParaRPr>
          </a:p>
          <a:p>
            <a:pPr indent="-321988" lvl="0" marL="457200" rtl="0" algn="l">
              <a:lnSpc>
                <a:spcPct val="115000"/>
              </a:lnSpc>
              <a:spcBef>
                <a:spcPts val="0"/>
              </a:spcBef>
              <a:spcAft>
                <a:spcPts val="0"/>
              </a:spcAft>
              <a:buSzPct val="100000"/>
              <a:buChar char="●"/>
            </a:pPr>
            <a:r>
              <a:rPr lang="en-GB" sz="1633">
                <a:latin typeface="Times New Roman"/>
                <a:ea typeface="Times New Roman"/>
                <a:cs typeface="Times New Roman"/>
                <a:sym typeface="Times New Roman"/>
              </a:rPr>
              <a:t>It is done using predefined functions like int(),float(),etc.</a:t>
            </a:r>
            <a:endParaRPr sz="1633">
              <a:latin typeface="Times New Roman"/>
              <a:ea typeface="Times New Roman"/>
              <a:cs typeface="Times New Roman"/>
              <a:sym typeface="Times New Roman"/>
            </a:endParaRPr>
          </a:p>
          <a:p>
            <a:pPr indent="0" lvl="0" marL="0" rtl="0" algn="l">
              <a:lnSpc>
                <a:spcPct val="100000"/>
              </a:lnSpc>
              <a:spcBef>
                <a:spcPts val="1200"/>
              </a:spcBef>
              <a:spcAft>
                <a:spcPts val="0"/>
              </a:spcAft>
              <a:buSzPct val="190515"/>
              <a:buNone/>
            </a:pPr>
            <a:r>
              <a:rPr lang="en-GB" sz="1633">
                <a:latin typeface="Times New Roman"/>
                <a:ea typeface="Times New Roman"/>
                <a:cs typeface="Times New Roman"/>
                <a:sym typeface="Times New Roman"/>
              </a:rPr>
              <a:t>num = 10</a:t>
            </a:r>
            <a:endParaRPr sz="1633">
              <a:latin typeface="Times New Roman"/>
              <a:ea typeface="Times New Roman"/>
              <a:cs typeface="Times New Roman"/>
              <a:sym typeface="Times New Roman"/>
            </a:endParaRPr>
          </a:p>
          <a:p>
            <a:pPr indent="0" lvl="0" marL="0" rtl="0" algn="l">
              <a:lnSpc>
                <a:spcPct val="100000"/>
              </a:lnSpc>
              <a:spcBef>
                <a:spcPts val="0"/>
              </a:spcBef>
              <a:spcAft>
                <a:spcPts val="0"/>
              </a:spcAft>
              <a:buSzPct val="190515"/>
              <a:buNone/>
            </a:pPr>
            <a:r>
              <a:rPr lang="en-GB" sz="1633">
                <a:latin typeface="Times New Roman"/>
                <a:ea typeface="Times New Roman"/>
                <a:cs typeface="Times New Roman"/>
                <a:sym typeface="Times New Roman"/>
              </a:rPr>
              <a:t>print(float(num))  # Output: 10.0</a:t>
            </a:r>
            <a:endParaRPr sz="1633">
              <a:latin typeface="Times New Roman"/>
              <a:ea typeface="Times New Roman"/>
              <a:cs typeface="Times New Roman"/>
              <a:sym typeface="Times New Roman"/>
            </a:endParaRPr>
          </a:p>
          <a:p>
            <a:pPr indent="0" lvl="0" marL="0" rtl="0" algn="l">
              <a:lnSpc>
                <a:spcPct val="100000"/>
              </a:lnSpc>
              <a:spcBef>
                <a:spcPts val="0"/>
              </a:spcBef>
              <a:spcAft>
                <a:spcPts val="0"/>
              </a:spcAft>
              <a:buSzPct val="190515"/>
              <a:buNone/>
            </a:pPr>
            <a:r>
              <a:t/>
            </a:r>
            <a:endParaRPr sz="1633"/>
          </a:p>
          <a:p>
            <a:pPr indent="0" lvl="0" marL="0" rtl="0" algn="l">
              <a:lnSpc>
                <a:spcPct val="100000"/>
              </a:lnSpc>
              <a:spcBef>
                <a:spcPts val="0"/>
              </a:spcBef>
              <a:spcAft>
                <a:spcPts val="0"/>
              </a:spcAft>
              <a:buSzPct val="207407"/>
              <a:buNone/>
            </a:pPr>
            <a:r>
              <a:t/>
            </a:r>
            <a:endParaRPr sz="1500"/>
          </a:p>
          <a:p>
            <a:pPr indent="0" lvl="0" marL="0" rtl="0" algn="l">
              <a:lnSpc>
                <a:spcPct val="100000"/>
              </a:lnSpc>
              <a:spcBef>
                <a:spcPts val="0"/>
              </a:spcBef>
              <a:spcAft>
                <a:spcPts val="0"/>
              </a:spcAft>
              <a:buSzPct val="207407"/>
              <a:buNone/>
            </a:pPr>
            <a:r>
              <a:t/>
            </a:r>
            <a:endParaRPr sz="1500"/>
          </a:p>
        </p:txBody>
      </p:sp>
      <p:sp>
        <p:nvSpPr>
          <p:cNvPr id="101" name="Google Shape;101;p8"/>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2.Sequence type</a:t>
            </a:r>
            <a:endParaRPr/>
          </a:p>
          <a:p>
            <a:pPr indent="0" lvl="0" marL="0" rtl="0" algn="l">
              <a:lnSpc>
                <a:spcPct val="100000"/>
              </a:lnSpc>
              <a:spcBef>
                <a:spcPts val="0"/>
              </a:spcBef>
              <a:spcAft>
                <a:spcPts val="0"/>
              </a:spcAft>
              <a:buSzPct val="111111"/>
              <a:buNone/>
            </a:pPr>
            <a:r>
              <a:t/>
            </a:r>
            <a:endParaRPr/>
          </a:p>
        </p:txBody>
      </p:sp>
      <p:sp>
        <p:nvSpPr>
          <p:cNvPr id="107" name="Google Shape;107;p9"/>
          <p:cNvSpPr txBox="1"/>
          <p:nvPr>
            <p:ph idx="1" type="body"/>
          </p:nvPr>
        </p:nvSpPr>
        <p:spPr>
          <a:xfrm>
            <a:off x="311700" y="1152475"/>
            <a:ext cx="6871800" cy="3590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800"/>
              <a:buNone/>
            </a:pPr>
            <a:r>
              <a:rPr lang="en-GB" sz="1450">
                <a:solidFill>
                  <a:srgbClr val="273239"/>
                </a:solidFill>
                <a:highlight>
                  <a:srgbClr val="FFFFFF"/>
                </a:highlight>
                <a:latin typeface="Times New Roman"/>
                <a:ea typeface="Times New Roman"/>
                <a:cs typeface="Times New Roman"/>
                <a:sym typeface="Times New Roman"/>
              </a:rPr>
              <a:t>The sequence Data Type in Python is the ordered collection of similar or different Python data types. Sequences allow storing of multiple values in an organized and efficient fashion. </a:t>
            </a:r>
            <a:endParaRPr sz="1450">
              <a:solidFill>
                <a:srgbClr val="27323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lang="en-GB" sz="1450">
                <a:solidFill>
                  <a:srgbClr val="273239"/>
                </a:solidFill>
                <a:highlight>
                  <a:srgbClr val="FFFFFF"/>
                </a:highlight>
                <a:latin typeface="Times New Roman"/>
                <a:ea typeface="Times New Roman"/>
                <a:cs typeface="Times New Roman"/>
                <a:sym typeface="Times New Roman"/>
              </a:rPr>
              <a:t>There are several sequence data types:</a:t>
            </a:r>
            <a:endParaRPr sz="1450">
              <a:solidFill>
                <a:srgbClr val="27323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GB" sz="1450">
                <a:solidFill>
                  <a:srgbClr val="273239"/>
                </a:solidFill>
                <a:highlight>
                  <a:srgbClr val="FFFFFF"/>
                </a:highlight>
                <a:latin typeface="Times New Roman"/>
                <a:ea typeface="Times New Roman"/>
                <a:cs typeface="Times New Roman"/>
                <a:sym typeface="Times New Roman"/>
              </a:rPr>
              <a:t>1.String:</a:t>
            </a:r>
            <a:r>
              <a:rPr lang="en-GB" sz="1450">
                <a:solidFill>
                  <a:srgbClr val="273239"/>
                </a:solidFill>
                <a:highlight>
                  <a:srgbClr val="FFFFFF"/>
                </a:highlight>
                <a:latin typeface="Times New Roman"/>
                <a:ea typeface="Times New Roman"/>
                <a:cs typeface="Times New Roman"/>
                <a:sym typeface="Times New Roman"/>
              </a:rPr>
              <a:t>A string is a collection of one or more characters put in a single quote, double-quote, or triple-quote.It is represented by str class.</a:t>
            </a:r>
            <a:endParaRPr sz="1450">
              <a:solidFill>
                <a:srgbClr val="27323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t/>
            </a:r>
            <a:endParaRPr sz="1450">
              <a:solidFill>
                <a:srgbClr val="27323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SzPts val="1800"/>
              <a:buNone/>
            </a:pPr>
            <a:r>
              <a:rPr b="1" lang="en-GB" sz="1450">
                <a:solidFill>
                  <a:srgbClr val="273239"/>
                </a:solidFill>
                <a:highlight>
                  <a:srgbClr val="FFFFFF"/>
                </a:highlight>
                <a:latin typeface="Times New Roman"/>
                <a:ea typeface="Times New Roman"/>
                <a:cs typeface="Times New Roman"/>
                <a:sym typeface="Times New Roman"/>
              </a:rPr>
              <a:t>2.List:</a:t>
            </a:r>
            <a:r>
              <a:rPr lang="en-GB" sz="1450">
                <a:solidFill>
                  <a:srgbClr val="273239"/>
                </a:solidFill>
                <a:highlight>
                  <a:srgbClr val="FFFFFF"/>
                </a:highlight>
                <a:latin typeface="Times New Roman"/>
                <a:ea typeface="Times New Roman"/>
                <a:cs typeface="Times New Roman"/>
                <a:sym typeface="Times New Roman"/>
              </a:rPr>
              <a:t>  An ordered collection of items, which can be of any data type, and is mutable (can be changed).The items stored in the list are separated with a comma (,) and enclosed within square brackets [].</a:t>
            </a:r>
            <a:endParaRPr sz="1450">
              <a:solidFill>
                <a:srgbClr val="273239"/>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800"/>
              <a:buNone/>
            </a:pPr>
            <a:r>
              <a:t/>
            </a:r>
            <a:endParaRPr sz="1350">
              <a:solidFill>
                <a:srgbClr val="273239"/>
              </a:solidFill>
              <a:highlight>
                <a:srgbClr val="FFFFFF"/>
              </a:highlight>
              <a:latin typeface="Nunito"/>
              <a:ea typeface="Nunito"/>
              <a:cs typeface="Nunito"/>
              <a:sym typeface="Nunito"/>
            </a:endParaRPr>
          </a:p>
        </p:txBody>
      </p:sp>
      <p:sp>
        <p:nvSpPr>
          <p:cNvPr id="108" name="Google Shape;108;p9"/>
          <p:cNvSpPr txBox="1"/>
          <p:nvPr>
            <p:ph type="title"/>
          </p:nvPr>
        </p:nvSpPr>
        <p:spPr>
          <a:xfrm>
            <a:off x="311700" y="445025"/>
            <a:ext cx="8520600" cy="464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sz="1800"/>
          </a:p>
          <a:p>
            <a:pPr indent="0" lvl="0" marL="0" rtl="0" algn="l">
              <a:lnSpc>
                <a:spcPct val="100000"/>
              </a:lnSpc>
              <a:spcBef>
                <a:spcPts val="0"/>
              </a:spcBef>
              <a:spcAft>
                <a:spcPts val="0"/>
              </a:spcAft>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