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search/type/dataset" TargetMode="External"/><Relationship Id="rId2" Type="http://schemas.openxmlformats.org/officeDocument/2006/relationships/hyperlink" Target="https://www.kaggle.com/salomekariuki/cancer-incidence-in-the-us-by-state-and-r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/datasets/heal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903-9D00-AA49-BF52-7668C9ECD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EB8C-18F1-724D-83E2-79F7540E2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as part of UT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2172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F7D-7148-4D48-AD9E-CBF46C5B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8C8C-0005-0043-AE7B-6FC3D076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https://www.kaggle.com/salomekariuki/cancer-incidence-in-the-us-by-state-and-race</a:t>
            </a:r>
            <a:endParaRPr lang="en-US" dirty="0"/>
          </a:p>
          <a:p>
            <a:r>
              <a:rPr lang="en-US" dirty="0">
                <a:hlinkClick r:id="rId3"/>
              </a:rPr>
              <a:t>https://healthdata.gov/search/type/dataset</a:t>
            </a:r>
            <a:endParaRPr lang="en-US" dirty="0"/>
          </a:p>
          <a:p>
            <a:r>
              <a:rPr lang="en-US" dirty="0">
                <a:hlinkClick r:id="rId4"/>
              </a:rPr>
              <a:t>https://data.world/datasets/health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615D5-CEB2-334F-AF93-7EF17F835DD8}"/>
              </a:ext>
            </a:extLst>
          </p:cNvPr>
          <p:cNvSpPr txBox="1"/>
          <p:nvPr/>
        </p:nvSpPr>
        <p:spPr>
          <a:xfrm>
            <a:off x="1354238" y="1226916"/>
            <a:ext cx="91092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Oncology is</a:t>
            </a:r>
            <a:r>
              <a:rPr lang="en-US" dirty="0"/>
              <a:t> a branch of </a:t>
            </a:r>
            <a:r>
              <a:rPr lang="en-US" b="1" dirty="0"/>
              <a:t>medicine</a:t>
            </a:r>
            <a:r>
              <a:rPr lang="en-US" dirty="0"/>
              <a:t> that deals with the prevention, diagnosis, and treatment of cancer.</a:t>
            </a:r>
          </a:p>
          <a:p>
            <a:r>
              <a:rPr lang="en-US" dirty="0"/>
              <a:t>We have seen the cancer growth in the present population by 50% when compared to the last decade. This seems to be a growing concern. There are lot of analysis that are run on the patient data to draw theories on the sample set of data.</a:t>
            </a:r>
          </a:p>
          <a:p>
            <a:r>
              <a:rPr lang="en-US" dirty="0"/>
              <a:t>In this project </a:t>
            </a:r>
            <a:r>
              <a:rPr lang="en-US" dirty="0" err="1"/>
              <a:t>i</a:t>
            </a:r>
            <a:r>
              <a:rPr lang="en-US" dirty="0"/>
              <a:t> have picked one of the largest spreading Cancers Leukemia. This is one of the top 5 in United states today. </a:t>
            </a:r>
          </a:p>
          <a:p>
            <a:endParaRPr lang="en-US" dirty="0"/>
          </a:p>
          <a:p>
            <a:r>
              <a:rPr lang="en-US" dirty="0"/>
              <a:t>All about Leukemia: A cancer of blood-forming tissues, hindering the body's ability to fight infection.</a:t>
            </a:r>
          </a:p>
          <a:p>
            <a:r>
              <a:rPr lang="en-US" dirty="0"/>
              <a:t>Leukemia is cancer of blood-forming tissues, including bone marrow. Many types exist such as acute lymphoblastic leukemia, acute myeloid leukemia, and chronic lymphocytic leukemia.</a:t>
            </a:r>
          </a:p>
          <a:p>
            <a:r>
              <a:rPr lang="en-US" dirty="0"/>
              <a:t>Many patients with slow-growing types of leukemias don't have symptoms. Rapidly growing types of leukemia may cause symptoms that include fatigue, weight loss, frequent infections, and easy bleeding or bruising.</a:t>
            </a:r>
          </a:p>
          <a:p>
            <a:r>
              <a:rPr lang="en-US" dirty="0"/>
              <a:t>Treatment is highly variable. For slow-growing leukemias, treatment may include monitoring. For aggressive leukemias, treatment includes chemotherapy that's sometimes followed by radiation and stem-cell transplant.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6A41C-90A8-FF47-8B6C-F1301EEE4C55}"/>
              </a:ext>
            </a:extLst>
          </p:cNvPr>
          <p:cNvSpPr txBox="1"/>
          <p:nvPr/>
        </p:nvSpPr>
        <p:spPr>
          <a:xfrm>
            <a:off x="1593448" y="324091"/>
            <a:ext cx="450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Architecture</a:t>
            </a:r>
          </a:p>
        </p:txBody>
      </p: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A862BAE7-B605-9D47-91A0-BFD72EF65C87}"/>
              </a:ext>
            </a:extLst>
          </p:cNvPr>
          <p:cNvSpPr/>
          <p:nvPr/>
        </p:nvSpPr>
        <p:spPr>
          <a:xfrm>
            <a:off x="1593448" y="1273215"/>
            <a:ext cx="1867382" cy="1319514"/>
          </a:xfrm>
          <a:prstGeom prst="snip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CSV Files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78B69E-7596-164F-A9B7-C5CEEA0E90D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460830" y="1932972"/>
            <a:ext cx="147963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1E9B13BD-E0AB-D44B-A1C4-4FCED162CB20}"/>
              </a:ext>
            </a:extLst>
          </p:cNvPr>
          <p:cNvSpPr/>
          <p:nvPr/>
        </p:nvSpPr>
        <p:spPr>
          <a:xfrm>
            <a:off x="4006769" y="2991697"/>
            <a:ext cx="1867382" cy="269832"/>
          </a:xfrm>
          <a:prstGeom prst="snip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Spend Vs state 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7A92AB28-F028-C943-A474-DB2EC28497F0}"/>
              </a:ext>
            </a:extLst>
          </p:cNvPr>
          <p:cNvSpPr/>
          <p:nvPr/>
        </p:nvSpPr>
        <p:spPr>
          <a:xfrm>
            <a:off x="6096000" y="2991697"/>
            <a:ext cx="1867382" cy="269832"/>
          </a:xfrm>
          <a:prstGeom prst="snip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Luekemia</a:t>
            </a:r>
            <a:r>
              <a:rPr lang="en-US" dirty="0">
                <a:solidFill>
                  <a:schemeClr val="bg2"/>
                </a:solidFill>
              </a:rPr>
              <a:t> csv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022E2E47-7E82-D441-878A-1727DBB79E92}"/>
              </a:ext>
            </a:extLst>
          </p:cNvPr>
          <p:cNvSpPr/>
          <p:nvPr/>
        </p:nvSpPr>
        <p:spPr>
          <a:xfrm>
            <a:off x="8077198" y="2991697"/>
            <a:ext cx="1867382" cy="269832"/>
          </a:xfrm>
          <a:prstGeom prst="snip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Physician CSV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56A28E-D888-4343-9053-2A9D57AE2A4E}"/>
              </a:ext>
            </a:extLst>
          </p:cNvPr>
          <p:cNvSpPr/>
          <p:nvPr/>
        </p:nvSpPr>
        <p:spPr>
          <a:xfrm>
            <a:off x="3460830" y="3340019"/>
            <a:ext cx="7037408" cy="625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Tableau Charts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CB08141-D2F5-1F4C-BC6D-C4A37FB408F2}"/>
              </a:ext>
            </a:extLst>
          </p:cNvPr>
          <p:cNvSpPr/>
          <p:nvPr/>
        </p:nvSpPr>
        <p:spPr>
          <a:xfrm>
            <a:off x="8578929" y="1355146"/>
            <a:ext cx="972273" cy="1064871"/>
          </a:xfrm>
          <a:prstGeom prst="can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Lite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9FAF4-D8A7-F04F-9BC1-39DD0C5D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54" y="4871131"/>
            <a:ext cx="16891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34763-18A8-2940-A389-32C398EA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9" y="1273215"/>
            <a:ext cx="9144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7728CA-4046-9C40-89A3-C0873182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460" y="1186769"/>
            <a:ext cx="2644976" cy="15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A26B3-CBEB-724A-B23F-8BA445BEFB92}"/>
              </a:ext>
            </a:extLst>
          </p:cNvPr>
          <p:cNvSpPr txBox="1"/>
          <p:nvPr/>
        </p:nvSpPr>
        <p:spPr>
          <a:xfrm>
            <a:off x="2801073" y="2558005"/>
            <a:ext cx="587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					Demo</a:t>
            </a:r>
          </a:p>
        </p:txBody>
      </p:sp>
    </p:spTree>
    <p:extLst>
      <p:ext uri="{BB962C8B-B14F-4D97-AF65-F5344CB8AC3E}">
        <p14:creationId xmlns:p14="http://schemas.microsoft.com/office/powerpoint/2010/main" val="184854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273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Cancer Research</vt:lpstr>
      <vt:lpstr>Data Sets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Research</dc:title>
  <dc:creator>Shailaja ramana</dc:creator>
  <cp:lastModifiedBy>Shailaja ramana</cp:lastModifiedBy>
  <cp:revision>6</cp:revision>
  <dcterms:created xsi:type="dcterms:W3CDTF">2020-06-16T22:25:55Z</dcterms:created>
  <dcterms:modified xsi:type="dcterms:W3CDTF">2020-06-16T23:45:51Z</dcterms:modified>
</cp:coreProperties>
</file>