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60" r:id="rId8"/>
    <p:sldId id="258" r:id="rId9"/>
    <p:sldId id="288" r:id="rId10"/>
    <p:sldId id="28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103350"/>
    <a:srgbClr val="0C4360"/>
    <a:srgbClr val="1B6872"/>
    <a:srgbClr val="63B7C6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90" y="1371600"/>
            <a:ext cx="7606876" cy="858418"/>
          </a:xfrm>
        </p:spPr>
        <p:txBody>
          <a:bodyPr/>
          <a:lstStyle/>
          <a:p>
            <a:r>
              <a:rPr lang="en-US" sz="4800" dirty="0"/>
              <a:t>HOTEL DOMAIN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587" y="3825551"/>
            <a:ext cx="3872205" cy="79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Shailaja Sirumalla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339BA-87FD-6FD2-0D05-67AD958B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90" y="2898564"/>
            <a:ext cx="4245386" cy="2102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43B63-0CC8-7E58-CB5C-273607D6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5" y="2184140"/>
            <a:ext cx="2489719" cy="2489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5CDE44-E6DE-15D1-1E36-14BDFCC0AE64}"/>
              </a:ext>
            </a:extLst>
          </p:cNvPr>
          <p:cNvSpPr txBox="1"/>
          <p:nvPr/>
        </p:nvSpPr>
        <p:spPr>
          <a:xfrm>
            <a:off x="4385388" y="1166327"/>
            <a:ext cx="2631232" cy="63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C75F1-E9DE-C611-141D-50C2FAA7F47F}"/>
              </a:ext>
            </a:extLst>
          </p:cNvPr>
          <p:cNvSpPr txBox="1"/>
          <p:nvPr/>
        </p:nvSpPr>
        <p:spPr>
          <a:xfrm>
            <a:off x="4461588" y="849086"/>
            <a:ext cx="2631232" cy="63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D2C0A-63C6-7DFD-7235-CC6243C55167}"/>
              </a:ext>
            </a:extLst>
          </p:cNvPr>
          <p:cNvSpPr txBox="1"/>
          <p:nvPr/>
        </p:nvSpPr>
        <p:spPr>
          <a:xfrm>
            <a:off x="4461588" y="849086"/>
            <a:ext cx="2631232" cy="63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06383-A222-877D-FF6E-F07D17504F65}"/>
              </a:ext>
            </a:extLst>
          </p:cNvPr>
          <p:cNvSpPr/>
          <p:nvPr/>
        </p:nvSpPr>
        <p:spPr>
          <a:xfrm>
            <a:off x="5078963" y="1483567"/>
            <a:ext cx="3085323" cy="7340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DELHI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D763C-10D8-926B-8B2C-136CECC7EA61}"/>
              </a:ext>
            </a:extLst>
          </p:cNvPr>
          <p:cNvSpPr/>
          <p:nvPr/>
        </p:nvSpPr>
        <p:spPr>
          <a:xfrm>
            <a:off x="5078963" y="2684107"/>
            <a:ext cx="3085324" cy="7340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MUMBAI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87263-72AD-3D47-CE9A-5C86F88FF1D3}"/>
              </a:ext>
            </a:extLst>
          </p:cNvPr>
          <p:cNvSpPr/>
          <p:nvPr/>
        </p:nvSpPr>
        <p:spPr>
          <a:xfrm>
            <a:off x="5078961" y="3884647"/>
            <a:ext cx="3085323" cy="7340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BANGALORE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FCAF3-D530-0FD2-5E61-22D4137BE2A7}"/>
              </a:ext>
            </a:extLst>
          </p:cNvPr>
          <p:cNvSpPr/>
          <p:nvPr/>
        </p:nvSpPr>
        <p:spPr>
          <a:xfrm>
            <a:off x="5046302" y="4973995"/>
            <a:ext cx="3150639" cy="7340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HYDERABAD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691246-9755-E336-3B03-7C3C0112C0FF}"/>
              </a:ext>
            </a:extLst>
          </p:cNvPr>
          <p:cNvCxnSpPr>
            <a:stCxn id="10" idx="3"/>
          </p:cNvCxnSpPr>
          <p:nvPr/>
        </p:nvCxnSpPr>
        <p:spPr>
          <a:xfrm flipV="1">
            <a:off x="3487314" y="3418117"/>
            <a:ext cx="739453" cy="10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CF3449-3A40-8B2C-4623-94543902D997}"/>
              </a:ext>
            </a:extLst>
          </p:cNvPr>
          <p:cNvCxnSpPr/>
          <p:nvPr/>
        </p:nvCxnSpPr>
        <p:spPr>
          <a:xfrm>
            <a:off x="4226767" y="1800808"/>
            <a:ext cx="0" cy="3540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F1B396-4128-1C5D-430E-6BD4326AF243}"/>
              </a:ext>
            </a:extLst>
          </p:cNvPr>
          <p:cNvCxnSpPr/>
          <p:nvPr/>
        </p:nvCxnSpPr>
        <p:spPr>
          <a:xfrm>
            <a:off x="4226767" y="1800808"/>
            <a:ext cx="81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968B1E-0BFE-EDDB-F98A-7910AC6AF2A4}"/>
              </a:ext>
            </a:extLst>
          </p:cNvPr>
          <p:cNvCxnSpPr>
            <a:cxnSpLocks/>
          </p:cNvCxnSpPr>
          <p:nvPr/>
        </p:nvCxnSpPr>
        <p:spPr>
          <a:xfrm>
            <a:off x="4226767" y="3156857"/>
            <a:ext cx="852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87B4D9-ACB9-41EC-7330-BA896B064EE1}"/>
              </a:ext>
            </a:extLst>
          </p:cNvPr>
          <p:cNvCxnSpPr>
            <a:cxnSpLocks/>
          </p:cNvCxnSpPr>
          <p:nvPr/>
        </p:nvCxnSpPr>
        <p:spPr>
          <a:xfrm>
            <a:off x="4226767" y="4251652"/>
            <a:ext cx="852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C24CEC-9BFB-B1BC-A344-964178C42B74}"/>
              </a:ext>
            </a:extLst>
          </p:cNvPr>
          <p:cNvCxnSpPr>
            <a:cxnSpLocks/>
          </p:cNvCxnSpPr>
          <p:nvPr/>
        </p:nvCxnSpPr>
        <p:spPr>
          <a:xfrm>
            <a:off x="4246980" y="5354218"/>
            <a:ext cx="852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4DC1-079F-D836-9428-081D18BE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60" y="1240651"/>
            <a:ext cx="7781544" cy="859055"/>
          </a:xfrm>
        </p:spPr>
        <p:txBody>
          <a:bodyPr/>
          <a:lstStyle/>
          <a:p>
            <a:r>
              <a:rPr lang="en-IN" dirty="0"/>
              <a:t>Problem statement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FDF7-D772-6141-B4F8-A40EF41F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760" y="2898088"/>
            <a:ext cx="6803136" cy="228973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 encountered tough competition and 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decline in revenue. They sought to utilize data and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strategic insights but lacked internal expertise.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aim is to conduct a comprehensive analysis using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Python to empower Atliq Grands with insights for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customer retention and revenue growth.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8A8D-9293-7A88-F4D0-A793FC4B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6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4591F-BE44-3876-2B80-A4A92B89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01" y="818759"/>
            <a:ext cx="3023485" cy="2104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EF53D-C6BD-D169-F71A-039711B1B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94" y="818760"/>
            <a:ext cx="2538170" cy="2139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30EAB2-9BB0-61D0-5B57-4A86DF8B7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26" y="3595493"/>
            <a:ext cx="3162706" cy="2104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8836B9-5911-ACF5-5893-009F2E2F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708" y="818759"/>
            <a:ext cx="2952400" cy="2104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92F2B5-4CF6-FC5F-35B1-B3AAD87D677D}"/>
              </a:ext>
            </a:extLst>
          </p:cNvPr>
          <p:cNvSpPr txBox="1"/>
          <p:nvPr/>
        </p:nvSpPr>
        <p:spPr>
          <a:xfrm>
            <a:off x="675048" y="3059668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Atliq Seasons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8D77A-2750-96F5-BFF7-1C3788A39511}"/>
              </a:ext>
            </a:extLst>
          </p:cNvPr>
          <p:cNvSpPr txBox="1"/>
          <p:nvPr/>
        </p:nvSpPr>
        <p:spPr>
          <a:xfrm>
            <a:off x="4376648" y="3059668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Atliq Exotica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9B48B-6534-243D-B225-04DD3E38617F}"/>
              </a:ext>
            </a:extLst>
          </p:cNvPr>
          <p:cNvSpPr txBox="1"/>
          <p:nvPr/>
        </p:nvSpPr>
        <p:spPr>
          <a:xfrm>
            <a:off x="8170640" y="3041007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Atliq Bay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207BB-019C-AAC9-D173-76571B6E399D}"/>
              </a:ext>
            </a:extLst>
          </p:cNvPr>
          <p:cNvSpPr txBox="1"/>
          <p:nvPr/>
        </p:nvSpPr>
        <p:spPr>
          <a:xfrm>
            <a:off x="4376648" y="5707623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CF41E-6659-2B92-E45D-C3B9D60A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00" y="594278"/>
            <a:ext cx="3376601" cy="224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53CC6-2048-FF0B-8A06-641E33A9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52" y="3645412"/>
            <a:ext cx="4189296" cy="2618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9CA740-05AB-9CAE-BC67-276B223DA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10" y="696914"/>
            <a:ext cx="3459390" cy="224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1C1DE-CB1D-9FE0-1933-435DFCC3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07" y="594278"/>
            <a:ext cx="3376602" cy="224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4E0C25-3D22-01F3-A823-38599421A4AF}"/>
              </a:ext>
            </a:extLst>
          </p:cNvPr>
          <p:cNvSpPr txBox="1"/>
          <p:nvPr/>
        </p:nvSpPr>
        <p:spPr>
          <a:xfrm>
            <a:off x="979713" y="2943889"/>
            <a:ext cx="2211356" cy="37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Standard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0D8DB-19AA-66CD-ECB7-FE40FF683222}"/>
              </a:ext>
            </a:extLst>
          </p:cNvPr>
          <p:cNvSpPr txBox="1"/>
          <p:nvPr/>
        </p:nvSpPr>
        <p:spPr>
          <a:xfrm>
            <a:off x="4799044" y="6291505"/>
            <a:ext cx="2211356" cy="37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B4D7CB-BDB5-6B8E-91DD-4E15C4FC3655}"/>
              </a:ext>
            </a:extLst>
          </p:cNvPr>
          <p:cNvSpPr txBox="1"/>
          <p:nvPr/>
        </p:nvSpPr>
        <p:spPr>
          <a:xfrm>
            <a:off x="8620027" y="2943889"/>
            <a:ext cx="2211356" cy="37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Premium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558B3-96C4-EECE-445E-E37E3DD0D79F}"/>
              </a:ext>
            </a:extLst>
          </p:cNvPr>
          <p:cNvSpPr txBox="1"/>
          <p:nvPr/>
        </p:nvSpPr>
        <p:spPr>
          <a:xfrm>
            <a:off x="4675922" y="2907344"/>
            <a:ext cx="2211356" cy="37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Elite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60CD-95B7-2E8D-1FF3-45C69E98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7" y="1597284"/>
            <a:ext cx="11214100" cy="701731"/>
          </a:xfrm>
        </p:spPr>
        <p:txBody>
          <a:bodyPr/>
          <a:lstStyle/>
          <a:p>
            <a:r>
              <a:rPr lang="en-IN" sz="4400" dirty="0">
                <a:highlight>
                  <a:srgbClr val="0C75AC"/>
                </a:highlight>
              </a:rPr>
              <a:t>These are the steps I performed: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62FB6-F1D2-0CFC-1810-6CB4DECD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CA5E-9C2E-5793-2943-2F5E6C71E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5006" y="3118284"/>
            <a:ext cx="6718300" cy="1472378"/>
          </a:xfrm>
        </p:spPr>
        <p:txBody>
          <a:bodyPr/>
          <a:lstStyle/>
          <a:p>
            <a:r>
              <a:rPr lang="en-IN" sz="2800" b="1" dirty="0"/>
              <a:t>DATA EXPLORATION</a:t>
            </a:r>
          </a:p>
          <a:p>
            <a:r>
              <a:rPr lang="en-IN" sz="2800" b="1" dirty="0"/>
              <a:t>DATA CLEANING</a:t>
            </a:r>
          </a:p>
          <a:p>
            <a:r>
              <a:rPr lang="en-IN" sz="2800" b="1" dirty="0"/>
              <a:t>DATA TRANSFORMATION</a:t>
            </a:r>
          </a:p>
          <a:p>
            <a:r>
              <a:rPr lang="en-IN" sz="2800" b="1" dirty="0"/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106028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EEB-DD27-E35F-F33E-42EC802E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Generation 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0DD97-50B5-1B6E-B967-374EB033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757E5-4647-A362-FBC2-93E8B4C78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078456"/>
            <a:ext cx="11214100" cy="554504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>
                <a:highlight>
                  <a:srgbClr val="008000"/>
                </a:highlight>
              </a:rPr>
              <a:t>Revenue Insights</a:t>
            </a:r>
          </a:p>
          <a:p>
            <a:r>
              <a:rPr lang="en-US" b="1" dirty="0"/>
              <a:t>Top Earning City: </a:t>
            </a:r>
            <a:r>
              <a:rPr lang="en-US" dirty="0"/>
              <a:t>Mumbai led in revenue with 669M INR, while Delhi lagged at 291M INR. </a:t>
            </a:r>
          </a:p>
          <a:p>
            <a:r>
              <a:rPr lang="en-US" b="1" dirty="0"/>
              <a:t>Best Month: </a:t>
            </a:r>
            <a:r>
              <a:rPr lang="en-US" dirty="0"/>
              <a:t>May generated the highest revenue (581.93M INR), while June was the lowest (553.93M INR). </a:t>
            </a:r>
          </a:p>
          <a:p>
            <a:r>
              <a:rPr lang="en-US" b="1" dirty="0"/>
              <a:t>Popular Room Category: </a:t>
            </a:r>
            <a:r>
              <a:rPr lang="en-US" dirty="0"/>
              <a:t>Elite rooms brought in the most revenue, hitting 553.74M INR.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Customer Experience Highlights </a:t>
            </a:r>
          </a:p>
          <a:p>
            <a:r>
              <a:rPr lang="en-US" b="1" dirty="0"/>
              <a:t>Highest-Rated Room: </a:t>
            </a:r>
            <a:r>
              <a:rPr lang="en-US" dirty="0"/>
              <a:t>Guests loved the Presidential rooms the most, rating them at 3.69. Premium rooms got the lowest rating at 3.59. </a:t>
            </a:r>
          </a:p>
          <a:p>
            <a:r>
              <a:rPr lang="en-US" b="1" dirty="0"/>
              <a:t>City with Best Ratings: </a:t>
            </a:r>
            <a:r>
              <a:rPr lang="en-US" dirty="0"/>
              <a:t>Delhi stood out with an average rating of 3.78, showing guests had a great experience.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highlight>
                  <a:srgbClr val="008000"/>
                </a:highlight>
              </a:rPr>
              <a:t>Occupancy &amp; Booking Trends </a:t>
            </a:r>
          </a:p>
          <a:p>
            <a:r>
              <a:rPr lang="en-US" b="1" dirty="0"/>
              <a:t>Occupancy Leader: </a:t>
            </a:r>
            <a:r>
              <a:rPr lang="en-US" dirty="0"/>
              <a:t>Delhi not only excelled in ratings but also had the highest occupancy at 62.47%. </a:t>
            </a:r>
          </a:p>
          <a:p>
            <a:r>
              <a:rPr lang="en-US" b="1" dirty="0"/>
              <a:t>Weekend Rush: </a:t>
            </a:r>
            <a:r>
              <a:rPr lang="en-US" dirty="0"/>
              <a:t>Weekends, especially Fridays and Saturdays, saw more bookings, hinting at an opportunity for targeted promotions.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8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148</TotalTime>
  <Words>255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Trade Gothic LT Pro</vt:lpstr>
      <vt:lpstr>Trebuchet MS</vt:lpstr>
      <vt:lpstr>Office Theme</vt:lpstr>
      <vt:lpstr>HOTEL DOMAIN ANALYSIS </vt:lpstr>
      <vt:lpstr>PowerPoint Presentation</vt:lpstr>
      <vt:lpstr>Problem statement :</vt:lpstr>
      <vt:lpstr>PowerPoint Presentation</vt:lpstr>
      <vt:lpstr>PowerPoint Presentation</vt:lpstr>
      <vt:lpstr>These are the steps I performed:</vt:lpstr>
      <vt:lpstr>Insights Generation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shailaja sirumalla</dc:creator>
  <cp:lastModifiedBy>shailaja sirumalla</cp:lastModifiedBy>
  <cp:revision>1</cp:revision>
  <dcterms:created xsi:type="dcterms:W3CDTF">2024-07-01T09:51:40Z</dcterms:created>
  <dcterms:modified xsi:type="dcterms:W3CDTF">2024-07-01T12:20:18Z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