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ACCDC-5BBF-4106-87A7-A505ED301B40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6564773-67CE-4C11-BCA7-E89BAD0257DA}">
      <dgm:prSet/>
      <dgm:spPr/>
      <dgm:t>
        <a:bodyPr/>
        <a:lstStyle/>
        <a:p>
          <a:r>
            <a:rPr lang="en-US"/>
            <a:t>Cold well Banker is chosen to collect the data for the local real estate information in San Francisco California</a:t>
          </a:r>
        </a:p>
      </dgm:t>
    </dgm:pt>
    <dgm:pt modelId="{5905C522-E55A-481B-A93B-853FAEB4D819}" type="parTrans" cxnId="{DF6AF6BC-4313-4C22-A97F-EF90B58ED8E3}">
      <dgm:prSet/>
      <dgm:spPr/>
      <dgm:t>
        <a:bodyPr/>
        <a:lstStyle/>
        <a:p>
          <a:endParaRPr lang="en-US"/>
        </a:p>
      </dgm:t>
    </dgm:pt>
    <dgm:pt modelId="{730D0198-AF9F-4EB4-B43D-77FA8B435D0B}" type="sibTrans" cxnId="{DF6AF6BC-4313-4C22-A97F-EF90B58ED8E3}">
      <dgm:prSet/>
      <dgm:spPr/>
      <dgm:t>
        <a:bodyPr/>
        <a:lstStyle/>
        <a:p>
          <a:endParaRPr lang="en-US"/>
        </a:p>
      </dgm:t>
    </dgm:pt>
    <dgm:pt modelId="{09786A2F-2127-4823-A5E5-D606F492313E}">
      <dgm:prSet/>
      <dgm:spPr/>
      <dgm:t>
        <a:bodyPr/>
        <a:lstStyle/>
        <a:p>
          <a:r>
            <a:rPr lang="en-US"/>
            <a:t>Used Beautiful Soup to scrape the data from the web.</a:t>
          </a:r>
        </a:p>
      </dgm:t>
    </dgm:pt>
    <dgm:pt modelId="{3A9CD2A8-1375-4B62-8631-64D632F2779A}" type="parTrans" cxnId="{64C31E97-F231-48E4-9A41-8843DFE80FAB}">
      <dgm:prSet/>
      <dgm:spPr/>
      <dgm:t>
        <a:bodyPr/>
        <a:lstStyle/>
        <a:p>
          <a:endParaRPr lang="en-US"/>
        </a:p>
      </dgm:t>
    </dgm:pt>
    <dgm:pt modelId="{73084F91-09A7-4702-A56F-E9144E3ADCE1}" type="sibTrans" cxnId="{64C31E97-F231-48E4-9A41-8843DFE80FAB}">
      <dgm:prSet/>
      <dgm:spPr/>
      <dgm:t>
        <a:bodyPr/>
        <a:lstStyle/>
        <a:p>
          <a:endParaRPr lang="en-US"/>
        </a:p>
      </dgm:t>
    </dgm:pt>
    <dgm:pt modelId="{D70535B1-D10C-40B3-A4AE-AB04970B60D8}">
      <dgm:prSet/>
      <dgm:spPr/>
      <dgm:t>
        <a:bodyPr/>
        <a:lstStyle/>
        <a:p>
          <a:r>
            <a:rPr lang="en-US"/>
            <a:t>Collected the information from the different classes using find all method and stores them in dictionary (key, value) format.</a:t>
          </a:r>
        </a:p>
      </dgm:t>
    </dgm:pt>
    <dgm:pt modelId="{F3122F6B-1561-470C-9CC7-B04EBE6097C8}" type="parTrans" cxnId="{5637E5CE-57BF-4559-A7D6-37A9E91A2A3A}">
      <dgm:prSet/>
      <dgm:spPr/>
      <dgm:t>
        <a:bodyPr/>
        <a:lstStyle/>
        <a:p>
          <a:endParaRPr lang="en-US"/>
        </a:p>
      </dgm:t>
    </dgm:pt>
    <dgm:pt modelId="{26FF279F-D321-45F0-BC0D-D2C45D75C4F5}" type="sibTrans" cxnId="{5637E5CE-57BF-4559-A7D6-37A9E91A2A3A}">
      <dgm:prSet/>
      <dgm:spPr/>
      <dgm:t>
        <a:bodyPr/>
        <a:lstStyle/>
        <a:p>
          <a:endParaRPr lang="en-US"/>
        </a:p>
      </dgm:t>
    </dgm:pt>
    <dgm:pt modelId="{596E453E-B74D-4F80-9CE1-3EE495A09D4E}">
      <dgm:prSet/>
      <dgm:spPr/>
      <dgm:t>
        <a:bodyPr/>
        <a:lstStyle/>
        <a:p>
          <a:r>
            <a:rPr lang="en-US" dirty="0"/>
            <a:t>Then appended the dictionary values to the pandas data frame.</a:t>
          </a:r>
        </a:p>
      </dgm:t>
    </dgm:pt>
    <dgm:pt modelId="{A84B30AE-A737-4799-BF1F-8EEDF312C7B5}" type="parTrans" cxnId="{4E8D3FB0-D2F1-4DAA-85B7-FCED40B5E5C1}">
      <dgm:prSet/>
      <dgm:spPr/>
      <dgm:t>
        <a:bodyPr/>
        <a:lstStyle/>
        <a:p>
          <a:endParaRPr lang="en-US"/>
        </a:p>
      </dgm:t>
    </dgm:pt>
    <dgm:pt modelId="{1209ECC5-6ED9-48E6-B0FB-7F3197E0BB66}" type="sibTrans" cxnId="{4E8D3FB0-D2F1-4DAA-85B7-FCED40B5E5C1}">
      <dgm:prSet/>
      <dgm:spPr/>
      <dgm:t>
        <a:bodyPr/>
        <a:lstStyle/>
        <a:p>
          <a:endParaRPr lang="en-US"/>
        </a:p>
      </dgm:t>
    </dgm:pt>
    <dgm:pt modelId="{7916E9B4-7D33-45FF-B2BE-ABBF05C9BEA9}" type="pres">
      <dgm:prSet presAssocID="{49FACCDC-5BBF-4106-87A7-A505ED301B40}" presName="linear" presStyleCnt="0">
        <dgm:presLayoutVars>
          <dgm:animLvl val="lvl"/>
          <dgm:resizeHandles val="exact"/>
        </dgm:presLayoutVars>
      </dgm:prSet>
      <dgm:spPr/>
    </dgm:pt>
    <dgm:pt modelId="{3D5398CF-88CD-4C38-9018-9056C91F3BC5}" type="pres">
      <dgm:prSet presAssocID="{D6564773-67CE-4C11-BCA7-E89BAD0257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59D797-6870-4AFC-A295-7A32E7E8BB2E}" type="pres">
      <dgm:prSet presAssocID="{730D0198-AF9F-4EB4-B43D-77FA8B435D0B}" presName="spacer" presStyleCnt="0"/>
      <dgm:spPr/>
    </dgm:pt>
    <dgm:pt modelId="{D9EB2CCE-4592-4344-A96E-5CF186C2B12C}" type="pres">
      <dgm:prSet presAssocID="{09786A2F-2127-4823-A5E5-D606F49231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A7503F-E324-4459-9A02-5AA28A2CC00A}" type="pres">
      <dgm:prSet presAssocID="{73084F91-09A7-4702-A56F-E9144E3ADCE1}" presName="spacer" presStyleCnt="0"/>
      <dgm:spPr/>
    </dgm:pt>
    <dgm:pt modelId="{14BCF44E-9FA0-40EB-9B65-7C31DDA776E8}" type="pres">
      <dgm:prSet presAssocID="{D70535B1-D10C-40B3-A4AE-AB04970B60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C630C3-FBAA-4872-95E9-5BA61D3A1018}" type="pres">
      <dgm:prSet presAssocID="{26FF279F-D321-45F0-BC0D-D2C45D75C4F5}" presName="spacer" presStyleCnt="0"/>
      <dgm:spPr/>
    </dgm:pt>
    <dgm:pt modelId="{8F7243E7-CAE6-4448-A3E8-C4D9C89627B8}" type="pres">
      <dgm:prSet presAssocID="{596E453E-B74D-4F80-9CE1-3EE495A09D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57E612-F649-447C-9DA7-DA5BACCEC5FC}" type="presOf" srcId="{09786A2F-2127-4823-A5E5-D606F492313E}" destId="{D9EB2CCE-4592-4344-A96E-5CF186C2B12C}" srcOrd="0" destOrd="0" presId="urn:microsoft.com/office/officeart/2005/8/layout/vList2"/>
    <dgm:cxn modelId="{4A2B2A40-54FC-4DE3-AB07-E127023BEC36}" type="presOf" srcId="{49FACCDC-5BBF-4106-87A7-A505ED301B40}" destId="{7916E9B4-7D33-45FF-B2BE-ABBF05C9BEA9}" srcOrd="0" destOrd="0" presId="urn:microsoft.com/office/officeart/2005/8/layout/vList2"/>
    <dgm:cxn modelId="{1D7CC361-B795-45BB-AB37-777AEEF1B2B8}" type="presOf" srcId="{596E453E-B74D-4F80-9CE1-3EE495A09D4E}" destId="{8F7243E7-CAE6-4448-A3E8-C4D9C89627B8}" srcOrd="0" destOrd="0" presId="urn:microsoft.com/office/officeart/2005/8/layout/vList2"/>
    <dgm:cxn modelId="{75CC8845-FA53-444F-9DE9-E3471493C6C5}" type="presOf" srcId="{D6564773-67CE-4C11-BCA7-E89BAD0257DA}" destId="{3D5398CF-88CD-4C38-9018-9056C91F3BC5}" srcOrd="0" destOrd="0" presId="urn:microsoft.com/office/officeart/2005/8/layout/vList2"/>
    <dgm:cxn modelId="{64C31E97-F231-48E4-9A41-8843DFE80FAB}" srcId="{49FACCDC-5BBF-4106-87A7-A505ED301B40}" destId="{09786A2F-2127-4823-A5E5-D606F492313E}" srcOrd="1" destOrd="0" parTransId="{3A9CD2A8-1375-4B62-8631-64D632F2779A}" sibTransId="{73084F91-09A7-4702-A56F-E9144E3ADCE1}"/>
    <dgm:cxn modelId="{563A3D9A-D5C1-49B3-8B4A-BB9C27B695F8}" type="presOf" srcId="{D70535B1-D10C-40B3-A4AE-AB04970B60D8}" destId="{14BCF44E-9FA0-40EB-9B65-7C31DDA776E8}" srcOrd="0" destOrd="0" presId="urn:microsoft.com/office/officeart/2005/8/layout/vList2"/>
    <dgm:cxn modelId="{4E8D3FB0-D2F1-4DAA-85B7-FCED40B5E5C1}" srcId="{49FACCDC-5BBF-4106-87A7-A505ED301B40}" destId="{596E453E-B74D-4F80-9CE1-3EE495A09D4E}" srcOrd="3" destOrd="0" parTransId="{A84B30AE-A737-4799-BF1F-8EEDF312C7B5}" sibTransId="{1209ECC5-6ED9-48E6-B0FB-7F3197E0BB66}"/>
    <dgm:cxn modelId="{DF6AF6BC-4313-4C22-A97F-EF90B58ED8E3}" srcId="{49FACCDC-5BBF-4106-87A7-A505ED301B40}" destId="{D6564773-67CE-4C11-BCA7-E89BAD0257DA}" srcOrd="0" destOrd="0" parTransId="{5905C522-E55A-481B-A93B-853FAEB4D819}" sibTransId="{730D0198-AF9F-4EB4-B43D-77FA8B435D0B}"/>
    <dgm:cxn modelId="{5637E5CE-57BF-4559-A7D6-37A9E91A2A3A}" srcId="{49FACCDC-5BBF-4106-87A7-A505ED301B40}" destId="{D70535B1-D10C-40B3-A4AE-AB04970B60D8}" srcOrd="2" destOrd="0" parTransId="{F3122F6B-1561-470C-9CC7-B04EBE6097C8}" sibTransId="{26FF279F-D321-45F0-BC0D-D2C45D75C4F5}"/>
    <dgm:cxn modelId="{A01A4143-4F7C-4DB2-AA3B-F5142F6DA8EE}" type="presParOf" srcId="{7916E9B4-7D33-45FF-B2BE-ABBF05C9BEA9}" destId="{3D5398CF-88CD-4C38-9018-9056C91F3BC5}" srcOrd="0" destOrd="0" presId="urn:microsoft.com/office/officeart/2005/8/layout/vList2"/>
    <dgm:cxn modelId="{7049B721-044C-4CFB-A141-6B5A8BAD51B6}" type="presParOf" srcId="{7916E9B4-7D33-45FF-B2BE-ABBF05C9BEA9}" destId="{EE59D797-6870-4AFC-A295-7A32E7E8BB2E}" srcOrd="1" destOrd="0" presId="urn:microsoft.com/office/officeart/2005/8/layout/vList2"/>
    <dgm:cxn modelId="{4CAF16E9-F7B0-44F5-A6C9-0D2AD07489B7}" type="presParOf" srcId="{7916E9B4-7D33-45FF-B2BE-ABBF05C9BEA9}" destId="{D9EB2CCE-4592-4344-A96E-5CF186C2B12C}" srcOrd="2" destOrd="0" presId="urn:microsoft.com/office/officeart/2005/8/layout/vList2"/>
    <dgm:cxn modelId="{273AA3CA-956E-44C7-BD9E-51442E727568}" type="presParOf" srcId="{7916E9B4-7D33-45FF-B2BE-ABBF05C9BEA9}" destId="{4CA7503F-E324-4459-9A02-5AA28A2CC00A}" srcOrd="3" destOrd="0" presId="urn:microsoft.com/office/officeart/2005/8/layout/vList2"/>
    <dgm:cxn modelId="{2C0A53F4-9C99-49B0-9AB2-9DDF15CF8322}" type="presParOf" srcId="{7916E9B4-7D33-45FF-B2BE-ABBF05C9BEA9}" destId="{14BCF44E-9FA0-40EB-9B65-7C31DDA776E8}" srcOrd="4" destOrd="0" presId="urn:microsoft.com/office/officeart/2005/8/layout/vList2"/>
    <dgm:cxn modelId="{BF8A9EA2-D887-4A07-9A06-2E416400FAD6}" type="presParOf" srcId="{7916E9B4-7D33-45FF-B2BE-ABBF05C9BEA9}" destId="{09C630C3-FBAA-4872-95E9-5BA61D3A1018}" srcOrd="5" destOrd="0" presId="urn:microsoft.com/office/officeart/2005/8/layout/vList2"/>
    <dgm:cxn modelId="{08ED10FA-413C-4809-8831-1E38BF1E3EA1}" type="presParOf" srcId="{7916E9B4-7D33-45FF-B2BE-ABBF05C9BEA9}" destId="{8F7243E7-CAE6-4448-A3E8-C4D9C89627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98CF-88CD-4C38-9018-9056C91F3BC5}">
      <dsp:nvSpPr>
        <dsp:cNvPr id="0" name=""/>
        <dsp:cNvSpPr/>
      </dsp:nvSpPr>
      <dsp:spPr>
        <a:xfrm>
          <a:off x="0" y="3550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Cold well Banker is chosen to collect the data for the local real estate information in San Francisco California</a:t>
          </a:r>
        </a:p>
      </dsp:txBody>
      <dsp:txXfrm>
        <a:off x="42950" y="78456"/>
        <a:ext cx="4866781" cy="793940"/>
      </dsp:txXfrm>
    </dsp:sp>
    <dsp:sp modelId="{D9EB2CCE-4592-4344-A96E-5CF186C2B12C}">
      <dsp:nvSpPr>
        <dsp:cNvPr id="0" name=""/>
        <dsp:cNvSpPr/>
      </dsp:nvSpPr>
      <dsp:spPr>
        <a:xfrm>
          <a:off x="0" y="96142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Beautiful Soup to scrape the data from the web.</a:t>
          </a:r>
        </a:p>
      </dsp:txBody>
      <dsp:txXfrm>
        <a:off x="42950" y="1004376"/>
        <a:ext cx="4866781" cy="793940"/>
      </dsp:txXfrm>
    </dsp:sp>
    <dsp:sp modelId="{14BCF44E-9FA0-40EB-9B65-7C31DDA776E8}">
      <dsp:nvSpPr>
        <dsp:cNvPr id="0" name=""/>
        <dsp:cNvSpPr/>
      </dsp:nvSpPr>
      <dsp:spPr>
        <a:xfrm>
          <a:off x="0" y="188734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Collected the information from the different classes using find all method and stores them in dictionary (key, value) format.</a:t>
          </a:r>
        </a:p>
      </dsp:txBody>
      <dsp:txXfrm>
        <a:off x="42950" y="1930296"/>
        <a:ext cx="4866781" cy="793940"/>
      </dsp:txXfrm>
    </dsp:sp>
    <dsp:sp modelId="{8F7243E7-CAE6-4448-A3E8-C4D9C89627B8}">
      <dsp:nvSpPr>
        <dsp:cNvPr id="0" name=""/>
        <dsp:cNvSpPr/>
      </dsp:nvSpPr>
      <dsp:spPr>
        <a:xfrm>
          <a:off x="0" y="281326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Then appended the dictionary values to the pandas data frame.</a:t>
          </a:r>
        </a:p>
      </dsp:txBody>
      <dsp:txXfrm>
        <a:off x="42950" y="2856216"/>
        <a:ext cx="4866781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01" r:id="rId8"/>
    <p:sldLayoutId id="2147483702" r:id="rId9"/>
    <p:sldLayoutId id="2147483703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4C32-0357-43EC-B16A-0C3C5700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52" y="500472"/>
            <a:ext cx="4366847" cy="28956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BAN612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Well Bankers Home Project</a:t>
            </a: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CBB1-6DAF-4CB9-B34B-0E4B5454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28" y="3730762"/>
            <a:ext cx="4366847" cy="1810740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Jia Guo</a:t>
            </a:r>
          </a:p>
          <a:p>
            <a:pPr algn="l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542A3CA2-A477-492C-AB5A-566930CCB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26546"/>
          <a:stretch/>
        </p:blipFill>
        <p:spPr>
          <a:xfrm>
            <a:off x="5472234" y="509847"/>
            <a:ext cx="5830859" cy="49132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D77F9-D77C-4DB6-A342-E834028E5318}"/>
              </a:ext>
            </a:extLst>
          </p:cNvPr>
          <p:cNvSpPr txBox="1"/>
          <p:nvPr/>
        </p:nvSpPr>
        <p:spPr>
          <a:xfrm>
            <a:off x="9522069" y="6066624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Shailaja Mysugari</a:t>
            </a:r>
          </a:p>
          <a:p>
            <a:r>
              <a:rPr lang="en-US" dirty="0" err="1">
                <a:solidFill>
                  <a:schemeClr val="bg1"/>
                </a:solidFill>
              </a:rPr>
              <a:t>Netid</a:t>
            </a:r>
            <a:r>
              <a:rPr lang="en-US" dirty="0">
                <a:solidFill>
                  <a:schemeClr val="bg1"/>
                </a:solidFill>
              </a:rPr>
              <a:t>: nu9755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45F7-1EA4-4083-A433-9E93B02CE120}"/>
              </a:ext>
            </a:extLst>
          </p:cNvPr>
          <p:cNvSpPr txBox="1"/>
          <p:nvPr/>
        </p:nvSpPr>
        <p:spPr>
          <a:xfrm>
            <a:off x="769569" y="165782"/>
            <a:ext cx="43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state University East Bay</a:t>
            </a:r>
          </a:p>
        </p:txBody>
      </p:sp>
    </p:spTree>
    <p:extLst>
      <p:ext uri="{BB962C8B-B14F-4D97-AF65-F5344CB8AC3E}">
        <p14:creationId xmlns:p14="http://schemas.microsoft.com/office/powerpoint/2010/main" val="4430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E6AFA-7ED3-4F94-945B-F768F916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and Data Collection</a:t>
            </a:r>
            <a:br>
              <a:rPr lang="en-US" sz="3700" dirty="0">
                <a:solidFill>
                  <a:schemeClr val="tx2"/>
                </a:solidFill>
              </a:rPr>
            </a:br>
            <a:endParaRPr lang="en-US" sz="3700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352" y="0"/>
            <a:ext cx="594664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5352" y="0"/>
            <a:ext cx="59436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854B-C0FB-46F1-8951-1EEF43E0F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5" r="10448" b="2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E7DDABC-8CA2-414B-8694-B067005A8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60019"/>
              </p:ext>
            </p:extLst>
          </p:nvPr>
        </p:nvGraphicFramePr>
        <p:xfrm>
          <a:off x="838200" y="2411653"/>
          <a:ext cx="4952681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45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A51F7-B9CF-4FCA-B10A-79E2BE3E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25939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17B22-1CBE-4792-874D-4984BA38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367391"/>
            <a:ext cx="4724400" cy="420956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2CCEBD-10DC-4F3D-96E1-3DDDF0CC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758463"/>
            <a:ext cx="4952681" cy="438180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 2030 property details  with 150 wide variety of columns.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research, dropped the columns which were not necessary for analysis.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Omission of duplicate rows and the rows with null values.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Regular expression to delete the special characters from the dataset.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numerical data in object data type  to corresponding data types  to perform analysis.</a:t>
            </a:r>
          </a:p>
        </p:txBody>
      </p:sp>
    </p:spTree>
    <p:extLst>
      <p:ext uri="{BB962C8B-B14F-4D97-AF65-F5344CB8AC3E}">
        <p14:creationId xmlns:p14="http://schemas.microsoft.com/office/powerpoint/2010/main" val="3463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778F-1B93-4C65-8547-CFE77E8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Outlier Detection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95673-94DA-48CB-8127-F5A4E8C8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11994"/>
            <a:ext cx="4724400" cy="4520356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14FC999-CE94-4AD7-98F9-594060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Explored the data to detect outliers.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Used z-score method to detect outliers using stats from SciPy library.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Detected 89 records which are above the z-score and deleted them from the dataset after careful exploration and analysis.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Finally obtained 1891 records with 32 columns cleaned dataset. </a:t>
            </a:r>
          </a:p>
        </p:txBody>
      </p:sp>
    </p:spTree>
    <p:extLst>
      <p:ext uri="{BB962C8B-B14F-4D97-AF65-F5344CB8AC3E}">
        <p14:creationId xmlns:p14="http://schemas.microsoft.com/office/powerpoint/2010/main" val="6141781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Times New Roman</vt:lpstr>
      <vt:lpstr>BlockprintVTI</vt:lpstr>
      <vt:lpstr>Data Analytics BAN612  Cold Well Bankers Home Project  </vt:lpstr>
      <vt:lpstr>Web Scraping and Data Collection </vt:lpstr>
      <vt:lpstr>Data Cleaning  </vt:lpstr>
      <vt:lpstr>Data Exploration and Outlier Detection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BAN612  Cold Well Bankers Home Project</dc:title>
  <dc:creator>SHAILAJA M</dc:creator>
  <cp:lastModifiedBy>SHAILAJA M</cp:lastModifiedBy>
  <cp:revision>10</cp:revision>
  <dcterms:created xsi:type="dcterms:W3CDTF">2021-05-02T22:07:50Z</dcterms:created>
  <dcterms:modified xsi:type="dcterms:W3CDTF">2021-05-02T23:49:15Z</dcterms:modified>
</cp:coreProperties>
</file>