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2" r:id="rId6"/>
    <p:sldId id="273" r:id="rId7"/>
    <p:sldId id="260" r:id="rId8"/>
    <p:sldId id="259" r:id="rId9"/>
    <p:sldId id="26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138F-618A-49C7-89C0-0E98EA869A23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CF1D-5C91-420E-BE08-5397D3B4B9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Lead </a:t>
            </a:r>
            <a:r>
              <a:rPr lang="en-US" dirty="0" smtClean="0"/>
              <a:t>Prediction</a:t>
            </a:r>
            <a:br>
              <a:rPr lang="en-US" dirty="0" smtClean="0"/>
            </a:br>
            <a:r>
              <a:rPr lang="en-US" sz="3200" dirty="0" smtClean="0"/>
              <a:t>(Analytics </a:t>
            </a:r>
            <a:r>
              <a:rPr lang="en-US" sz="3200" dirty="0" err="1" smtClean="0"/>
              <a:t>Vidhya</a:t>
            </a:r>
            <a:r>
              <a:rPr lang="en-US" sz="3200" dirty="0" smtClean="0"/>
              <a:t> Job-A-Thon)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Shailee</a:t>
            </a:r>
            <a:r>
              <a:rPr lang="en-US" dirty="0" smtClean="0"/>
              <a:t> Singh</a:t>
            </a:r>
          </a:p>
          <a:p>
            <a:r>
              <a:rPr lang="en-US" sz="2000" dirty="0" smtClean="0"/>
              <a:t>28/05/21 </a:t>
            </a:r>
            <a:r>
              <a:rPr lang="en-US" sz="2000" dirty="0" smtClean="0"/>
              <a:t>– </a:t>
            </a:r>
            <a:r>
              <a:rPr lang="en-US" sz="2000" dirty="0" smtClean="0"/>
              <a:t>30</a:t>
            </a:r>
            <a:r>
              <a:rPr lang="en-US" sz="2000" dirty="0" smtClean="0"/>
              <a:t>/05/21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identify the customer segment from the existing customer base with the probability of buying </a:t>
            </a:r>
            <a:r>
              <a:rPr lang="en-US" sz="2000" dirty="0" smtClean="0"/>
              <a:t>credit card.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Understand the Problem Statement &amp; Import Packages and Datasets.</a:t>
            </a:r>
          </a:p>
          <a:p>
            <a:pPr lvl="0"/>
            <a:r>
              <a:rPr lang="en-US" sz="2000" dirty="0" smtClean="0"/>
              <a:t>Perform EDA (Exploratory Data Analysis) - Understanding the Datasets :</a:t>
            </a:r>
          </a:p>
          <a:p>
            <a:pPr marL="742950" lvl="2" indent="-342900"/>
            <a:r>
              <a:rPr lang="en-US" sz="2000" dirty="0" smtClean="0"/>
              <a:t>Explore Train and Test Data and get to know what each Column / Feature denotes.</a:t>
            </a:r>
          </a:p>
          <a:p>
            <a:pPr marL="742950" lvl="2" indent="-342900"/>
            <a:r>
              <a:rPr lang="en-US" sz="2000" dirty="0" smtClean="0"/>
              <a:t>Check for Imbalance of Target Column in Datasets.</a:t>
            </a:r>
          </a:p>
          <a:p>
            <a:pPr marL="742950" lvl="2" indent="-342900"/>
            <a:r>
              <a:rPr lang="en-US" sz="2000" dirty="0" smtClean="0"/>
              <a:t>Visualize Count Plots &amp; Unique Values to infer from Datasets.</a:t>
            </a:r>
          </a:p>
          <a:p>
            <a:pPr lvl="0"/>
            <a:r>
              <a:rPr lang="en-US" sz="2000" dirty="0" smtClean="0"/>
              <a:t>Remove Duplicate Rows from Train Data if present.</a:t>
            </a:r>
          </a:p>
          <a:p>
            <a:pPr lvl="0"/>
            <a:r>
              <a:rPr lang="en-US" sz="2000" dirty="0" smtClean="0"/>
              <a:t>Fill/Impute Missing Values Continuous - Mean/Median/Any Specific Value &amp; Categorical - Others/</a:t>
            </a:r>
            <a:r>
              <a:rPr lang="en-US" sz="2000" dirty="0" err="1" smtClean="0"/>
              <a:t>ForwardFill</a:t>
            </a:r>
            <a:r>
              <a:rPr lang="en-US" sz="2000" dirty="0" smtClean="0"/>
              <a:t>/</a:t>
            </a:r>
            <a:r>
              <a:rPr lang="en-US" sz="2000" dirty="0" err="1" smtClean="0"/>
              <a:t>BackFill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200" dirty="0" smtClean="0"/>
              <a:t>Feature Engineering</a:t>
            </a:r>
          </a:p>
          <a:p>
            <a:pPr marL="742950" lvl="2" indent="-342900"/>
            <a:r>
              <a:rPr lang="en-US" sz="2200" dirty="0" smtClean="0"/>
              <a:t>Feature Selection - Selection of Most Important Existing Features.</a:t>
            </a:r>
          </a:p>
          <a:p>
            <a:pPr marL="742950" lvl="2" indent="-342900"/>
            <a:r>
              <a:rPr lang="en-US" sz="2200" dirty="0" smtClean="0"/>
              <a:t>Feature Creation - Creation of New Feature from the Existing Features.</a:t>
            </a:r>
          </a:p>
          <a:p>
            <a:pPr lvl="0"/>
            <a:r>
              <a:rPr lang="en-US" sz="2200" dirty="0" smtClean="0"/>
              <a:t>Split Train Data into Train and Validation Data with Predictors(Independent) &amp; Target(Dependent).</a:t>
            </a:r>
          </a:p>
          <a:p>
            <a:pPr lvl="0"/>
            <a:r>
              <a:rPr lang="en-US" sz="2200" dirty="0" smtClean="0"/>
              <a:t>Data Encoding - Label Encoding</a:t>
            </a:r>
          </a:p>
          <a:p>
            <a:pPr lvl="0"/>
            <a:r>
              <a:rPr lang="en-US" sz="2200" dirty="0" smtClean="0"/>
              <a:t>Create Baseline ML Model for Binary Classification Problem</a:t>
            </a:r>
          </a:p>
          <a:p>
            <a:pPr lvl="0"/>
            <a:r>
              <a:rPr lang="en-US" sz="2200" dirty="0" smtClean="0"/>
              <a:t>Improve ML </a:t>
            </a:r>
            <a:r>
              <a:rPr lang="en-US" sz="2200" dirty="0" err="1" smtClean="0"/>
              <a:t>Model,Fine</a:t>
            </a:r>
            <a:r>
              <a:rPr lang="en-US" sz="2200" dirty="0" smtClean="0"/>
              <a:t> Tune with MODEL Evaluation METRIC - "ROC_AUC" with k-FOLD Cross Validation and Predict Target </a:t>
            </a:r>
            <a:r>
              <a:rPr lang="en-US" sz="2200" dirty="0" smtClean="0"/>
              <a:t>“</a:t>
            </a:r>
            <a:r>
              <a:rPr lang="en-US" sz="2200" dirty="0" err="1" smtClean="0"/>
              <a:t>Is_Lead</a:t>
            </a:r>
            <a:r>
              <a:rPr lang="en-US" sz="2200" dirty="0" smtClean="0"/>
              <a:t>"</a:t>
            </a:r>
            <a:endParaRPr lang="en-US" sz="2200" dirty="0" smtClean="0"/>
          </a:p>
          <a:p>
            <a:pPr lvl="0"/>
            <a:r>
              <a:rPr lang="en-US" sz="2200" dirty="0" smtClean="0"/>
              <a:t>Result Submission, Check </a:t>
            </a:r>
            <a:r>
              <a:rPr lang="en-US" sz="2200" dirty="0" err="1" smtClean="0"/>
              <a:t>Leaderboard</a:t>
            </a:r>
            <a:r>
              <a:rPr lang="en-US" sz="2200" dirty="0" smtClean="0"/>
              <a:t> &amp; Improve "ROC_AUC" Score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Age:</a:t>
            </a:r>
          </a:p>
          <a:p>
            <a:pPr lvl="1"/>
            <a:r>
              <a:rPr lang="en-US" sz="1600" dirty="0" smtClean="0"/>
              <a:t>The number of interested customer is maximum in the "46 to 55" </a:t>
            </a:r>
            <a:r>
              <a:rPr lang="en-US" sz="1600" dirty="0" smtClean="0"/>
              <a:t>years age </a:t>
            </a:r>
            <a:r>
              <a:rPr lang="en-US" sz="1600" dirty="0" smtClean="0"/>
              <a:t>group.</a:t>
            </a:r>
          </a:p>
          <a:p>
            <a:pPr lvl="1"/>
            <a:r>
              <a:rPr lang="en-US" sz="1600" dirty="0" smtClean="0"/>
              <a:t>With increase in age, the number of interested customers gradually decreases.</a:t>
            </a:r>
          </a:p>
          <a:p>
            <a:r>
              <a:rPr lang="en-US" sz="2000" dirty="0" smtClean="0"/>
              <a:t>Vintage:</a:t>
            </a:r>
          </a:p>
          <a:p>
            <a:pPr lvl="1"/>
            <a:r>
              <a:rPr lang="en-US" sz="1600" dirty="0" smtClean="0"/>
              <a:t>Vintage column has almost no correlation with Customer Response.</a:t>
            </a:r>
          </a:p>
          <a:p>
            <a:pPr lvl="1"/>
            <a:r>
              <a:rPr lang="en-US" sz="1600" dirty="0" smtClean="0"/>
              <a:t>That means a customer who is connected to the company for a long time doesn't necessarily mean that he/she will be interested in taking the credit card.</a:t>
            </a:r>
          </a:p>
          <a:p>
            <a:r>
              <a:rPr lang="en-US" sz="2000" dirty="0" smtClean="0"/>
              <a:t>Average Account Balance: </a:t>
            </a:r>
          </a:p>
          <a:p>
            <a:pPr lvl="1"/>
            <a:r>
              <a:rPr lang="en-US" sz="1600" dirty="0" smtClean="0"/>
              <a:t>Customers showed more interest in credit card with increase in the average balance amount.</a:t>
            </a:r>
            <a:endParaRPr lang="en-US" sz="2000" dirty="0" smtClean="0"/>
          </a:p>
          <a:p>
            <a:r>
              <a:rPr lang="en-US" sz="2000" dirty="0" smtClean="0"/>
              <a:t>Occupation:</a:t>
            </a:r>
          </a:p>
          <a:p>
            <a:pPr lvl="1"/>
            <a:r>
              <a:rPr lang="en-US" sz="1600" dirty="0" smtClean="0"/>
              <a:t>“Self Employed” category showed maximum interest in Credit Card</a:t>
            </a:r>
          </a:p>
          <a:p>
            <a:pPr lvl="1"/>
            <a:r>
              <a:rPr lang="en-US" sz="1600" dirty="0" smtClean="0"/>
              <a:t>“Entrepreneur” category has more number interested customers than non interested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Credit Product:</a:t>
            </a:r>
          </a:p>
          <a:p>
            <a:pPr lvl="1"/>
            <a:r>
              <a:rPr lang="en-US" sz="1600" dirty="0" smtClean="0"/>
              <a:t>Customers with no active credit products have shown more interest in Credit Card than the customers </a:t>
            </a:r>
            <a:r>
              <a:rPr lang="en-US" sz="1600" dirty="0" smtClean="0"/>
              <a:t>with an </a:t>
            </a:r>
            <a:r>
              <a:rPr lang="en-US" sz="1600" dirty="0" smtClean="0"/>
              <a:t>existing credit </a:t>
            </a:r>
            <a:r>
              <a:rPr lang="en-US" sz="1600" dirty="0" smtClean="0"/>
              <a:t>product/s.</a:t>
            </a:r>
          </a:p>
          <a:p>
            <a:r>
              <a:rPr lang="en-US" sz="2000" dirty="0" smtClean="0"/>
              <a:t>Active Customers:</a:t>
            </a:r>
          </a:p>
          <a:p>
            <a:pPr lvl="1"/>
            <a:r>
              <a:rPr lang="en-US" sz="1600" dirty="0" smtClean="0"/>
              <a:t>Inactive Customers have shown more interest in Credit Card than the existing Active Customers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Channel Code:</a:t>
            </a:r>
          </a:p>
          <a:p>
            <a:pPr lvl="1"/>
            <a:r>
              <a:rPr lang="en-US" sz="1600" dirty="0" smtClean="0"/>
              <a:t>Most used Channel code is X1</a:t>
            </a:r>
          </a:p>
          <a:p>
            <a:pPr lvl="1"/>
            <a:r>
              <a:rPr lang="en-US" sz="1600" dirty="0" smtClean="0"/>
              <a:t>Interestingly, channel codes X2 </a:t>
            </a:r>
            <a:r>
              <a:rPr lang="en-US" sz="1600" dirty="0" smtClean="0"/>
              <a:t>and X3 </a:t>
            </a:r>
            <a:r>
              <a:rPr lang="en-US" sz="1600" dirty="0" smtClean="0"/>
              <a:t>have more Interested customers.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Interested </a:t>
            </a:r>
            <a:r>
              <a:rPr lang="en-US" dirty="0" err="1" smtClean="0"/>
              <a:t>vs</a:t>
            </a:r>
            <a:r>
              <a:rPr lang="en-US" dirty="0" smtClean="0"/>
              <a:t> Non Interested Customers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6477000" cy="44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638801"/>
            <a:ext cx="816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highly imbalanced dataset.</a:t>
            </a:r>
          </a:p>
          <a:p>
            <a:r>
              <a:rPr lang="en-US" dirty="0" smtClean="0"/>
              <a:t>The number of customers interested is only 23.7% whereas the number of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interested is 76.3%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It’s a classification </a:t>
            </a:r>
            <a:r>
              <a:rPr lang="en-US" sz="2400" dirty="0" smtClean="0"/>
              <a:t>problem, with Stratified </a:t>
            </a:r>
            <a:r>
              <a:rPr lang="en-US" sz="2400" dirty="0" err="1" smtClean="0"/>
              <a:t>KFold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Algorithms used:</a:t>
            </a:r>
          </a:p>
          <a:p>
            <a:pPr lvl="1"/>
            <a:r>
              <a:rPr lang="en-US" sz="2000" dirty="0" smtClean="0"/>
              <a:t>Light GBM </a:t>
            </a:r>
            <a:r>
              <a:rPr lang="en-US" sz="2000" dirty="0" smtClean="0"/>
              <a:t>Classifier</a:t>
            </a:r>
          </a:p>
          <a:p>
            <a:pPr lvl="1"/>
            <a:r>
              <a:rPr lang="en-US" sz="2000" dirty="0" smtClean="0"/>
              <a:t>XG Boost</a:t>
            </a:r>
            <a:endParaRPr lang="en-US" sz="2000" dirty="0" smtClean="0"/>
          </a:p>
          <a:p>
            <a:pPr lvl="1"/>
            <a:r>
              <a:rPr lang="en-US" sz="2000" dirty="0" err="1" smtClean="0"/>
              <a:t>CatBoost</a:t>
            </a:r>
            <a:endParaRPr lang="en-US" sz="2000" dirty="0" smtClean="0"/>
          </a:p>
          <a:p>
            <a:r>
              <a:rPr lang="en-US" sz="2400" dirty="0" smtClean="0"/>
              <a:t>Obtained the best result using Light GBM </a:t>
            </a:r>
            <a:r>
              <a:rPr lang="en-US" sz="2400" dirty="0" smtClean="0"/>
              <a:t>algorithm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6096000"/>
            <a:ext cx="441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Product is the most important feature.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446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Credit Card Lead Prediction (Analytics Vidhya Job-A-Thon)</vt:lpstr>
      <vt:lpstr>Agenda</vt:lpstr>
      <vt:lpstr>Approach</vt:lpstr>
      <vt:lpstr>Approach</vt:lpstr>
      <vt:lpstr>Insights</vt:lpstr>
      <vt:lpstr>Insights</vt:lpstr>
      <vt:lpstr>Interested vs Non Interested Customers</vt:lpstr>
      <vt:lpstr>Algorithms</vt:lpstr>
      <vt:lpstr>Feature Importance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Lead Prediction (Analytics Vidhya Job-A-Thon)</dc:title>
  <dc:creator>Shailee Singh</dc:creator>
  <cp:lastModifiedBy>Shailee Singh</cp:lastModifiedBy>
  <cp:revision>32</cp:revision>
  <dcterms:created xsi:type="dcterms:W3CDTF">2021-02-28T11:09:39Z</dcterms:created>
  <dcterms:modified xsi:type="dcterms:W3CDTF">2021-05-30T12:11:48Z</dcterms:modified>
</cp:coreProperties>
</file>