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71" r:id="rId7"/>
    <p:sldId id="260" r:id="rId8"/>
    <p:sldId id="261" r:id="rId9"/>
    <p:sldId id="268" r:id="rId10"/>
    <p:sldId id="269" r:id="rId11"/>
    <p:sldId id="270" r:id="rId12"/>
    <p:sldId id="262" r:id="rId13"/>
    <p:sldId id="267" r:id="rId14"/>
    <p:sldId id="272" r:id="rId15"/>
    <p:sldId id="263" r:id="rId16"/>
    <p:sldId id="273" r:id="rId17"/>
    <p:sldId id="274" r:id="rId18"/>
    <p:sldId id="264" r:id="rId19"/>
    <p:sldId id="275" r:id="rId20"/>
    <p:sldId id="276" r:id="rId21"/>
    <p:sldId id="287" r:id="rId22"/>
    <p:sldId id="288" r:id="rId23"/>
    <p:sldId id="278" r:id="rId24"/>
    <p:sldId id="279" r:id="rId25"/>
    <p:sldId id="280" r:id="rId26"/>
    <p:sldId id="281" r:id="rId27"/>
    <p:sldId id="282" r:id="rId28"/>
    <p:sldId id="283" r:id="rId29"/>
    <p:sldId id="284" r:id="rId30"/>
    <p:sldId id="285" r:id="rId31"/>
    <p:sldId id="286" r:id="rId32"/>
    <p:sldId id="265" r:id="rId33"/>
    <p:sldId id="277"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C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9AF9-5DF5-F452-D169-73E0A246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262164-F13C-574E-401B-2DFC8C4A1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2411F4-BA37-CB86-7351-A4714826636A}"/>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5" name="Footer Placeholder 4">
            <a:extLst>
              <a:ext uri="{FF2B5EF4-FFF2-40B4-BE49-F238E27FC236}">
                <a16:creationId xmlns:a16="http://schemas.microsoft.com/office/drawing/2014/main" id="{9A14C4E4-F70A-424D-4673-B59D8FAC5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69B33-D126-023A-6EE2-A12036FDDB0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08823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9906-DD2B-7AAA-DF1D-8134B8772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91DB0-4CBF-2C2B-BDD1-6969C255A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1E0C6-2399-3BEA-B79F-AC7DD0EF4A68}"/>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5" name="Footer Placeholder 4">
            <a:extLst>
              <a:ext uri="{FF2B5EF4-FFF2-40B4-BE49-F238E27FC236}">
                <a16:creationId xmlns:a16="http://schemas.microsoft.com/office/drawing/2014/main" id="{0145167C-C95F-C3F4-6726-9D849C908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F61B0-8C0C-6C76-F434-1F5E2BE78BC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08165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D4B4E-03D5-B7B4-1D66-2F7634A36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A7CCC-31FE-B07F-73A1-7FA2CB08C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5D709-CB6F-756E-AB5E-59ED5750E0E2}"/>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5" name="Footer Placeholder 4">
            <a:extLst>
              <a:ext uri="{FF2B5EF4-FFF2-40B4-BE49-F238E27FC236}">
                <a16:creationId xmlns:a16="http://schemas.microsoft.com/office/drawing/2014/main" id="{3AE084CF-341E-2089-0E1A-02BC41146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57621-F953-99C7-B79B-C5922734E0A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54077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822-11AD-530C-DE0E-2F35534AC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BECC7-C147-E42E-A6EF-D8B41C7D6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21CF5-E2A4-0CAC-6DDF-91C73CD22547}"/>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5" name="Footer Placeholder 4">
            <a:extLst>
              <a:ext uri="{FF2B5EF4-FFF2-40B4-BE49-F238E27FC236}">
                <a16:creationId xmlns:a16="http://schemas.microsoft.com/office/drawing/2014/main" id="{FA9467C5-E458-C63A-C647-A0AA7C6E0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F4A01-3A5F-33E5-10F0-E7372737E9A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9367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4AFD-5874-C2A6-F385-17017BBD9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4F39CA-90CE-D5AA-8A67-AEADD374E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2F1B-260D-C9D9-C4E4-50B5712F9BA7}"/>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5" name="Footer Placeholder 4">
            <a:extLst>
              <a:ext uri="{FF2B5EF4-FFF2-40B4-BE49-F238E27FC236}">
                <a16:creationId xmlns:a16="http://schemas.microsoft.com/office/drawing/2014/main" id="{F75051F3-04DA-6342-F797-CB8360811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1C7E7-BDF4-B725-92CA-4B38F94627CE}"/>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84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4450-3CE6-11A1-31F2-0FE354F35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FB26E-8FA1-053D-0F37-207E557A8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43EB-3C4D-1DBC-D083-7A002DF9E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1861F-091A-4EDC-4E97-A9AD295B3F93}"/>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6" name="Footer Placeholder 5">
            <a:extLst>
              <a:ext uri="{FF2B5EF4-FFF2-40B4-BE49-F238E27FC236}">
                <a16:creationId xmlns:a16="http://schemas.microsoft.com/office/drawing/2014/main" id="{4D26F546-4309-1218-7F63-5B52BAF69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6AA2A-8CA9-6596-8B0F-24B51A841E09}"/>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92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D0E5-3F17-71EF-34F8-8C166C3AD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442EC-41EE-D6F2-50BF-1713191F6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F086C-8DE9-F9BE-8033-BD7DD6C75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C29C1-26F6-6D0B-B31B-A896BB44B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43AA2-8AE5-1C0E-0CB5-614280E73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CD7272-E941-6565-15EE-51C96888497B}"/>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8" name="Footer Placeholder 7">
            <a:extLst>
              <a:ext uri="{FF2B5EF4-FFF2-40B4-BE49-F238E27FC236}">
                <a16:creationId xmlns:a16="http://schemas.microsoft.com/office/drawing/2014/main" id="{6F4CEF96-2925-53CF-FBF9-E98FEFA2D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714900-7179-B69A-64AB-1ADD783107B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10417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81CC-3157-E67F-6C1F-E1C9A9A365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68A5DD-A5A7-AFB6-05FD-EFEC36BD5B09}"/>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4" name="Footer Placeholder 3">
            <a:extLst>
              <a:ext uri="{FF2B5EF4-FFF2-40B4-BE49-F238E27FC236}">
                <a16:creationId xmlns:a16="http://schemas.microsoft.com/office/drawing/2014/main" id="{B3E6CAB0-82F1-9277-2D70-A36EEA2D95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04207-C48C-D5B4-AB17-72A0DD88277D}"/>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8469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FCD5D-A77D-5F2A-1618-C7A46EE9C075}"/>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3" name="Footer Placeholder 2">
            <a:extLst>
              <a:ext uri="{FF2B5EF4-FFF2-40B4-BE49-F238E27FC236}">
                <a16:creationId xmlns:a16="http://schemas.microsoft.com/office/drawing/2014/main" id="{841FB80C-8FDF-FDF2-7A06-0DE9D84EB2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211AB8-F245-24EC-8046-C2470D802B7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4590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13B9-E52B-2BD3-E736-CE6F168C4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81C690-67AC-85E4-260E-0E483370E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BC0AFF-FAF0-9019-93BF-7CA17EBB2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C73CA-B59F-1A74-5EBA-6F2C78076E6B}"/>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6" name="Footer Placeholder 5">
            <a:extLst>
              <a:ext uri="{FF2B5EF4-FFF2-40B4-BE49-F238E27FC236}">
                <a16:creationId xmlns:a16="http://schemas.microsoft.com/office/drawing/2014/main" id="{F24A43F9-5355-E33A-A033-2F400DC54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B83BD-6CCC-DC48-15FF-9F2E1C1D08F6}"/>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32366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BF6C-438F-BD98-1537-1A91E4207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1457BF-61F6-B93E-C0D4-A268CE2AE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8DAEF-FD25-4A1D-BC89-1DFEE1B59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07B8B-8A55-D0B8-33C9-BC3FF5A07D9B}"/>
              </a:ext>
            </a:extLst>
          </p:cNvPr>
          <p:cNvSpPr>
            <a:spLocks noGrp="1"/>
          </p:cNvSpPr>
          <p:nvPr>
            <p:ph type="dt" sz="half" idx="10"/>
          </p:nvPr>
        </p:nvSpPr>
        <p:spPr/>
        <p:txBody>
          <a:bodyPr/>
          <a:lstStyle/>
          <a:p>
            <a:fld id="{A054FD66-71D8-4290-99D9-4C3E34855158}" type="datetimeFigureOut">
              <a:rPr lang="en-IN" smtClean="0"/>
              <a:t>23-08-2022</a:t>
            </a:fld>
            <a:endParaRPr lang="en-IN"/>
          </a:p>
        </p:txBody>
      </p:sp>
      <p:sp>
        <p:nvSpPr>
          <p:cNvPr id="6" name="Footer Placeholder 5">
            <a:extLst>
              <a:ext uri="{FF2B5EF4-FFF2-40B4-BE49-F238E27FC236}">
                <a16:creationId xmlns:a16="http://schemas.microsoft.com/office/drawing/2014/main" id="{01FD551A-74C3-7968-4046-2A1A73F06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C87B9-4D09-76E4-4CF6-9CE830AB87B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96231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92DC5-56A0-437C-E80C-B672B6A15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D99CD-8CFE-305A-1BEF-5CF273534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FE558-190A-FD46-752C-87F9C01E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4FD66-71D8-4290-99D9-4C3E34855158}" type="datetimeFigureOut">
              <a:rPr lang="en-IN" smtClean="0"/>
              <a:t>23-08-2022</a:t>
            </a:fld>
            <a:endParaRPr lang="en-IN"/>
          </a:p>
        </p:txBody>
      </p:sp>
      <p:sp>
        <p:nvSpPr>
          <p:cNvPr id="5" name="Footer Placeholder 4">
            <a:extLst>
              <a:ext uri="{FF2B5EF4-FFF2-40B4-BE49-F238E27FC236}">
                <a16:creationId xmlns:a16="http://schemas.microsoft.com/office/drawing/2014/main" id="{B1F7BFFC-DCCA-F471-8E29-8C1FAE20B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7653D4-D2E4-98D1-9736-1E5E27BF4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F2A5-F20F-4549-8620-6C7C0164B54F}" type="slidenum">
              <a:rPr lang="en-IN" smtClean="0"/>
              <a:t>‹#›</a:t>
            </a:fld>
            <a:endParaRPr lang="en-IN"/>
          </a:p>
        </p:txBody>
      </p:sp>
    </p:spTree>
    <p:extLst>
      <p:ext uri="{BB962C8B-B14F-4D97-AF65-F5344CB8AC3E}">
        <p14:creationId xmlns:p14="http://schemas.microsoft.com/office/powerpoint/2010/main" val="1209736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C503-FCE2-42D5-B516-F872713085AF}"/>
              </a:ext>
            </a:extLst>
          </p:cNvPr>
          <p:cNvSpPr>
            <a:spLocks noGrp="1"/>
          </p:cNvSpPr>
          <p:nvPr>
            <p:ph type="ctrTitle"/>
          </p:nvPr>
        </p:nvSpPr>
        <p:spPr>
          <a:xfrm>
            <a:off x="1254035" y="1104857"/>
            <a:ext cx="9144000" cy="1655761"/>
          </a:xfrm>
        </p:spPr>
        <p:txBody>
          <a:bodyPr>
            <a:normAutofit fontScale="90000"/>
          </a:bodyPr>
          <a:lstStyle/>
          <a:p>
            <a:br>
              <a:rPr lang="en-IN" b="1" dirty="0">
                <a:solidFill>
                  <a:srgbClr val="FF0000"/>
                </a:solidFill>
              </a:rPr>
            </a:br>
            <a:r>
              <a:rPr lang="en-IN" b="1" dirty="0">
                <a:solidFill>
                  <a:schemeClr val="bg1"/>
                </a:solidFill>
              </a:rPr>
              <a:t>Capstone Project</a:t>
            </a:r>
            <a:br>
              <a:rPr lang="en-IN" b="1" dirty="0">
                <a:solidFill>
                  <a:schemeClr val="bg1"/>
                </a:solidFill>
              </a:rPr>
            </a:br>
            <a:r>
              <a:rPr lang="en-IN" b="1" dirty="0">
                <a:solidFill>
                  <a:schemeClr val="bg1"/>
                </a:solidFill>
              </a:rPr>
              <a:t>EDA on Global Terrorism</a:t>
            </a:r>
            <a:br>
              <a:rPr lang="en-IN" b="1" dirty="0">
                <a:solidFill>
                  <a:schemeClr val="bg1"/>
                </a:solidFill>
              </a:rPr>
            </a:br>
            <a:r>
              <a:rPr lang="en-IN" b="1" dirty="0">
                <a:solidFill>
                  <a:schemeClr val="bg1"/>
                </a:solidFill>
              </a:rPr>
              <a:t>Team: Data Titans</a:t>
            </a:r>
          </a:p>
        </p:txBody>
      </p:sp>
      <p:sp>
        <p:nvSpPr>
          <p:cNvPr id="3" name="Subtitle 2">
            <a:extLst>
              <a:ext uri="{FF2B5EF4-FFF2-40B4-BE49-F238E27FC236}">
                <a16:creationId xmlns:a16="http://schemas.microsoft.com/office/drawing/2014/main" id="{98381DA5-7F17-8915-8BD5-17CC560CBFDD}"/>
              </a:ext>
            </a:extLst>
          </p:cNvPr>
          <p:cNvSpPr>
            <a:spLocks noGrp="1"/>
          </p:cNvSpPr>
          <p:nvPr>
            <p:ph type="subTitle" idx="1"/>
          </p:nvPr>
        </p:nvSpPr>
        <p:spPr/>
        <p:txBody>
          <a:bodyPr>
            <a:normAutofit fontScale="85000" lnSpcReduction="20000"/>
          </a:bodyPr>
          <a:lstStyle/>
          <a:p>
            <a:r>
              <a:rPr lang="en-IN" u="sng" dirty="0">
                <a:solidFill>
                  <a:schemeClr val="bg1">
                    <a:lumMod val="85000"/>
                  </a:schemeClr>
                </a:solidFill>
              </a:rPr>
              <a:t>Team Members:</a:t>
            </a:r>
          </a:p>
          <a:p>
            <a:r>
              <a:rPr lang="en-IN" sz="2100" i="0" dirty="0">
                <a:solidFill>
                  <a:schemeClr val="bg1">
                    <a:lumMod val="85000"/>
                  </a:schemeClr>
                </a:solidFill>
                <a:effectLst/>
              </a:rPr>
              <a:t>SOUMYA RANJAN RATH</a:t>
            </a:r>
          </a:p>
          <a:p>
            <a:r>
              <a:rPr lang="en-IN" sz="2100" i="0" dirty="0">
                <a:solidFill>
                  <a:schemeClr val="bg1">
                    <a:lumMod val="85000"/>
                  </a:schemeClr>
                </a:solidFill>
                <a:effectLst/>
              </a:rPr>
              <a:t>ABHINASH NAYAK </a:t>
            </a:r>
          </a:p>
          <a:p>
            <a:r>
              <a:rPr lang="en-IN" sz="2100" i="0" dirty="0">
                <a:solidFill>
                  <a:schemeClr val="bg1">
                    <a:lumMod val="85000"/>
                  </a:schemeClr>
                </a:solidFill>
                <a:effectLst/>
              </a:rPr>
              <a:t>ABHISEKH PATRO</a:t>
            </a:r>
          </a:p>
          <a:p>
            <a:r>
              <a:rPr lang="en-IN" sz="2100" i="0" dirty="0">
                <a:solidFill>
                  <a:schemeClr val="bg1">
                    <a:lumMod val="85000"/>
                  </a:schemeClr>
                </a:solidFill>
                <a:effectLst/>
              </a:rPr>
              <a:t>SHAILEE SWASTIK</a:t>
            </a:r>
          </a:p>
          <a:p>
            <a:endParaRPr lang="en-IN" b="0" i="0" dirty="0">
              <a:solidFill>
                <a:srgbClr val="D5D5D5"/>
              </a:solidFill>
              <a:effectLst/>
              <a:latin typeface="Roboto" panose="02000000000000000000" pitchFamily="2" charset="0"/>
            </a:endParaRPr>
          </a:p>
          <a:p>
            <a:endParaRPr lang="en-IN" b="0" i="0" dirty="0">
              <a:solidFill>
                <a:srgbClr val="D5D5D5"/>
              </a:solidFill>
              <a:effectLst/>
              <a:latin typeface="Roboto" panose="02000000000000000000" pitchFamily="2" charset="0"/>
            </a:endParaRPr>
          </a:p>
          <a:p>
            <a:endParaRPr lang="en-IN" u="sng" dirty="0"/>
          </a:p>
        </p:txBody>
      </p:sp>
    </p:spTree>
    <p:extLst>
      <p:ext uri="{BB962C8B-B14F-4D97-AF65-F5344CB8AC3E}">
        <p14:creationId xmlns:p14="http://schemas.microsoft.com/office/powerpoint/2010/main" val="371697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640080" y="49097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IN" sz="1050"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10993120" cy="5229060"/>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Python</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an advanced programming language that supports multiple platforms, including Windows, Linux, Mac, and Raspberry Pi, among others. Python can be used to build online applications, database systems, manage large amounts of data, and conduct complicated mathematical calculations. Python is object-oriented, functional, and procedural. These are some of the Python packages utilised by this project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Matplotlib</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 2D plotting tool that includes the necessary modules and functions. A developer can adjust font properties, styles, axis properties, etc</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Pandas </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is used for data manipulation and analysis. Pandas can transform data structures and dataset formats to data frames on which operations like as loading data, renaming attributes, mapping, crosstab, sub-data frames, etc. can be carried out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NumPy</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offers structures for multidimensional array objects as well as tools for associated operations. Typically, NumPy is employed for high-performance scientific computations</a:t>
            </a:r>
          </a:p>
          <a:p>
            <a:pPr marL="285750" indent="-285750">
              <a:lnSpc>
                <a:spcPct val="107000"/>
              </a:lnSpc>
              <a:spcAft>
                <a:spcPts val="800"/>
              </a:spcAft>
              <a:buFont typeface="Arial" panose="020B0604020202020204" pitchFamily="34" charset="0"/>
              <a:buChar char="•"/>
            </a:pPr>
            <a:r>
              <a:rPr lang="en-IN" sz="2400" b="1" dirty="0">
                <a:solidFill>
                  <a:srgbClr val="002060"/>
                </a:solidFill>
                <a:latin typeface="Calibri" panose="020F0502020204030204" pitchFamily="34" charset="0"/>
                <a:cs typeface="Times New Roman" panose="02020603050405020304" pitchFamily="18" charset="0"/>
              </a:rPr>
              <a:t>Seaborn: </a:t>
            </a:r>
            <a:r>
              <a:rPr lang="en-IN" b="1" dirty="0">
                <a:solidFill>
                  <a:srgbClr val="002060"/>
                </a:solidFill>
                <a:latin typeface="Calibri" panose="020F0502020204030204" pitchFamily="34" charset="0"/>
                <a:cs typeface="Times New Roman" panose="02020603050405020304" pitchFamily="18" charset="0"/>
              </a:rPr>
              <a:t>It is a library that uses Matplotlib underneath to plot graphs. It will be used to visualize random distributions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7540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97840" y="2471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r>
              <a:rPr lang="en-IN" sz="1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497840" y="1168400"/>
            <a:ext cx="10993120" cy="6093463"/>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Times New Roman" panose="02020603050405020304" pitchFamily="18" charset="0"/>
              </a:rPr>
              <a:t>Correlation</a:t>
            </a:r>
            <a:r>
              <a:rPr lang="en-IN" b="1" dirty="0">
                <a:solidFill>
                  <a:srgbClr val="002060"/>
                </a:solidFill>
                <a:effectLst/>
                <a:ea typeface="Calibri" panose="020F0502020204030204" pitchFamily="34" charset="0"/>
                <a:cs typeface="Times New Roman" panose="02020603050405020304" pitchFamily="18" charset="0"/>
              </a:rPr>
              <a:t> refers to a process for establishing the relationships between two variables.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effectLst/>
                <a:ea typeface="Calibri" panose="020F0502020204030204" pitchFamily="34" charset="0"/>
                <a:cs typeface="Times New Roman" panose="02020603050405020304" pitchFamily="18" charset="0"/>
              </a:rPr>
              <a:t> Pearson Correlation coefficient used for linear dependency between the data sets. The value of the coefficient lies between -1 to +1. When the coefficient comes down to zero, then the data is considered as not related. While, if we get the value of +1, then the data are positively correlated, and -1 has a negative correlation</a:t>
            </a: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a typeface="Calibri" panose="020F0502020204030204" pitchFamily="34" charset="0"/>
                <a:cs typeface="Times New Roman" panose="02020603050405020304" pitchFamily="18" charset="0"/>
              </a:rPr>
              <a:t>Statistics- Arithmetic Mean and Std Deviation:</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arithmetic mean is the simple average, or sum of a series of numbers divided by the count of that series of numbers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t>
            </a:r>
            <a:r>
              <a:rPr lang="en-IN" b="1" i="1" spc="5" dirty="0">
                <a:solidFill>
                  <a:srgbClr val="002060"/>
                </a:solidFill>
                <a:effectLst/>
                <a:ea typeface="Calibri" panose="020F0502020204030204" pitchFamily="34" charset="0"/>
              </a:rPr>
              <a:t>Standard deviation </a:t>
            </a:r>
            <a:r>
              <a:rPr lang="en-IN" b="1" dirty="0">
                <a:solidFill>
                  <a:srgbClr val="002060"/>
                </a:solidFill>
                <a:cs typeface="Times New Roman" panose="02020603050405020304" pitchFamily="18" charset="0"/>
              </a:rPr>
              <a:t>describes how dispersed a set of data is</a:t>
            </a:r>
            <a:endParaRPr lang="en-IN" b="1" dirty="0">
              <a:solidFill>
                <a:srgbClr val="002060"/>
              </a:solidFill>
              <a:effectLst/>
              <a:ea typeface="Calibri" panose="020F0502020204030204" pitchFamily="34" charset="0"/>
              <a:cs typeface="Times New Roman" panose="02020603050405020304" pitchFamily="18" charset="0"/>
            </a:endParaRP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Calibri" panose="020F0502020204030204" pitchFamily="34" charset="0"/>
              </a:rPr>
              <a:t>Google Collab</a:t>
            </a:r>
            <a:r>
              <a:rPr lang="en-IN" b="1" dirty="0">
                <a:solidFill>
                  <a:srgbClr val="002060"/>
                </a:solidFill>
                <a:effectLst/>
                <a:ea typeface="Calibri" panose="020F0502020204030204" pitchFamily="34" charset="0"/>
                <a:cs typeface="Calibri" panose="020F0502020204030204" pitchFamily="34" charset="0"/>
              </a:rPr>
              <a:t>:  </a:t>
            </a:r>
            <a:r>
              <a:rPr lang="en-IN" b="1" dirty="0">
                <a:solidFill>
                  <a:srgbClr val="002060"/>
                </a:solidFill>
                <a:cs typeface="Times New Roman" panose="02020603050405020304" pitchFamily="18" charset="0"/>
              </a:rPr>
              <a:t>Collaboratory, or “Collab” for short, is a product from Google Research. Collab allows anybody to write and execute arbitrary python code through the browser, and is especially well suited to machine learning, data analysis and education</a:t>
            </a:r>
            <a:endParaRPr lang="en-IN" b="1" dirty="0">
              <a:solidFill>
                <a:srgbClr val="002060"/>
              </a:solidFill>
              <a:effectLst/>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US" sz="2400" b="1" i="0" dirty="0">
                <a:solidFill>
                  <a:srgbClr val="002060"/>
                </a:solidFill>
                <a:effectLst/>
              </a:rPr>
              <a:t>Plotly's </a:t>
            </a:r>
            <a:r>
              <a:rPr lang="en-US" b="1" i="0" dirty="0">
                <a:solidFill>
                  <a:srgbClr val="002060"/>
                </a:solidFill>
                <a:effectLst/>
              </a:rPr>
              <a:t>Python graphing library makes interactive, publication-quality graphs</a:t>
            </a:r>
            <a:endParaRPr lang="en-IN" dirty="0">
              <a:solidFill>
                <a:srgbClr val="002060"/>
              </a:solidFill>
              <a:effectLst/>
              <a:latin typeface="Roboto" panose="02000000000000000000" pitchFamily="2" charset="0"/>
              <a:ea typeface="Calibri" panose="020F0502020204030204" pitchFamily="34" charset="0"/>
              <a:cs typeface="Times New Roman" panose="02020603050405020304" pitchFamily="18" charset="0"/>
            </a:endParaRPr>
          </a:p>
          <a:p>
            <a:pPr>
              <a:lnSpc>
                <a:spcPct val="107000"/>
              </a:lnSpc>
              <a:spcBef>
                <a:spcPts val="375"/>
              </a:spcBef>
              <a:spcAft>
                <a:spcPts val="800"/>
              </a:spcAft>
            </a:pPr>
            <a:endPar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8731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6F283-98D0-BC86-B78E-E0123640B5F8}"/>
              </a:ext>
            </a:extLst>
          </p:cNvPr>
          <p:cNvSpPr txBox="1"/>
          <p:nvPr/>
        </p:nvSpPr>
        <p:spPr>
          <a:xfrm>
            <a:off x="1107440" y="701041"/>
            <a:ext cx="3627120" cy="2123658"/>
          </a:xfrm>
          <a:prstGeom prst="rect">
            <a:avLst/>
          </a:prstGeom>
          <a:noFill/>
        </p:spPr>
        <p:txBody>
          <a:bodyPr wrap="square" rtlCol="0">
            <a:spAutoFit/>
          </a:bodyPr>
          <a:lstStyle/>
          <a:p>
            <a:r>
              <a:rPr lang="en-IN" sz="4400" b="1" dirty="0">
                <a:solidFill>
                  <a:schemeClr val="bg1"/>
                </a:solidFill>
              </a:rPr>
              <a:t>Exploratory Data Analysis(EDA):</a:t>
            </a:r>
          </a:p>
        </p:txBody>
      </p:sp>
    </p:spTree>
    <p:extLst>
      <p:ext uri="{BB962C8B-B14F-4D97-AF65-F5344CB8AC3E}">
        <p14:creationId xmlns:p14="http://schemas.microsoft.com/office/powerpoint/2010/main" val="72191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9938B4-84FE-0996-5851-DB155E223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0" y="3373536"/>
            <a:ext cx="3180201" cy="3191620"/>
          </a:xfrm>
          <a:prstGeom prst="rect">
            <a:avLst/>
          </a:prstGeom>
        </p:spPr>
      </p:pic>
      <p:cxnSp>
        <p:nvCxnSpPr>
          <p:cNvPr id="3" name="Google Shape;152;p14">
            <a:extLst>
              <a:ext uri="{FF2B5EF4-FFF2-40B4-BE49-F238E27FC236}">
                <a16:creationId xmlns:a16="http://schemas.microsoft.com/office/drawing/2014/main" id="{5E596CFA-20FF-84F7-9CD1-2F11D2ABE963}"/>
              </a:ext>
            </a:extLst>
          </p:cNvPr>
          <p:cNvCxnSpPr>
            <a:cxnSpLocks/>
          </p:cNvCxnSpPr>
          <p:nvPr/>
        </p:nvCxnSpPr>
        <p:spPr>
          <a:xfrm flipH="1">
            <a:off x="1747520" y="3182852"/>
            <a:ext cx="8087360" cy="33228"/>
          </a:xfrm>
          <a:prstGeom prst="straightConnector1">
            <a:avLst/>
          </a:prstGeom>
          <a:noFill/>
          <a:ln w="25400" cap="flat" cmpd="sng">
            <a:solidFill>
              <a:srgbClr val="14314F"/>
            </a:solidFill>
            <a:prstDash val="solid"/>
            <a:round/>
            <a:headEnd type="none" w="sm" len="sm"/>
            <a:tailEnd type="none" w="sm" len="sm"/>
          </a:ln>
        </p:spPr>
      </p:cxnSp>
      <p:cxnSp>
        <p:nvCxnSpPr>
          <p:cNvPr id="4" name="Google Shape;150;p14">
            <a:extLst>
              <a:ext uri="{FF2B5EF4-FFF2-40B4-BE49-F238E27FC236}">
                <a16:creationId xmlns:a16="http://schemas.microsoft.com/office/drawing/2014/main" id="{7B5A505B-FBDF-2F0F-D842-E13CCB3F2056}"/>
              </a:ext>
            </a:extLst>
          </p:cNvPr>
          <p:cNvCxnSpPr>
            <a:cxnSpLocks/>
          </p:cNvCxnSpPr>
          <p:nvPr/>
        </p:nvCxnSpPr>
        <p:spPr>
          <a:xfrm flipH="1" flipV="1">
            <a:off x="5376826" y="1063506"/>
            <a:ext cx="34756" cy="5314196"/>
          </a:xfrm>
          <a:prstGeom prst="straightConnector1">
            <a:avLst/>
          </a:prstGeom>
          <a:noFill/>
          <a:ln w="25400" cap="flat" cmpd="sng">
            <a:solidFill>
              <a:srgbClr val="14314F"/>
            </a:solidFill>
            <a:prstDash val="solid"/>
            <a:round/>
            <a:headEnd type="none" w="sm" len="sm"/>
            <a:tailEnd type="none" w="sm" len="sm"/>
          </a:ln>
        </p:spPr>
      </p:cxnSp>
      <p:sp>
        <p:nvSpPr>
          <p:cNvPr id="5" name="TextBox 4">
            <a:extLst>
              <a:ext uri="{FF2B5EF4-FFF2-40B4-BE49-F238E27FC236}">
                <a16:creationId xmlns:a16="http://schemas.microsoft.com/office/drawing/2014/main" id="{8ADE108F-F931-645D-200D-85DC178CABD7}"/>
              </a:ext>
            </a:extLst>
          </p:cNvPr>
          <p:cNvSpPr txBox="1"/>
          <p:nvPr/>
        </p:nvSpPr>
        <p:spPr>
          <a:xfrm>
            <a:off x="405060" y="269883"/>
            <a:ext cx="6432620" cy="584775"/>
          </a:xfrm>
          <a:prstGeom prst="rect">
            <a:avLst/>
          </a:prstGeom>
          <a:noFill/>
        </p:spPr>
        <p:txBody>
          <a:bodyPr wrap="square" rtlCol="0">
            <a:spAutoFit/>
          </a:bodyPr>
          <a:lstStyle/>
          <a:p>
            <a:r>
              <a:rPr lang="en-IN" sz="3200" b="1" u="sng" dirty="0">
                <a:solidFill>
                  <a:srgbClr val="C00000"/>
                </a:solidFill>
              </a:rPr>
              <a:t>Key Findings</a:t>
            </a:r>
          </a:p>
        </p:txBody>
      </p:sp>
      <p:sp>
        <p:nvSpPr>
          <p:cNvPr id="6" name="TextBox 5">
            <a:extLst>
              <a:ext uri="{FF2B5EF4-FFF2-40B4-BE49-F238E27FC236}">
                <a16:creationId xmlns:a16="http://schemas.microsoft.com/office/drawing/2014/main" id="{FF664F36-E319-0AF2-F248-CB3D81D3F57E}"/>
              </a:ext>
            </a:extLst>
          </p:cNvPr>
          <p:cNvSpPr txBox="1"/>
          <p:nvPr/>
        </p:nvSpPr>
        <p:spPr>
          <a:xfrm>
            <a:off x="2599448" y="3461821"/>
            <a:ext cx="2371151" cy="2585323"/>
          </a:xfrm>
          <a:prstGeom prst="rect">
            <a:avLst/>
          </a:prstGeom>
          <a:noFill/>
        </p:spPr>
        <p:txBody>
          <a:bodyPr wrap="square" rtlCol="0">
            <a:spAutoFit/>
          </a:bodyPr>
          <a:lstStyle/>
          <a:p>
            <a:endParaRPr lang="en-IN" sz="4400" b="1" dirty="0">
              <a:latin typeface="Arial Black" panose="020B0A04020102020204" pitchFamily="34" charset="0"/>
            </a:endParaRPr>
          </a:p>
          <a:p>
            <a:r>
              <a:rPr lang="en-IN" dirty="0">
                <a:latin typeface="Arial" panose="020B0604020202020204" pitchFamily="34" charset="0"/>
                <a:cs typeface="Arial" panose="020B0604020202020204" pitchFamily="34" charset="0"/>
              </a:rPr>
              <a:t>Deadliest Terrorist Group</a:t>
            </a:r>
          </a:p>
          <a:p>
            <a:r>
              <a:rPr lang="en-IN" sz="2800" b="1" dirty="0">
                <a:latin typeface="Arial Black" panose="020B0A04020102020204" pitchFamily="34" charset="0"/>
              </a:rPr>
              <a:t> TALIBAN</a:t>
            </a:r>
          </a:p>
          <a:p>
            <a:endParaRPr lang="en-IN" b="1" dirty="0">
              <a:latin typeface="Arial" panose="020B0604020202020204" pitchFamily="34" charset="0"/>
              <a:cs typeface="Arial" panose="020B0604020202020204" pitchFamily="34" charset="0"/>
            </a:endParaRPr>
          </a:p>
          <a:p>
            <a:endParaRPr lang="en-IN" dirty="0"/>
          </a:p>
          <a:p>
            <a:endParaRPr lang="en-IN" dirty="0"/>
          </a:p>
        </p:txBody>
      </p:sp>
      <p:cxnSp>
        <p:nvCxnSpPr>
          <p:cNvPr id="7" name="Google Shape;150;p14">
            <a:extLst>
              <a:ext uri="{FF2B5EF4-FFF2-40B4-BE49-F238E27FC236}">
                <a16:creationId xmlns:a16="http://schemas.microsoft.com/office/drawing/2014/main" id="{B82065E1-B8C5-03B1-4322-D65F7CAFD1F2}"/>
              </a:ext>
            </a:extLst>
          </p:cNvPr>
          <p:cNvCxnSpPr>
            <a:cxnSpLocks/>
          </p:cNvCxnSpPr>
          <p:nvPr/>
        </p:nvCxnSpPr>
        <p:spPr>
          <a:xfrm flipH="1" flipV="1">
            <a:off x="7792996" y="1530623"/>
            <a:ext cx="29675" cy="3796754"/>
          </a:xfrm>
          <a:prstGeom prst="straightConnector1">
            <a:avLst/>
          </a:prstGeom>
          <a:noFill/>
          <a:ln w="25400" cap="flat" cmpd="sng">
            <a:solidFill>
              <a:srgbClr val="14314F"/>
            </a:solidFill>
            <a:prstDash val="solid"/>
            <a:round/>
            <a:headEnd type="none" w="sm" len="sm"/>
            <a:tailEnd type="none" w="sm" len="sm"/>
          </a:ln>
        </p:spPr>
      </p:cxnSp>
      <p:sp>
        <p:nvSpPr>
          <p:cNvPr id="8" name="TextBox 7">
            <a:extLst>
              <a:ext uri="{FF2B5EF4-FFF2-40B4-BE49-F238E27FC236}">
                <a16:creationId xmlns:a16="http://schemas.microsoft.com/office/drawing/2014/main" id="{E7D24FA5-C1AD-A39E-8556-2B6A6CF9D5A2}"/>
              </a:ext>
            </a:extLst>
          </p:cNvPr>
          <p:cNvSpPr txBox="1"/>
          <p:nvPr/>
        </p:nvSpPr>
        <p:spPr>
          <a:xfrm>
            <a:off x="5673979" y="1590926"/>
            <a:ext cx="1727199" cy="126188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Maximum</a:t>
            </a:r>
            <a:r>
              <a:rPr lang="en-IN" dirty="0">
                <a:latin typeface="Arial Black" panose="020B0A04020102020204" pitchFamily="34" charset="0"/>
              </a:rPr>
              <a:t> </a:t>
            </a:r>
            <a:r>
              <a:rPr lang="en-IN" sz="4000" dirty="0">
                <a:latin typeface="Arial Black" panose="020B0A04020102020204" pitchFamily="34" charset="0"/>
              </a:rPr>
              <a:t>1570</a:t>
            </a:r>
          </a:p>
          <a:p>
            <a:r>
              <a:rPr lang="en-IN" b="1" dirty="0">
                <a:latin typeface="Arial" panose="020B0604020202020204" pitchFamily="34" charset="0"/>
                <a:cs typeface="Arial" panose="020B0604020202020204" pitchFamily="34" charset="0"/>
              </a:rPr>
              <a:t>Killed</a:t>
            </a:r>
          </a:p>
        </p:txBody>
      </p:sp>
      <p:sp>
        <p:nvSpPr>
          <p:cNvPr id="13" name="TextBox 12">
            <a:extLst>
              <a:ext uri="{FF2B5EF4-FFF2-40B4-BE49-F238E27FC236}">
                <a16:creationId xmlns:a16="http://schemas.microsoft.com/office/drawing/2014/main" id="{8C15ACA6-C703-E965-8AED-70B14D152DC9}"/>
              </a:ext>
            </a:extLst>
          </p:cNvPr>
          <p:cNvSpPr txBox="1"/>
          <p:nvPr/>
        </p:nvSpPr>
        <p:spPr>
          <a:xfrm>
            <a:off x="5791200" y="2458720"/>
            <a:ext cx="2245360" cy="584774"/>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9DB0FBCC-8AA8-88DB-4675-3E891B82CC46}"/>
              </a:ext>
            </a:extLst>
          </p:cNvPr>
          <p:cNvSpPr txBox="1"/>
          <p:nvPr/>
        </p:nvSpPr>
        <p:spPr>
          <a:xfrm>
            <a:off x="5943600" y="2611120"/>
            <a:ext cx="2245360" cy="584774"/>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68DDB1AA-FD34-9D24-4870-DFCED7C8959B}"/>
              </a:ext>
            </a:extLst>
          </p:cNvPr>
          <p:cNvSpPr txBox="1"/>
          <p:nvPr/>
        </p:nvSpPr>
        <p:spPr>
          <a:xfrm>
            <a:off x="8188960" y="1357567"/>
            <a:ext cx="2896401" cy="132343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Most Affected Nation</a:t>
            </a:r>
            <a:r>
              <a:rPr lang="en-IN" sz="4000" dirty="0">
                <a:latin typeface="Arial Black" panose="020B0A04020102020204" pitchFamily="34" charset="0"/>
                <a:cs typeface="Arial" panose="020B0604020202020204" pitchFamily="34" charset="0"/>
              </a:rPr>
              <a:t> IRAQ</a:t>
            </a:r>
            <a:endParaRPr lang="en-IN" sz="4000" dirty="0">
              <a:latin typeface="Arial Black" panose="020B0A04020102020204" pitchFamily="34" charset="0"/>
            </a:endParaRPr>
          </a:p>
        </p:txBody>
      </p:sp>
      <p:sp>
        <p:nvSpPr>
          <p:cNvPr id="16" name="TextBox 15">
            <a:extLst>
              <a:ext uri="{FF2B5EF4-FFF2-40B4-BE49-F238E27FC236}">
                <a16:creationId xmlns:a16="http://schemas.microsoft.com/office/drawing/2014/main" id="{305A596D-3F1F-B148-E429-4BC256797E23}"/>
              </a:ext>
            </a:extLst>
          </p:cNvPr>
          <p:cNvSpPr txBox="1"/>
          <p:nvPr/>
        </p:nvSpPr>
        <p:spPr>
          <a:xfrm>
            <a:off x="2931580" y="1194070"/>
            <a:ext cx="1769180" cy="2154436"/>
          </a:xfrm>
          <a:prstGeom prst="rect">
            <a:avLst/>
          </a:prstGeom>
          <a:noFill/>
        </p:spPr>
        <p:txBody>
          <a:bodyPr wrap="square" rtlCol="0">
            <a:spAutoFit/>
          </a:bodyPr>
          <a:lstStyle/>
          <a:p>
            <a:r>
              <a:rPr lang="en-IN" sz="4400" b="1" dirty="0">
                <a:latin typeface="Arial Black" panose="020B0A04020102020204" pitchFamily="34" charset="0"/>
              </a:rPr>
              <a:t>89%</a:t>
            </a:r>
          </a:p>
          <a:p>
            <a:r>
              <a:rPr lang="en-IN" dirty="0">
                <a:latin typeface="Arial" panose="020B0604020202020204" pitchFamily="34" charset="0"/>
                <a:cs typeface="Arial" panose="020B0604020202020204" pitchFamily="34" charset="0"/>
              </a:rPr>
              <a:t>Attacks-Success Rate (%)</a:t>
            </a:r>
          </a:p>
          <a:p>
            <a:endParaRPr lang="en-IN" dirty="0"/>
          </a:p>
          <a:p>
            <a:endParaRPr lang="en-IN" dirty="0"/>
          </a:p>
        </p:txBody>
      </p:sp>
      <p:sp>
        <p:nvSpPr>
          <p:cNvPr id="17" name="TextBox 16">
            <a:extLst>
              <a:ext uri="{FF2B5EF4-FFF2-40B4-BE49-F238E27FC236}">
                <a16:creationId xmlns:a16="http://schemas.microsoft.com/office/drawing/2014/main" id="{973D09FC-1E54-2A45-C22D-BE788A7EF4A3}"/>
              </a:ext>
            </a:extLst>
          </p:cNvPr>
          <p:cNvSpPr txBox="1"/>
          <p:nvPr/>
        </p:nvSpPr>
        <p:spPr>
          <a:xfrm>
            <a:off x="5839940" y="3720604"/>
            <a:ext cx="1757147" cy="221599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Countries affected by Terrorism</a:t>
            </a:r>
          </a:p>
          <a:p>
            <a:r>
              <a:rPr lang="en-IN" sz="4800" b="1" dirty="0">
                <a:latin typeface="Arial" panose="020B0604020202020204" pitchFamily="34" charset="0"/>
                <a:cs typeface="Arial" panose="020B0604020202020204" pitchFamily="34" charset="0"/>
              </a:rPr>
              <a:t>190+</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60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81829A-AA55-39EA-7684-0DF158CA0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558" y="1690053"/>
            <a:ext cx="10370884" cy="4351338"/>
          </a:xfrm>
        </p:spPr>
      </p:pic>
      <p:cxnSp>
        <p:nvCxnSpPr>
          <p:cNvPr id="7" name="Straight Arrow Connector 6">
            <a:extLst>
              <a:ext uri="{FF2B5EF4-FFF2-40B4-BE49-F238E27FC236}">
                <a16:creationId xmlns:a16="http://schemas.microsoft.com/office/drawing/2014/main" id="{6A790B61-4A57-20D2-1CE0-CB266B95A08B}"/>
              </a:ext>
            </a:extLst>
          </p:cNvPr>
          <p:cNvCxnSpPr>
            <a:cxnSpLocks/>
          </p:cNvCxnSpPr>
          <p:nvPr/>
        </p:nvCxnSpPr>
        <p:spPr>
          <a:xfrm flipV="1">
            <a:off x="10656602" y="1383665"/>
            <a:ext cx="274320" cy="9855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Rectangle: Rounded Corners 7">
            <a:extLst>
              <a:ext uri="{FF2B5EF4-FFF2-40B4-BE49-F238E27FC236}">
                <a16:creationId xmlns:a16="http://schemas.microsoft.com/office/drawing/2014/main" id="{C5BBA575-89B9-A6FF-F1EF-CAC337BC79CC}"/>
              </a:ext>
            </a:extLst>
          </p:cNvPr>
          <p:cNvSpPr/>
          <p:nvPr/>
        </p:nvSpPr>
        <p:spPr>
          <a:xfrm>
            <a:off x="10424160" y="474028"/>
            <a:ext cx="1696720" cy="909637"/>
          </a:xfrm>
          <a:prstGeom prst="roundRect">
            <a:avLst/>
          </a:prstGeom>
          <a:solidFill>
            <a:schemeClr val="accent2">
              <a:lumMod val="40000"/>
              <a:lumOff val="6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solidFill>
                  <a:srgbClr val="C00000"/>
                </a:solidFill>
              </a:rPr>
              <a:t>Most Number of Attacks in year 2014:16903</a:t>
            </a:r>
          </a:p>
        </p:txBody>
      </p:sp>
      <p:cxnSp>
        <p:nvCxnSpPr>
          <p:cNvPr id="13" name="Straight Arrow Connector 12">
            <a:extLst>
              <a:ext uri="{FF2B5EF4-FFF2-40B4-BE49-F238E27FC236}">
                <a16:creationId xmlns:a16="http://schemas.microsoft.com/office/drawing/2014/main" id="{C666FF6E-3355-6C3F-0632-5F30A2FEF33B}"/>
              </a:ext>
            </a:extLst>
          </p:cNvPr>
          <p:cNvCxnSpPr>
            <a:cxnSpLocks/>
          </p:cNvCxnSpPr>
          <p:nvPr/>
        </p:nvCxnSpPr>
        <p:spPr>
          <a:xfrm flipH="1" flipV="1">
            <a:off x="1026160" y="5689600"/>
            <a:ext cx="60960" cy="4064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521F032E-7A23-8651-7794-0EFC6833B8B0}"/>
              </a:ext>
            </a:extLst>
          </p:cNvPr>
          <p:cNvCxnSpPr>
            <a:cxnSpLocks/>
            <a:endCxn id="18" idx="3"/>
          </p:cNvCxnSpPr>
          <p:nvPr/>
        </p:nvCxnSpPr>
        <p:spPr>
          <a:xfrm flipH="1" flipV="1">
            <a:off x="1320800" y="5445760"/>
            <a:ext cx="1351280" cy="28448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Rectangle: Rounded Corners 17">
            <a:extLst>
              <a:ext uri="{FF2B5EF4-FFF2-40B4-BE49-F238E27FC236}">
                <a16:creationId xmlns:a16="http://schemas.microsoft.com/office/drawing/2014/main" id="{0EFF29D3-A390-7F23-7CBB-49AFFD84395D}"/>
              </a:ext>
            </a:extLst>
          </p:cNvPr>
          <p:cNvSpPr/>
          <p:nvPr/>
        </p:nvSpPr>
        <p:spPr>
          <a:xfrm>
            <a:off x="141002" y="4978400"/>
            <a:ext cx="1179798" cy="9347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b="0" i="1" dirty="0">
                <a:solidFill>
                  <a:srgbClr val="7030A0"/>
                </a:solidFill>
                <a:effectLst/>
              </a:rPr>
              <a:t>Least Number of attacks in year</a:t>
            </a:r>
            <a:r>
              <a:rPr lang="en-US" sz="1200" b="0" i="0" dirty="0">
                <a:solidFill>
                  <a:srgbClr val="7030A0"/>
                </a:solidFill>
                <a:effectLst/>
              </a:rPr>
              <a:t> 1971:471</a:t>
            </a:r>
          </a:p>
        </p:txBody>
      </p:sp>
      <p:sp>
        <p:nvSpPr>
          <p:cNvPr id="21" name="Title 20">
            <a:extLst>
              <a:ext uri="{FF2B5EF4-FFF2-40B4-BE49-F238E27FC236}">
                <a16:creationId xmlns:a16="http://schemas.microsoft.com/office/drawing/2014/main" id="{EA961737-6393-0D3E-2387-9FC674AC7DD1}"/>
              </a:ext>
            </a:extLst>
          </p:cNvPr>
          <p:cNvSpPr>
            <a:spLocks noGrp="1"/>
          </p:cNvSpPr>
          <p:nvPr>
            <p:ph type="title"/>
          </p:nvPr>
        </p:nvSpPr>
        <p:spPr>
          <a:xfrm>
            <a:off x="141002" y="266066"/>
            <a:ext cx="7418038" cy="934720"/>
          </a:xfrm>
        </p:spPr>
        <p:txBody>
          <a:bodyPr>
            <a:normAutofit/>
          </a:bodyPr>
          <a:lstStyle/>
          <a:p>
            <a:r>
              <a:rPr lang="en-IN" sz="2800" b="1" u="sng" dirty="0">
                <a:solidFill>
                  <a:srgbClr val="C00000"/>
                </a:solidFill>
                <a:latin typeface="+mn-lt"/>
              </a:rPr>
              <a:t>1.Number of Attacks in each Year(1970-2017)</a:t>
            </a:r>
          </a:p>
        </p:txBody>
      </p:sp>
    </p:spTree>
    <p:extLst>
      <p:ext uri="{BB962C8B-B14F-4D97-AF65-F5344CB8AC3E}">
        <p14:creationId xmlns:p14="http://schemas.microsoft.com/office/powerpoint/2010/main" val="132698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C024B-8867-D66A-73C5-EFEBB12A5FE6}"/>
              </a:ext>
            </a:extLst>
          </p:cNvPr>
          <p:cNvSpPr txBox="1"/>
          <p:nvPr/>
        </p:nvSpPr>
        <p:spPr>
          <a:xfrm>
            <a:off x="386080" y="477520"/>
            <a:ext cx="7863840" cy="584775"/>
          </a:xfrm>
          <a:prstGeom prst="rect">
            <a:avLst/>
          </a:prstGeom>
          <a:noFill/>
        </p:spPr>
        <p:txBody>
          <a:bodyPr wrap="square" rtlCol="0">
            <a:spAutoFit/>
          </a:bodyPr>
          <a:lstStyle/>
          <a:p>
            <a:r>
              <a:rPr lang="en-IN" sz="3200" b="1" u="sng" dirty="0">
                <a:solidFill>
                  <a:srgbClr val="C00000"/>
                </a:solidFill>
              </a:rPr>
              <a:t>Explanation:</a:t>
            </a:r>
          </a:p>
        </p:txBody>
      </p:sp>
      <p:sp>
        <p:nvSpPr>
          <p:cNvPr id="3" name="TextBox 2">
            <a:extLst>
              <a:ext uri="{FF2B5EF4-FFF2-40B4-BE49-F238E27FC236}">
                <a16:creationId xmlns:a16="http://schemas.microsoft.com/office/drawing/2014/main" id="{684925A9-5078-2B25-78EC-507FEF58DE66}"/>
              </a:ext>
            </a:extLst>
          </p:cNvPr>
          <p:cNvSpPr txBox="1"/>
          <p:nvPr/>
        </p:nvSpPr>
        <p:spPr>
          <a:xfrm>
            <a:off x="660400" y="1493520"/>
            <a:ext cx="10871200" cy="3743332"/>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objective of this analysis is to better understand the terrorist activities through finding patterns and trends from the data</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From this analysis, all activities that occurred in a given year in each available geographical location in the world are represented. This study allows us to determine whether terrorist activities are increasing or decreasing per year</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We can see that in the year 2014 we had the most amount attacks and least amount attack in the year 1971. We can see that the number of attacks occurring increasing as the year progresses from 1970-2017 , so to understand the cause of   drop in the number of attacks we made analysis further analysis on region wise attacks</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So that we could see which region is worst affected and which is best at tackling terrorism</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7136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EEC7-B8B2-B5B8-DFC5-C441CD797EE9}"/>
              </a:ext>
            </a:extLst>
          </p:cNvPr>
          <p:cNvSpPr>
            <a:spLocks noGrp="1"/>
          </p:cNvSpPr>
          <p:nvPr>
            <p:ph type="title"/>
          </p:nvPr>
        </p:nvSpPr>
        <p:spPr>
          <a:xfrm>
            <a:off x="838200" y="365125"/>
            <a:ext cx="5816600" cy="854075"/>
          </a:xfrm>
        </p:spPr>
        <p:txBody>
          <a:bodyPr>
            <a:normAutofit/>
          </a:bodyPr>
          <a:lstStyle/>
          <a:p>
            <a:r>
              <a:rPr lang="en-IN" sz="2800" b="1" u="sng" dirty="0">
                <a:solidFill>
                  <a:srgbClr val="C00000"/>
                </a:solidFill>
                <a:latin typeface="+mn-lt"/>
              </a:rPr>
              <a:t>Measuring the Impact of Terrorism:</a:t>
            </a:r>
          </a:p>
        </p:txBody>
      </p:sp>
      <p:pic>
        <p:nvPicPr>
          <p:cNvPr id="7" name="Content Placeholder 6">
            <a:extLst>
              <a:ext uri="{FF2B5EF4-FFF2-40B4-BE49-F238E27FC236}">
                <a16:creationId xmlns:a16="http://schemas.microsoft.com/office/drawing/2014/main" id="{3445B2AB-0CBA-0180-4DF5-0E18D81F0388}"/>
              </a:ext>
            </a:extLst>
          </p:cNvPr>
          <p:cNvPicPr>
            <a:picLocks noGrp="1" noChangeAspect="1"/>
          </p:cNvPicPr>
          <p:nvPr>
            <p:ph idx="1"/>
          </p:nvPr>
        </p:nvPicPr>
        <p:blipFill>
          <a:blip r:embed="rId2"/>
          <a:stretch>
            <a:fillRect/>
          </a:stretch>
        </p:blipFill>
        <p:spPr>
          <a:xfrm>
            <a:off x="2392427" y="1402080"/>
            <a:ext cx="9698596" cy="4937760"/>
          </a:xfrm>
        </p:spPr>
      </p:pic>
      <p:pic>
        <p:nvPicPr>
          <p:cNvPr id="9" name="Picture 8">
            <a:extLst>
              <a:ext uri="{FF2B5EF4-FFF2-40B4-BE49-F238E27FC236}">
                <a16:creationId xmlns:a16="http://schemas.microsoft.com/office/drawing/2014/main" id="{73C3FC1E-5A32-2607-C1FF-5F207EC7B2F9}"/>
              </a:ext>
            </a:extLst>
          </p:cNvPr>
          <p:cNvPicPr>
            <a:picLocks noChangeAspect="1"/>
          </p:cNvPicPr>
          <p:nvPr/>
        </p:nvPicPr>
        <p:blipFill>
          <a:blip r:embed="rId3"/>
          <a:stretch>
            <a:fillRect/>
          </a:stretch>
        </p:blipFill>
        <p:spPr>
          <a:xfrm>
            <a:off x="249872" y="2707640"/>
            <a:ext cx="1552575" cy="3962400"/>
          </a:xfrm>
          <a:prstGeom prst="rect">
            <a:avLst/>
          </a:prstGeom>
        </p:spPr>
      </p:pic>
      <p:cxnSp>
        <p:nvCxnSpPr>
          <p:cNvPr id="11" name="Straight Arrow Connector 10">
            <a:extLst>
              <a:ext uri="{FF2B5EF4-FFF2-40B4-BE49-F238E27FC236}">
                <a16:creationId xmlns:a16="http://schemas.microsoft.com/office/drawing/2014/main" id="{93C8F493-2DDC-9451-2209-70D6D2A78630}"/>
              </a:ext>
            </a:extLst>
          </p:cNvPr>
          <p:cNvCxnSpPr/>
          <p:nvPr/>
        </p:nvCxnSpPr>
        <p:spPr>
          <a:xfrm flipV="1">
            <a:off x="7620000" y="995680"/>
            <a:ext cx="1656080" cy="20116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179FF9FB-6E63-F1FB-E562-A3870A74A572}"/>
              </a:ext>
            </a:extLst>
          </p:cNvPr>
          <p:cNvSpPr/>
          <p:nvPr/>
        </p:nvSpPr>
        <p:spPr>
          <a:xfrm>
            <a:off x="9276080" y="497840"/>
            <a:ext cx="1656080" cy="497840"/>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C00000"/>
                </a:solidFill>
              </a:rPr>
              <a:t>IRAQ-Most Impact Nation</a:t>
            </a:r>
          </a:p>
        </p:txBody>
      </p:sp>
    </p:spTree>
    <p:extLst>
      <p:ext uri="{BB962C8B-B14F-4D97-AF65-F5344CB8AC3E}">
        <p14:creationId xmlns:p14="http://schemas.microsoft.com/office/powerpoint/2010/main" val="402269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838200" y="365125"/>
            <a:ext cx="4201160" cy="894715"/>
          </a:xfrm>
        </p:spPr>
        <p:txBody>
          <a:bodyPr>
            <a:normAutofit/>
          </a:bodyPr>
          <a:lstStyle/>
          <a:p>
            <a:r>
              <a:rPr lang="en-IN" sz="2800" b="1" u="sng" dirty="0">
                <a:solidFill>
                  <a:srgbClr val="C00000"/>
                </a:solidFill>
                <a:latin typeface="+mn-lt"/>
              </a:rPr>
              <a:t>2.Region wise Impact:</a:t>
            </a:r>
          </a:p>
        </p:txBody>
      </p:sp>
      <p:pic>
        <p:nvPicPr>
          <p:cNvPr id="5" name="Content Placeholder 4">
            <a:extLst>
              <a:ext uri="{FF2B5EF4-FFF2-40B4-BE49-F238E27FC236}">
                <a16:creationId xmlns:a16="http://schemas.microsoft.com/office/drawing/2014/main" id="{A6964B7D-F72D-8437-1242-AD0CDABC7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1259840"/>
            <a:ext cx="11572240" cy="5394960"/>
          </a:xfrm>
        </p:spPr>
      </p:pic>
    </p:spTree>
    <p:extLst>
      <p:ext uri="{BB962C8B-B14F-4D97-AF65-F5344CB8AC3E}">
        <p14:creationId xmlns:p14="http://schemas.microsoft.com/office/powerpoint/2010/main" val="91555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45528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the region wise attacks we focused on year and the region features to find how the distribution of attacks in the region across the years</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distribution will helps us to better understand that  which are the region have to face most of the attacks through out the years</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We can see that recently middle east and north Africa are the worst affected regions followed by South </a:t>
            </a:r>
            <a:r>
              <a:rPr lang="en-IN"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A</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sia</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4301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482600" y="344805"/>
            <a:ext cx="9321800" cy="854075"/>
          </a:xfrm>
        </p:spPr>
        <p:txBody>
          <a:bodyPr>
            <a:normAutofit fontScale="90000"/>
          </a:bodyPr>
          <a:lstStyle/>
          <a:p>
            <a:r>
              <a:rPr lang="en-US" sz="2800" b="1" i="0" u="sng" dirty="0">
                <a:solidFill>
                  <a:srgbClr val="C00000"/>
                </a:solidFill>
                <a:effectLst/>
                <a:latin typeface="+mn-lt"/>
              </a:rPr>
              <a:t>3.Success rates of Attacks by Terrorist group in each Regions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00C2ABA-8217-69D2-422D-F2CF73593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40" y="1290320"/>
            <a:ext cx="10231120" cy="5222875"/>
          </a:xfrm>
        </p:spPr>
      </p:pic>
      <p:cxnSp>
        <p:nvCxnSpPr>
          <p:cNvPr id="7" name="Straight Arrow Connector 6">
            <a:extLst>
              <a:ext uri="{FF2B5EF4-FFF2-40B4-BE49-F238E27FC236}">
                <a16:creationId xmlns:a16="http://schemas.microsoft.com/office/drawing/2014/main" id="{74DF3DC7-C830-64DB-749C-EAE3A6E3DC1C}"/>
              </a:ext>
            </a:extLst>
          </p:cNvPr>
          <p:cNvCxnSpPr>
            <a:cxnSpLocks/>
          </p:cNvCxnSpPr>
          <p:nvPr/>
        </p:nvCxnSpPr>
        <p:spPr>
          <a:xfrm flipV="1">
            <a:off x="8961120" y="1087120"/>
            <a:ext cx="477520" cy="58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180CC53-73E4-E892-9203-C7687F40BFCB}"/>
              </a:ext>
            </a:extLst>
          </p:cNvPr>
          <p:cNvSpPr/>
          <p:nvPr/>
        </p:nvSpPr>
        <p:spPr>
          <a:xfrm>
            <a:off x="9438640" y="690880"/>
            <a:ext cx="1534160" cy="3962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C00000"/>
                </a:solidFill>
              </a:rPr>
              <a:t>Most Impacted Region</a:t>
            </a:r>
          </a:p>
        </p:txBody>
      </p:sp>
    </p:spTree>
    <p:extLst>
      <p:ext uri="{BB962C8B-B14F-4D97-AF65-F5344CB8AC3E}">
        <p14:creationId xmlns:p14="http://schemas.microsoft.com/office/powerpoint/2010/main" val="276143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5" y="226423"/>
            <a:ext cx="4075611" cy="769441"/>
          </a:xfrm>
          <a:prstGeom prst="rect">
            <a:avLst/>
          </a:prstGeom>
          <a:noFill/>
        </p:spPr>
        <p:txBody>
          <a:bodyPr wrap="square" rtlCol="0">
            <a:spAutoFit/>
          </a:bodyPr>
          <a:lstStyle/>
          <a:p>
            <a:r>
              <a:rPr lang="en-IN" sz="4400" b="1" dirty="0">
                <a:solidFill>
                  <a:srgbClr val="C00000"/>
                </a:solidFill>
              </a:rPr>
              <a:t>  Introduction</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578459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World peace was one of the primary motivations for establishing the United Nations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Terrorism is the greatest obstacle to global peace. Terrorism is frequently disregarded by those who are not immediately impacted by its dangers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generally regarded as an unpredictable and tragic tragedy that disproportionately affects certain regions of the world</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On the basis of the location of the incidents, the general public has extremely limited information about similar occurrences in other areas of the world and therefore responds differently</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research focuses on terrorism by analysing the dataset supplied by an identified source in order to discover significant trends and statistics.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It's difficult to define terrorism. The United Nations General Assembly is unable to come to an understanding on a single definition of terrorism at this time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Different governments and organisations define terrorism differently as a result of this issue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ambiguity generates many conflicts regarding which events constitute terrorism and which do not. Various organisations define terrorism differently and conduct their business appropriately</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 a result, the contents of terrorism-related datasets collected by independent groups may differ significantly Consequently, the analysis and outcomes of this study may differ from identical studies performed on a different dataset</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5347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1126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 understand how well the  regions have been in controlling the situation and preventing the attacks from being successfully executed</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can see that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maximum attacks successfully executed and failed by terrorists in Region Middle East &amp; North Africa and minimum attacks successfully executed was in region Australasia and Oceania</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3797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919B-4DA2-773F-4216-34DDD7E14955}"/>
              </a:ext>
            </a:extLst>
          </p:cNvPr>
          <p:cNvSpPr>
            <a:spLocks noGrp="1"/>
          </p:cNvSpPr>
          <p:nvPr>
            <p:ph type="title"/>
          </p:nvPr>
        </p:nvSpPr>
        <p:spPr>
          <a:xfrm>
            <a:off x="838200" y="365125"/>
            <a:ext cx="7167880" cy="1036955"/>
          </a:xfrm>
        </p:spPr>
        <p:txBody>
          <a:bodyPr>
            <a:normAutofit/>
          </a:bodyPr>
          <a:lstStyle/>
          <a:p>
            <a:r>
              <a:rPr lang="en-US" sz="2800" b="1" i="0" u="sng" dirty="0">
                <a:solidFill>
                  <a:srgbClr val="C00000"/>
                </a:solidFill>
                <a:effectLst/>
                <a:latin typeface="+mn-lt"/>
              </a:rPr>
              <a:t>4.Total Number of Attack in Each </a:t>
            </a:r>
            <a:r>
              <a:rPr lang="en-US" sz="2800" b="1" i="0" u="sng" dirty="0" err="1">
                <a:solidFill>
                  <a:srgbClr val="C00000"/>
                </a:solidFill>
                <a:effectLst/>
                <a:latin typeface="+mn-lt"/>
              </a:rPr>
              <a:t>Contry</a:t>
            </a:r>
            <a:r>
              <a:rPr lang="en-US" sz="2800" b="1" i="0" u="sng" dirty="0">
                <a:solidFill>
                  <a:srgbClr val="C00000"/>
                </a:solidFill>
                <a:effectLst/>
                <a:latin typeface="+mn-lt"/>
              </a:rPr>
              <a:t>:</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D4B7C7FA-BD4C-DC74-48E0-CFBC5D054E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316" y="1239520"/>
            <a:ext cx="8570284" cy="5253355"/>
          </a:xfrm>
        </p:spPr>
      </p:pic>
    </p:spTree>
    <p:extLst>
      <p:ext uri="{BB962C8B-B14F-4D97-AF65-F5344CB8AC3E}">
        <p14:creationId xmlns:p14="http://schemas.microsoft.com/office/powerpoint/2010/main" val="3095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469826"/>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was carried out to see how each country in our dataset is affected by these attacks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calculated the number of times the country has been there in the different terrorist attacks and through that we could find the total attack on each country</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plotted the top 10 countries with the highest attacks attempts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648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D745-041E-615A-802A-94310549588A}"/>
              </a:ext>
            </a:extLst>
          </p:cNvPr>
          <p:cNvSpPr>
            <a:spLocks noGrp="1"/>
          </p:cNvSpPr>
          <p:nvPr>
            <p:ph type="title"/>
          </p:nvPr>
        </p:nvSpPr>
        <p:spPr>
          <a:xfrm>
            <a:off x="561340" y="283845"/>
            <a:ext cx="11539220" cy="1290955"/>
          </a:xfrm>
        </p:spPr>
        <p:txBody>
          <a:bodyPr>
            <a:normAutofit/>
          </a:bodyPr>
          <a:lstStyle/>
          <a:p>
            <a:r>
              <a:rPr lang="en-US" sz="2800" b="1" u="sng" dirty="0">
                <a:solidFill>
                  <a:srgbClr val="C00000"/>
                </a:solidFill>
                <a:latin typeface="+mn-lt"/>
                <a:ea typeface="Roboto" panose="02000000000000000000" pitchFamily="2" charset="0"/>
              </a:rPr>
              <a:t>5</a:t>
            </a:r>
            <a:r>
              <a:rPr lang="en-US" sz="2800" b="1" i="0" u="sng" dirty="0">
                <a:solidFill>
                  <a:srgbClr val="C00000"/>
                </a:solidFill>
                <a:effectLst/>
                <a:latin typeface="+mn-lt"/>
                <a:ea typeface="Roboto" panose="02000000000000000000" pitchFamily="2" charset="0"/>
              </a:rPr>
              <a:t>.Top 10 Terrorist Groups who has Successfully executed their Attack Mission</a:t>
            </a:r>
            <a:br>
              <a:rPr lang="en-US" sz="2800" b="1" i="0" u="sng" dirty="0">
                <a:solidFill>
                  <a:srgbClr val="C00000"/>
                </a:solidFill>
                <a:effectLst/>
                <a:latin typeface="+mn-lt"/>
                <a:ea typeface="Roboto" panose="02000000000000000000" pitchFamily="2" charset="0"/>
              </a:rPr>
            </a:br>
            <a:endParaRPr lang="en-IN" sz="2800" b="1" u="sng" dirty="0">
              <a:solidFill>
                <a:srgbClr val="C00000"/>
              </a:solidFill>
              <a:latin typeface="+mn-lt"/>
              <a:ea typeface="Roboto" panose="02000000000000000000" pitchFamily="2" charset="0"/>
            </a:endParaRPr>
          </a:p>
        </p:txBody>
      </p:sp>
      <p:pic>
        <p:nvPicPr>
          <p:cNvPr id="5" name="Content Placeholder 4">
            <a:extLst>
              <a:ext uri="{FF2B5EF4-FFF2-40B4-BE49-F238E27FC236}">
                <a16:creationId xmlns:a16="http://schemas.microsoft.com/office/drawing/2014/main" id="{83D0B713-8894-4DD8-88E5-54D39E1ED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40" y="1055230"/>
            <a:ext cx="10515600" cy="5140960"/>
          </a:xfrm>
        </p:spPr>
      </p:pic>
      <p:sp>
        <p:nvSpPr>
          <p:cNvPr id="6" name="Left Brace 5">
            <a:extLst>
              <a:ext uri="{FF2B5EF4-FFF2-40B4-BE49-F238E27FC236}">
                <a16:creationId xmlns:a16="http://schemas.microsoft.com/office/drawing/2014/main" id="{8A1EDEE8-529A-7200-8668-5F4741E03201}"/>
              </a:ext>
            </a:extLst>
          </p:cNvPr>
          <p:cNvSpPr/>
          <p:nvPr/>
        </p:nvSpPr>
        <p:spPr>
          <a:xfrm rot="16200000">
            <a:off x="6440032" y="3178669"/>
            <a:ext cx="815620" cy="581152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F478F816-AFC7-73FE-B691-50E052B9B4B0}"/>
              </a:ext>
            </a:extLst>
          </p:cNvPr>
          <p:cNvSpPr txBox="1"/>
          <p:nvPr/>
        </p:nvSpPr>
        <p:spPr>
          <a:xfrm>
            <a:off x="6096000" y="6574155"/>
            <a:ext cx="1290320" cy="253916"/>
          </a:xfrm>
          <a:prstGeom prst="rect">
            <a:avLst/>
          </a:prstGeom>
          <a:noFill/>
        </p:spPr>
        <p:txBody>
          <a:bodyPr wrap="square" rtlCol="0">
            <a:spAutoFit/>
          </a:bodyPr>
          <a:lstStyle/>
          <a:p>
            <a:r>
              <a:rPr lang="en-IN" sz="1050" b="1" dirty="0">
                <a:solidFill>
                  <a:srgbClr val="C00000"/>
                </a:solidFill>
              </a:rPr>
              <a:t>Successful attempts</a:t>
            </a:r>
          </a:p>
        </p:txBody>
      </p:sp>
      <p:cxnSp>
        <p:nvCxnSpPr>
          <p:cNvPr id="9" name="Straight Arrow Connector 8">
            <a:extLst>
              <a:ext uri="{FF2B5EF4-FFF2-40B4-BE49-F238E27FC236}">
                <a16:creationId xmlns:a16="http://schemas.microsoft.com/office/drawing/2014/main" id="{CA5D35F4-EE85-4413-9B16-A85442A0BE6D}"/>
              </a:ext>
            </a:extLst>
          </p:cNvPr>
          <p:cNvCxnSpPr/>
          <p:nvPr/>
        </p:nvCxnSpPr>
        <p:spPr>
          <a:xfrm flipH="1">
            <a:off x="2641600" y="5750560"/>
            <a:ext cx="701040" cy="82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3A9D04B-22ED-5E74-0ACE-C212A59D6240}"/>
              </a:ext>
            </a:extLst>
          </p:cNvPr>
          <p:cNvSpPr txBox="1"/>
          <p:nvPr/>
        </p:nvSpPr>
        <p:spPr>
          <a:xfrm>
            <a:off x="2448560" y="6492241"/>
            <a:ext cx="1493520" cy="307777"/>
          </a:xfrm>
          <a:prstGeom prst="rect">
            <a:avLst/>
          </a:prstGeom>
          <a:noFill/>
        </p:spPr>
        <p:txBody>
          <a:bodyPr wrap="square" rtlCol="0">
            <a:spAutoFit/>
          </a:bodyPr>
          <a:lstStyle/>
          <a:p>
            <a:r>
              <a:rPr lang="en-IN" sz="1400" b="1" dirty="0">
                <a:solidFill>
                  <a:schemeClr val="accent6">
                    <a:lumMod val="75000"/>
                  </a:schemeClr>
                </a:solidFill>
              </a:rPr>
              <a:t>Failed attempts</a:t>
            </a:r>
          </a:p>
        </p:txBody>
      </p:sp>
    </p:spTree>
    <p:extLst>
      <p:ext uri="{BB962C8B-B14F-4D97-AF65-F5344CB8AC3E}">
        <p14:creationId xmlns:p14="http://schemas.microsoft.com/office/powerpoint/2010/main" val="139810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557880"/>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will tell us which are the most dangerous terrorist organisations in world. Here we are using features like terrorist group, success, number of attacks as our features to find the ranking of the terror organisation with respect to successfully executed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Terrorist Group : Farabundo Marti National Liberation Front (FMLN) has the highest success rate of their Attack mission with 3351 total attempts and Success rate 98.98%</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Taliban is the Top terrorist group with the attack mission with 7478. It has the success rate of 89.32%</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38331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6746-F24C-9BAD-758A-264190FF2DD4}"/>
              </a:ext>
            </a:extLst>
          </p:cNvPr>
          <p:cNvSpPr>
            <a:spLocks noGrp="1"/>
          </p:cNvSpPr>
          <p:nvPr>
            <p:ph type="title"/>
          </p:nvPr>
        </p:nvSpPr>
        <p:spPr>
          <a:xfrm>
            <a:off x="299720" y="294005"/>
            <a:ext cx="8742680" cy="1325563"/>
          </a:xfrm>
        </p:spPr>
        <p:txBody>
          <a:bodyPr>
            <a:normAutofit/>
          </a:bodyPr>
          <a:lstStyle/>
          <a:p>
            <a:r>
              <a:rPr lang="en-US" sz="2800" b="1" u="sng" dirty="0">
                <a:solidFill>
                  <a:srgbClr val="C00000"/>
                </a:solidFill>
                <a:latin typeface="+mn-lt"/>
              </a:rPr>
              <a:t>6</a:t>
            </a:r>
            <a:r>
              <a:rPr lang="en-US" sz="2800" b="1" i="0" u="sng" dirty="0">
                <a:solidFill>
                  <a:srgbClr val="C00000"/>
                </a:solidFill>
                <a:effectLst/>
                <a:latin typeface="+mn-lt"/>
              </a:rPr>
              <a:t>.Most Attacked Methods used by the Terrorist groups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E789DD9C-E793-F988-CAED-364F2B2B6E23}"/>
              </a:ext>
            </a:extLst>
          </p:cNvPr>
          <p:cNvPicPr>
            <a:picLocks noGrp="1" noChangeAspect="1"/>
          </p:cNvPicPr>
          <p:nvPr>
            <p:ph idx="1"/>
          </p:nvPr>
        </p:nvPicPr>
        <p:blipFill>
          <a:blip r:embed="rId2"/>
          <a:stretch>
            <a:fillRect/>
          </a:stretch>
        </p:blipFill>
        <p:spPr>
          <a:xfrm>
            <a:off x="6443740" y="1619568"/>
            <a:ext cx="4867121" cy="4351338"/>
          </a:xfrm>
        </p:spPr>
      </p:pic>
      <p:pic>
        <p:nvPicPr>
          <p:cNvPr id="7" name="Picture 6">
            <a:extLst>
              <a:ext uri="{FF2B5EF4-FFF2-40B4-BE49-F238E27FC236}">
                <a16:creationId xmlns:a16="http://schemas.microsoft.com/office/drawing/2014/main" id="{D4EAF1EF-5279-4B71-AB9D-49E3884BF829}"/>
              </a:ext>
            </a:extLst>
          </p:cNvPr>
          <p:cNvPicPr>
            <a:picLocks noChangeAspect="1"/>
          </p:cNvPicPr>
          <p:nvPr/>
        </p:nvPicPr>
        <p:blipFill>
          <a:blip r:embed="rId3"/>
          <a:stretch>
            <a:fillRect/>
          </a:stretch>
        </p:blipFill>
        <p:spPr>
          <a:xfrm>
            <a:off x="2110499" y="3703956"/>
            <a:ext cx="2781300" cy="2266950"/>
          </a:xfrm>
          <a:prstGeom prst="rect">
            <a:avLst/>
          </a:prstGeom>
        </p:spPr>
      </p:pic>
    </p:spTree>
    <p:extLst>
      <p:ext uri="{BB962C8B-B14F-4D97-AF65-F5344CB8AC3E}">
        <p14:creationId xmlns:p14="http://schemas.microsoft.com/office/powerpoint/2010/main" val="208957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16514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Here from this analysis we are trying to understand which attack methods are favoured by the terrorist groups for their attack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select Attack_Type and Terrorist_Group as features to do this analysis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see that most of the Deadliest terrorist groups have preferred Bombing and Explosion for their Attack mission about around 50%(actual-48.6%). This means they have the target on masses and explosive sources available for their Deadliest missions</a:t>
            </a:r>
          </a:p>
        </p:txBody>
      </p:sp>
    </p:spTree>
    <p:extLst>
      <p:ext uri="{BB962C8B-B14F-4D97-AF65-F5344CB8AC3E}">
        <p14:creationId xmlns:p14="http://schemas.microsoft.com/office/powerpoint/2010/main" val="125694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DD71-3F2B-1021-88D3-C740D1A123C4}"/>
              </a:ext>
            </a:extLst>
          </p:cNvPr>
          <p:cNvSpPr>
            <a:spLocks noGrp="1"/>
          </p:cNvSpPr>
          <p:nvPr>
            <p:ph type="title"/>
          </p:nvPr>
        </p:nvSpPr>
        <p:spPr>
          <a:xfrm>
            <a:off x="421640" y="436245"/>
            <a:ext cx="6913880" cy="874395"/>
          </a:xfrm>
        </p:spPr>
        <p:txBody>
          <a:bodyPr>
            <a:normAutofit/>
          </a:bodyPr>
          <a:lstStyle/>
          <a:p>
            <a:r>
              <a:rPr lang="en-US" sz="2800" b="1" u="sng" dirty="0">
                <a:solidFill>
                  <a:srgbClr val="C00000"/>
                </a:solidFill>
                <a:latin typeface="+mn-lt"/>
                <a:cs typeface="Courier New" panose="02070309020205020404" pitchFamily="49" charset="0"/>
              </a:rPr>
              <a:t>7</a:t>
            </a:r>
            <a:r>
              <a:rPr lang="en-US" sz="2800" b="1" u="sng" dirty="0">
                <a:solidFill>
                  <a:srgbClr val="C00000"/>
                </a:solidFill>
                <a:effectLst/>
                <a:latin typeface="+mn-lt"/>
                <a:cs typeface="Courier New" panose="02070309020205020404" pitchFamily="49" charset="0"/>
              </a:rPr>
              <a:t>.Targets of the Deadliest Terrorist Groups</a:t>
            </a:r>
            <a:br>
              <a:rPr lang="en-US" sz="2800" b="1" u="sng" dirty="0">
                <a:solidFill>
                  <a:srgbClr val="C00000"/>
                </a:solidFill>
                <a:effectLst/>
                <a:latin typeface="+mn-lt"/>
                <a:cs typeface="Courier New" panose="02070309020205020404" pitchFamily="49" charset="0"/>
              </a:rPr>
            </a:br>
            <a:endParaRPr lang="en-IN" sz="2800" b="1" u="sng" dirty="0">
              <a:solidFill>
                <a:srgbClr val="C00000"/>
              </a:solidFill>
              <a:latin typeface="+mn-lt"/>
              <a:cs typeface="Courier New" panose="02070309020205020404" pitchFamily="49" charset="0"/>
            </a:endParaRPr>
          </a:p>
        </p:txBody>
      </p:sp>
      <p:pic>
        <p:nvPicPr>
          <p:cNvPr id="5" name="Content Placeholder 4">
            <a:extLst>
              <a:ext uri="{FF2B5EF4-FFF2-40B4-BE49-F238E27FC236}">
                <a16:creationId xmlns:a16="http://schemas.microsoft.com/office/drawing/2014/main" id="{8497E161-60AF-2579-2B83-234963836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39" y="1219200"/>
            <a:ext cx="10960181" cy="5202555"/>
          </a:xfrm>
        </p:spPr>
      </p:pic>
    </p:spTree>
    <p:extLst>
      <p:ext uri="{BB962C8B-B14F-4D97-AF65-F5344CB8AC3E}">
        <p14:creationId xmlns:p14="http://schemas.microsoft.com/office/powerpoint/2010/main" val="92268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68781"/>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considered features like Target, country, and terrorist group</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This was done to understand the which are the targets more prone to the terrorism organisations attacks</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Terrorist Groups has targeted the Private citizens and Property with 43.511k attacks followed by Military with 27.984k attacks</a:t>
            </a:r>
          </a:p>
        </p:txBody>
      </p:sp>
    </p:spTree>
    <p:extLst>
      <p:ext uri="{BB962C8B-B14F-4D97-AF65-F5344CB8AC3E}">
        <p14:creationId xmlns:p14="http://schemas.microsoft.com/office/powerpoint/2010/main" val="156887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3186-A287-E456-0857-2F17CE0FBC73}"/>
              </a:ext>
            </a:extLst>
          </p:cNvPr>
          <p:cNvSpPr>
            <a:spLocks noGrp="1"/>
          </p:cNvSpPr>
          <p:nvPr>
            <p:ph type="title"/>
          </p:nvPr>
        </p:nvSpPr>
        <p:spPr>
          <a:xfrm>
            <a:off x="472440" y="273685"/>
            <a:ext cx="9281160" cy="1128395"/>
          </a:xfrm>
        </p:spPr>
        <p:txBody>
          <a:bodyPr>
            <a:normAutofit/>
          </a:bodyPr>
          <a:lstStyle/>
          <a:p>
            <a:r>
              <a:rPr lang="en-US" sz="2800" b="1" u="sng" dirty="0">
                <a:solidFill>
                  <a:srgbClr val="C00000"/>
                </a:solidFill>
                <a:latin typeface="+mn-lt"/>
              </a:rPr>
              <a:t>8</a:t>
            </a:r>
            <a:r>
              <a:rPr lang="en-US" sz="2800" b="1" i="0" u="sng" dirty="0">
                <a:solidFill>
                  <a:srgbClr val="C00000"/>
                </a:solidFill>
                <a:effectLst/>
                <a:latin typeface="+mn-lt"/>
              </a:rPr>
              <a:t>.Correlation between Killed, Wounded and Total Casualty</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292272C-5EB0-2006-CE3F-B804C64E5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640" y="1605280"/>
            <a:ext cx="8922977" cy="4979035"/>
          </a:xfrm>
        </p:spPr>
      </p:pic>
      <p:sp>
        <p:nvSpPr>
          <p:cNvPr id="9" name="TextBox 8">
            <a:extLst>
              <a:ext uri="{FF2B5EF4-FFF2-40B4-BE49-F238E27FC236}">
                <a16:creationId xmlns:a16="http://schemas.microsoft.com/office/drawing/2014/main" id="{344ED59C-59F7-E481-B4C9-B83A9038F3DB}"/>
              </a:ext>
            </a:extLst>
          </p:cNvPr>
          <p:cNvSpPr txBox="1"/>
          <p:nvPr/>
        </p:nvSpPr>
        <p:spPr>
          <a:xfrm>
            <a:off x="472440" y="2438400"/>
            <a:ext cx="1681480" cy="1200329"/>
          </a:xfrm>
          <a:prstGeom prst="rect">
            <a:avLst/>
          </a:prstGeom>
          <a:noFill/>
        </p:spPr>
        <p:txBody>
          <a:bodyPr wrap="square" rtlCol="0">
            <a:spAutoFit/>
          </a:bodyPr>
          <a:lstStyle/>
          <a:p>
            <a:r>
              <a:rPr lang="en-IN" dirty="0">
                <a:solidFill>
                  <a:srgbClr val="002060"/>
                </a:solidFill>
              </a:rPr>
              <a:t>*Heat Map(for visualizing the Intensity of the Correlation)</a:t>
            </a:r>
          </a:p>
        </p:txBody>
      </p:sp>
    </p:spTree>
    <p:extLst>
      <p:ext uri="{BB962C8B-B14F-4D97-AF65-F5344CB8AC3E}">
        <p14:creationId xmlns:p14="http://schemas.microsoft.com/office/powerpoint/2010/main" val="168045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8FD33-0733-F95C-350C-0F9676B86CE0}"/>
              </a:ext>
            </a:extLst>
          </p:cNvPr>
          <p:cNvSpPr txBox="1"/>
          <p:nvPr/>
        </p:nvSpPr>
        <p:spPr>
          <a:xfrm>
            <a:off x="447040" y="436880"/>
            <a:ext cx="4602480" cy="584775"/>
          </a:xfrm>
          <a:prstGeom prst="rect">
            <a:avLst/>
          </a:prstGeom>
          <a:noFill/>
        </p:spPr>
        <p:txBody>
          <a:bodyPr wrap="square" rtlCol="0">
            <a:spAutoFit/>
          </a:bodyPr>
          <a:lstStyle/>
          <a:p>
            <a:r>
              <a:rPr lang="en-IN" sz="3200" u="sng" dirty="0">
                <a:solidFill>
                  <a:schemeClr val="bg1"/>
                </a:solidFill>
              </a:rPr>
              <a:t>Global Terrorism Database</a:t>
            </a:r>
          </a:p>
        </p:txBody>
      </p:sp>
      <p:sp>
        <p:nvSpPr>
          <p:cNvPr id="3" name="TextBox 2">
            <a:extLst>
              <a:ext uri="{FF2B5EF4-FFF2-40B4-BE49-F238E27FC236}">
                <a16:creationId xmlns:a16="http://schemas.microsoft.com/office/drawing/2014/main" id="{992056DC-07C8-D446-2360-25D82FA22AAB}"/>
              </a:ext>
            </a:extLst>
          </p:cNvPr>
          <p:cNvSpPr txBox="1"/>
          <p:nvPr/>
        </p:nvSpPr>
        <p:spPr>
          <a:xfrm flipH="1">
            <a:off x="447040" y="1417320"/>
            <a:ext cx="7498079" cy="4278094"/>
          </a:xfrm>
          <a:prstGeom prst="rect">
            <a:avLst/>
          </a:prstGeom>
          <a:noFill/>
        </p:spPr>
        <p:txBody>
          <a:bodyPr wrap="square" rtlCol="0">
            <a:spAutoFit/>
          </a:bodyPr>
          <a:lstStyle/>
          <a:p>
            <a:pPr algn="l"/>
            <a:r>
              <a:rPr lang="en-US" b="1" i="0" dirty="0">
                <a:solidFill>
                  <a:srgbClr val="D5D5D5"/>
                </a:solidFill>
                <a:effectLst/>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a:t>
            </a:r>
          </a:p>
          <a:p>
            <a:pPr algn="l"/>
            <a:endParaRPr lang="en-US" b="1" dirty="0">
              <a:solidFill>
                <a:srgbClr val="D5D5D5"/>
              </a:solidFill>
            </a:endParaRPr>
          </a:p>
          <a:p>
            <a:pPr algn="l"/>
            <a:r>
              <a:rPr lang="en-US" b="1" i="0" dirty="0">
                <a:solidFill>
                  <a:srgbClr val="D5D5D5"/>
                </a:solidFill>
                <a:effectLst/>
              </a:rPr>
              <a:t>The database is maintained by researchers at the National Consortium for the Study of Terrorism and Responses to Terrorism (START), headquartered at the University of Maryland.</a:t>
            </a:r>
          </a:p>
          <a:p>
            <a:pPr algn="l"/>
            <a:endParaRPr lang="en-US" b="1" i="0" dirty="0">
              <a:solidFill>
                <a:srgbClr val="D5D5D5"/>
              </a:solidFill>
              <a:effectLst/>
            </a:endParaRPr>
          </a:p>
          <a:p>
            <a:pPr algn="l"/>
            <a:r>
              <a:rPr lang="en-US" b="1" dirty="0">
                <a:solidFill>
                  <a:srgbClr val="D5D5D5"/>
                </a:solidFill>
              </a:rPr>
              <a:t>Now We have the Database to work on the Analysis on                        </a:t>
            </a:r>
            <a:r>
              <a:rPr lang="en-US" sz="2800" b="1" dirty="0">
                <a:solidFill>
                  <a:srgbClr val="D5D5D5"/>
                </a:solidFill>
              </a:rPr>
              <a:t>Global Terrorism from 1970 to 2017</a:t>
            </a:r>
            <a:r>
              <a:rPr lang="en-US" b="1" dirty="0">
                <a:solidFill>
                  <a:srgbClr val="D5D5D5"/>
                </a:solidFill>
              </a:rPr>
              <a:t>.</a:t>
            </a:r>
            <a:endParaRPr lang="en-US" b="1" i="0" dirty="0">
              <a:solidFill>
                <a:srgbClr val="D5D5D5"/>
              </a:solidFill>
              <a:effectLst/>
            </a:endParaRPr>
          </a:p>
          <a:p>
            <a:pPr algn="l"/>
            <a:endParaRPr lang="en-US" b="1" dirty="0">
              <a:solidFill>
                <a:srgbClr val="D5D5D5"/>
              </a:solidFill>
              <a:latin typeface="Roboto" panose="02000000000000000000" pitchFamily="2" charset="0"/>
            </a:endParaRPr>
          </a:p>
          <a:p>
            <a:pPr algn="l"/>
            <a:endParaRPr lang="en-US"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3066401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7356-1999-62D3-D0C7-0D5BB471FA53}"/>
              </a:ext>
            </a:extLst>
          </p:cNvPr>
          <p:cNvSpPr>
            <a:spLocks noGrp="1"/>
          </p:cNvSpPr>
          <p:nvPr>
            <p:ph type="title"/>
          </p:nvPr>
        </p:nvSpPr>
        <p:spPr>
          <a:xfrm>
            <a:off x="838200" y="-812799"/>
            <a:ext cx="7025640" cy="35559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67974A19-F39F-7480-67C0-BED3559DC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399" y="995680"/>
            <a:ext cx="7644107" cy="5455920"/>
          </a:xfrm>
        </p:spPr>
      </p:pic>
      <p:sp>
        <p:nvSpPr>
          <p:cNvPr id="6" name="TextBox 5">
            <a:extLst>
              <a:ext uri="{FF2B5EF4-FFF2-40B4-BE49-F238E27FC236}">
                <a16:creationId xmlns:a16="http://schemas.microsoft.com/office/drawing/2014/main" id="{FC67DCC8-8C3B-DFB7-E27A-27CD8DB61860}"/>
              </a:ext>
            </a:extLst>
          </p:cNvPr>
          <p:cNvSpPr txBox="1"/>
          <p:nvPr/>
        </p:nvSpPr>
        <p:spPr>
          <a:xfrm flipH="1">
            <a:off x="467358" y="995680"/>
            <a:ext cx="2235202" cy="923330"/>
          </a:xfrm>
          <a:prstGeom prst="rect">
            <a:avLst/>
          </a:prstGeom>
          <a:noFill/>
        </p:spPr>
        <p:txBody>
          <a:bodyPr wrap="square" rtlCol="0">
            <a:spAutoFit/>
          </a:bodyPr>
          <a:lstStyle/>
          <a:p>
            <a:r>
              <a:rPr lang="en-US" b="1" dirty="0">
                <a:solidFill>
                  <a:srgbClr val="6AA94F"/>
                </a:solidFill>
                <a:effectLst/>
              </a:rPr>
              <a:t>using the scatterplot to visualize the linear relationship </a:t>
            </a:r>
            <a:endParaRPr lang="en-US" b="1" dirty="0">
              <a:solidFill>
                <a:srgbClr val="D4D4D4"/>
              </a:solidFill>
              <a:effectLst/>
            </a:endParaRPr>
          </a:p>
        </p:txBody>
      </p:sp>
    </p:spTree>
    <p:extLst>
      <p:ext uri="{BB962C8B-B14F-4D97-AF65-F5344CB8AC3E}">
        <p14:creationId xmlns:p14="http://schemas.microsoft.com/office/powerpoint/2010/main" val="194126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70657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attempted to find the linear relationship using correlation method  between killed, wounded and total casualty</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have imported all the numerical features in our analysis data set to find the correlation.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Casualty is 0.99 means 99% of the variance in Casualty, is accounted for by the wounded. The correlation between Killed and Casualty is 0.80 means 80% of the variance in Casualty, is accounted for by the Killed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Killed is 0.69 means 69% of the variance in Killed, is accounted for by the wounded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417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BB6E2-885A-673D-016C-E6568DF47A7D}"/>
              </a:ext>
            </a:extLst>
          </p:cNvPr>
          <p:cNvSpPr txBox="1"/>
          <p:nvPr/>
        </p:nvSpPr>
        <p:spPr>
          <a:xfrm>
            <a:off x="701040" y="680720"/>
            <a:ext cx="3495040" cy="707886"/>
          </a:xfrm>
          <a:prstGeom prst="rect">
            <a:avLst/>
          </a:prstGeom>
          <a:noFill/>
        </p:spPr>
        <p:txBody>
          <a:bodyPr wrap="square" rtlCol="0">
            <a:spAutoFit/>
          </a:bodyPr>
          <a:lstStyle/>
          <a:p>
            <a:r>
              <a:rPr lang="en-IN" sz="4000" b="1" u="sng" dirty="0">
                <a:solidFill>
                  <a:schemeClr val="bg1"/>
                </a:solidFill>
              </a:rPr>
              <a:t>Conclusions:</a:t>
            </a:r>
          </a:p>
        </p:txBody>
      </p:sp>
    </p:spTree>
    <p:extLst>
      <p:ext uri="{BB962C8B-B14F-4D97-AF65-F5344CB8AC3E}">
        <p14:creationId xmlns:p14="http://schemas.microsoft.com/office/powerpoint/2010/main" val="392137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0A585-B1D7-9213-CE83-F76B85C8F6B9}"/>
              </a:ext>
            </a:extLst>
          </p:cNvPr>
          <p:cNvSpPr txBox="1"/>
          <p:nvPr/>
        </p:nvSpPr>
        <p:spPr>
          <a:xfrm>
            <a:off x="238760" y="609600"/>
            <a:ext cx="11714480" cy="6463308"/>
          </a:xfrm>
          <a:prstGeom prst="rect">
            <a:avLst/>
          </a:prstGeom>
          <a:noFill/>
        </p:spPr>
        <p:txBody>
          <a:bodyPr wrap="square" rtlCol="0">
            <a:spAutoFit/>
          </a:bodyPr>
          <a:lstStyle/>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Starting with loading the data so far we have checked the data shape, data head, data info.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Then since the data contained lot of column labels so we filtered it to our need first then again imported the data to the Collab.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After that we looked for null values in the data set and started doing data cleaning till we successfully take care of null values.</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Then Data visualisation was done for the analysis to find different trends according to our need for better  understanding.</a:t>
            </a:r>
          </a:p>
          <a:p>
            <a:pPr marL="285750" indent="-285750" algn="l">
              <a:buFont typeface="Arial" panose="020B0604020202020204" pitchFamily="34" charset="0"/>
              <a:buChar char="•"/>
            </a:pP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From the data we can see that middle east and Africa region were prone to more attacks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Ir</a:t>
            </a: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aq is the country with the highest number terrorist attacks </a:t>
            </a:r>
          </a:p>
          <a:p>
            <a:pPr marL="285750" indent="-285750" algn="l">
              <a:buFont typeface="Arial" panose="020B0604020202020204" pitchFamily="34" charset="0"/>
              <a:buChar char="•"/>
            </a:pPr>
            <a:r>
              <a:rPr lang="en-US" b="1" i="0" dirty="0">
                <a:solidFill>
                  <a:srgbClr val="002060"/>
                </a:solidFill>
                <a:effectLst/>
              </a:rPr>
              <a:t>Terrorist Group Farabundo Marti National Liberation Front (FMLN) has the highest success rate of their Attack mission with 3351 total attempts and Success rate 98.98%.</a:t>
            </a:r>
          </a:p>
          <a:p>
            <a:pPr algn="l">
              <a:buFont typeface="Arial" panose="020B0604020202020204" pitchFamily="34" charset="0"/>
              <a:buChar char="•"/>
            </a:pPr>
            <a:endParaRPr lang="en-US" b="1" i="0" dirty="0">
              <a:solidFill>
                <a:srgbClr val="002060"/>
              </a:solidFill>
              <a:effectLst/>
            </a:endParaRPr>
          </a:p>
          <a:p>
            <a:pPr marL="285750" indent="-285750">
              <a:buFont typeface="Arial" panose="020B0604020202020204" pitchFamily="34" charset="0"/>
              <a:buChar char="•"/>
            </a:pPr>
            <a:r>
              <a:rPr lang="en-US" b="1" i="0" dirty="0">
                <a:solidFill>
                  <a:srgbClr val="002060"/>
                </a:solidFill>
                <a:effectLst/>
              </a:rPr>
              <a:t>Taliban is the Top terrorist group with the attack mission with 7478. It has the success rate of 89.32</a:t>
            </a:r>
            <a:r>
              <a:rPr lang="en-US" b="1" i="0">
                <a:solidFill>
                  <a:srgbClr val="002060"/>
                </a:solidFill>
                <a:effectLst/>
              </a:rPr>
              <a:t>%. </a:t>
            </a:r>
          </a:p>
          <a:p>
            <a:pPr marL="285750" indent="-285750">
              <a:buFont typeface="Arial" panose="020B0604020202020204" pitchFamily="34" charset="0"/>
              <a:buChar char="•"/>
            </a:pPr>
            <a:r>
              <a:rPr lang="en-US" b="1" i="0">
                <a:solidFill>
                  <a:srgbClr val="002060"/>
                </a:solidFill>
                <a:effectLst/>
              </a:rPr>
              <a:t>Most </a:t>
            </a:r>
            <a:r>
              <a:rPr lang="en-US" b="1" i="0" dirty="0">
                <a:solidFill>
                  <a:srgbClr val="002060"/>
                </a:solidFill>
                <a:effectLst/>
              </a:rPr>
              <a:t>of the Deadliest terrorist groups have preferred Bombing and Explosion for their Attack mission about around 50%(actual-48.6%). </a:t>
            </a:r>
          </a:p>
          <a:p>
            <a:pPr marL="285750" indent="-285750">
              <a:buFont typeface="Arial" panose="020B0604020202020204" pitchFamily="34" charset="0"/>
              <a:buChar char="•"/>
            </a:pPr>
            <a:r>
              <a:rPr lang="en-US" b="1" i="0" dirty="0">
                <a:solidFill>
                  <a:srgbClr val="002060"/>
                </a:solidFill>
                <a:effectLst/>
              </a:rPr>
              <a:t>This means they have the target on masses and explosive sources available for their Deadliest missions.</a:t>
            </a:r>
          </a:p>
          <a:p>
            <a:pPr marL="285750" indent="-285750">
              <a:buFont typeface="Arial" panose="020B0604020202020204" pitchFamily="34" charset="0"/>
              <a:buChar char="•"/>
            </a:pPr>
            <a:r>
              <a:rPr lang="en-US" b="1" i="0" dirty="0">
                <a:solidFill>
                  <a:srgbClr val="002060"/>
                </a:solidFill>
                <a:effectLst/>
              </a:rPr>
              <a:t>Terrorist Groups has targeted the Private citizens and Property with 43.511k attacks followed by Military with 27.984k attacks.</a:t>
            </a:r>
          </a:p>
          <a:p>
            <a:pPr marL="285750" indent="-285750">
              <a:buFont typeface="Arial" panose="020B0604020202020204" pitchFamily="34" charset="0"/>
              <a:buChar char="•"/>
            </a:pPr>
            <a:r>
              <a:rPr lang="en-US" b="1" i="0" dirty="0">
                <a:solidFill>
                  <a:srgbClr val="002060"/>
                </a:solidFill>
                <a:effectLst/>
              </a:rPr>
              <a:t>The Most common weapon used for the Deadliest Missions are explosives mainly for bombing and explosions. Followed by Firearms for the Armed Assault.</a:t>
            </a:r>
          </a:p>
          <a:p>
            <a:pPr marL="285750" indent="-285750" algn="l">
              <a:buFont typeface="Arial" panose="020B0604020202020204" pitchFamily="34" charset="0"/>
              <a:buChar char="•"/>
            </a:pPr>
            <a:endPar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gn="l"/>
            <a:endParaRPr lang="en-US" b="1" i="0" dirty="0">
              <a:solidFill>
                <a:srgbClr val="002060"/>
              </a:solidFill>
              <a:effectLst/>
              <a:latin typeface="Roboto" panose="02000000000000000000" pitchFamily="2"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01479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41072-E1D3-B795-2BD1-7AFEC30DB01D}"/>
              </a:ext>
            </a:extLst>
          </p:cNvPr>
          <p:cNvSpPr txBox="1"/>
          <p:nvPr/>
        </p:nvSpPr>
        <p:spPr>
          <a:xfrm>
            <a:off x="497840" y="599440"/>
            <a:ext cx="10027920" cy="2031325"/>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2060"/>
                </a:solidFill>
                <a:effectLst/>
              </a:rPr>
              <a:t>The correlation between wounded and Casualty is 0.97 means 97% of the variance in Casualty, is accounted for by the wounded</a:t>
            </a:r>
          </a:p>
          <a:p>
            <a:pPr algn="l">
              <a:buFont typeface="Arial" panose="020B0604020202020204" pitchFamily="34" charset="0"/>
              <a:buChar char="•"/>
            </a:pPr>
            <a:r>
              <a:rPr lang="en-US" b="1" i="0" dirty="0">
                <a:solidFill>
                  <a:srgbClr val="002060"/>
                </a:solidFill>
                <a:effectLst/>
              </a:rPr>
              <a:t>The correlation between Killed and Casualty is 0.80 means </a:t>
            </a:r>
            <a:r>
              <a:rPr lang="en-US" b="1" dirty="0">
                <a:solidFill>
                  <a:srgbClr val="002060"/>
                </a:solidFill>
              </a:rPr>
              <a:t>80</a:t>
            </a:r>
            <a:r>
              <a:rPr lang="en-US" b="1" i="0" dirty="0">
                <a:solidFill>
                  <a:srgbClr val="002060"/>
                </a:solidFill>
                <a:effectLst/>
              </a:rPr>
              <a:t>% of the variance in Casualty, is accounted for by the Killed</a:t>
            </a:r>
          </a:p>
          <a:p>
            <a:pPr algn="l">
              <a:buFont typeface="Arial" panose="020B0604020202020204" pitchFamily="34" charset="0"/>
              <a:buChar char="•"/>
            </a:pPr>
            <a:r>
              <a:rPr lang="en-US" b="1" i="0" dirty="0">
                <a:solidFill>
                  <a:srgbClr val="002060"/>
                </a:solidFill>
                <a:effectLst/>
              </a:rPr>
              <a:t>The correlation between wounded and Killed is 0.69 means </a:t>
            </a:r>
            <a:r>
              <a:rPr lang="en-US" b="1" dirty="0">
                <a:solidFill>
                  <a:srgbClr val="002060"/>
                </a:solidFill>
              </a:rPr>
              <a:t>69</a:t>
            </a:r>
            <a:r>
              <a:rPr lang="en-US" b="1" i="0" dirty="0">
                <a:solidFill>
                  <a:srgbClr val="002060"/>
                </a:solidFill>
                <a:effectLst/>
              </a:rPr>
              <a:t>% of the variance in Killed, is accounted for by the wounded</a:t>
            </a:r>
          </a:p>
          <a:p>
            <a:endParaRPr lang="en-IN" dirty="0"/>
          </a:p>
        </p:txBody>
      </p:sp>
    </p:spTree>
    <p:extLst>
      <p:ext uri="{BB962C8B-B14F-4D97-AF65-F5344CB8AC3E}">
        <p14:creationId xmlns:p14="http://schemas.microsoft.com/office/powerpoint/2010/main" val="401059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E9616-DBC8-73CB-C015-5C8F3954064F}"/>
              </a:ext>
            </a:extLst>
          </p:cNvPr>
          <p:cNvSpPr txBox="1"/>
          <p:nvPr/>
        </p:nvSpPr>
        <p:spPr>
          <a:xfrm>
            <a:off x="914400" y="975360"/>
            <a:ext cx="4348480" cy="584775"/>
          </a:xfrm>
          <a:prstGeom prst="rect">
            <a:avLst/>
          </a:prstGeom>
          <a:noFill/>
        </p:spPr>
        <p:txBody>
          <a:bodyPr wrap="square" rtlCol="0">
            <a:spAutoFit/>
          </a:bodyPr>
          <a:lstStyle/>
          <a:p>
            <a:r>
              <a:rPr lang="en-IN" sz="3200" b="1" u="sng" dirty="0">
                <a:solidFill>
                  <a:schemeClr val="bg1"/>
                </a:solidFill>
              </a:rPr>
              <a:t>References</a:t>
            </a:r>
          </a:p>
        </p:txBody>
      </p:sp>
      <p:sp>
        <p:nvSpPr>
          <p:cNvPr id="3" name="TextBox 2">
            <a:extLst>
              <a:ext uri="{FF2B5EF4-FFF2-40B4-BE49-F238E27FC236}">
                <a16:creationId xmlns:a16="http://schemas.microsoft.com/office/drawing/2014/main" id="{969646F1-ECDD-F6F4-AB92-DF28DE503D5E}"/>
              </a:ext>
            </a:extLst>
          </p:cNvPr>
          <p:cNvSpPr txBox="1"/>
          <p:nvPr/>
        </p:nvSpPr>
        <p:spPr>
          <a:xfrm>
            <a:off x="914400" y="1787202"/>
            <a:ext cx="9682480" cy="3446969"/>
          </a:xfrm>
          <a:prstGeom prst="rect">
            <a:avLst/>
          </a:prstGeom>
          <a:noFill/>
        </p:spPr>
        <p:txBody>
          <a:bodyPr wrap="square" rtlCol="0">
            <a:spAutoFit/>
          </a:bodyPr>
          <a:lstStyle/>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[1] United Nations, “Chapter-1 Purposes and Principles,” [Online]. Available: https://www.un.org/en/sections/un-charter/chapter-i/index.html [Accessed: May 2019] </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 A. Z. Borda, “Why we react differently to terror attacks depending on where they happen,” [Online]. Available: http://theconversation.com/why-we-reactdifferently-to-terror-attacks-depending-on-where-they-happen-57389 [Accessed: May 2019]</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[3] START organization, “Global Terrorism Database,” [Online]. Available: https://www.start.umd.edu/gtd/about/ [Accessed: May 2019]</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[4] ALMABETTER [Online],https://learn.almabetter.com/courses/take/team-capstone-projects/texts/19443222-world-bank-global-education-analysis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2832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4" y="226423"/>
            <a:ext cx="8264436" cy="769441"/>
          </a:xfrm>
          <a:prstGeom prst="rect">
            <a:avLst/>
          </a:prstGeom>
          <a:noFill/>
        </p:spPr>
        <p:txBody>
          <a:bodyPr wrap="square" rtlCol="0">
            <a:spAutoFit/>
          </a:bodyPr>
          <a:lstStyle/>
          <a:p>
            <a:r>
              <a:rPr lang="en-IN" sz="4400" b="1" dirty="0">
                <a:solidFill>
                  <a:srgbClr val="C00000"/>
                </a:solidFill>
              </a:rPr>
              <a:t>  Misconceptions About Terrorism</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336201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intermittent, pervasive, and inconsistent with time and nature</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Due to these qualities, it is impossible to synthesise all aspects of international terrorism into a single, convincing solution and make this knowledge accessible to the general public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Exploring this dataset can reveal how different factors are associated with one another, hence facilitating the identification of unknown hidden patterns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investigation will also present sufficient evidence to justify certain popular fallacies about terrorism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One of the common misunderstandings is that a larger military can repress and control terrorism</a:t>
            </a: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950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B35CB-E12F-B9A8-782B-7697090FE063}"/>
              </a:ext>
            </a:extLst>
          </p:cNvPr>
          <p:cNvSpPr txBox="1"/>
          <p:nvPr/>
        </p:nvSpPr>
        <p:spPr>
          <a:xfrm>
            <a:off x="609600" y="508000"/>
            <a:ext cx="7477760" cy="584775"/>
          </a:xfrm>
          <a:prstGeom prst="rect">
            <a:avLst/>
          </a:prstGeom>
          <a:noFill/>
        </p:spPr>
        <p:txBody>
          <a:bodyPr wrap="square" rtlCol="0">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Factors affecting the Terrorism</a:t>
            </a:r>
            <a:endParaRPr lang="en-IN" sz="3200" u="sng" dirty="0">
              <a:solidFill>
                <a:srgbClr val="C00000"/>
              </a:solidFill>
            </a:endParaRPr>
          </a:p>
        </p:txBody>
      </p:sp>
      <p:sp>
        <p:nvSpPr>
          <p:cNvPr id="4" name="TextBox 3">
            <a:extLst>
              <a:ext uri="{FF2B5EF4-FFF2-40B4-BE49-F238E27FC236}">
                <a16:creationId xmlns:a16="http://schemas.microsoft.com/office/drawing/2014/main" id="{9095BC92-5932-CE8F-8CE1-FEAB2D2625B6}"/>
              </a:ext>
            </a:extLst>
          </p:cNvPr>
          <p:cNvSpPr txBox="1"/>
          <p:nvPr/>
        </p:nvSpPr>
        <p:spPr>
          <a:xfrm>
            <a:off x="233680" y="1432560"/>
            <a:ext cx="7000240" cy="242630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Identifying terrorism's dependant elements is one of the objectives of this study. </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Religion</a:t>
            </a:r>
          </a:p>
          <a:p>
            <a:pPr marL="742950" lvl="1"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Nationality</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Government</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7029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2B44B-A093-FF26-E837-7B2417917570}"/>
              </a:ext>
            </a:extLst>
          </p:cNvPr>
          <p:cNvSpPr txBox="1"/>
          <p:nvPr/>
        </p:nvSpPr>
        <p:spPr>
          <a:xfrm>
            <a:off x="751840" y="955040"/>
            <a:ext cx="4064000" cy="2800767"/>
          </a:xfrm>
          <a:prstGeom prst="rect">
            <a:avLst/>
          </a:prstGeom>
          <a:noFill/>
        </p:spPr>
        <p:txBody>
          <a:bodyPr wrap="square" rtlCol="0">
            <a:spAutoFit/>
          </a:bodyPr>
          <a:lstStyle/>
          <a:p>
            <a:r>
              <a:rPr lang="en-IN" sz="4400" b="1" u="sng" dirty="0">
                <a:solidFill>
                  <a:schemeClr val="bg1"/>
                </a:solidFill>
              </a:rPr>
              <a:t>Data Processing and Contemplation of Data:</a:t>
            </a:r>
          </a:p>
        </p:txBody>
      </p:sp>
    </p:spTree>
    <p:extLst>
      <p:ext uri="{BB962C8B-B14F-4D97-AF65-F5344CB8AC3E}">
        <p14:creationId xmlns:p14="http://schemas.microsoft.com/office/powerpoint/2010/main" val="380884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5AFE79-1062-FF16-9B70-2463CEF11D11}"/>
              </a:ext>
            </a:extLst>
          </p:cNvPr>
          <p:cNvSpPr txBox="1"/>
          <p:nvPr/>
        </p:nvSpPr>
        <p:spPr>
          <a:xfrm>
            <a:off x="965200" y="347238"/>
            <a:ext cx="4338320" cy="584775"/>
          </a:xfrm>
          <a:prstGeom prst="rect">
            <a:avLst/>
          </a:prstGeom>
          <a:noFill/>
        </p:spPr>
        <p:txBody>
          <a:bodyPr wrap="square" rtlCol="0">
            <a:spAutoFit/>
          </a:bodyPr>
          <a:lstStyle/>
          <a:p>
            <a:r>
              <a:rPr lang="en-IN" sz="3200" b="1" u="sng" dirty="0">
                <a:solidFill>
                  <a:srgbClr val="C00000"/>
                </a:solidFill>
              </a:rPr>
              <a:t>Dataset Challenges</a:t>
            </a:r>
          </a:p>
        </p:txBody>
      </p:sp>
      <p:sp>
        <p:nvSpPr>
          <p:cNvPr id="3" name="TextBox 2">
            <a:extLst>
              <a:ext uri="{FF2B5EF4-FFF2-40B4-BE49-F238E27FC236}">
                <a16:creationId xmlns:a16="http://schemas.microsoft.com/office/drawing/2014/main" id="{EB273FAD-2664-C7BF-1E48-DA25983A0565}"/>
              </a:ext>
            </a:extLst>
          </p:cNvPr>
          <p:cNvSpPr txBox="1"/>
          <p:nvPr/>
        </p:nvSpPr>
        <p:spPr>
          <a:xfrm>
            <a:off x="670560" y="1483360"/>
            <a:ext cx="9804400" cy="4039696"/>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dataset presents a significant problem due to the fact that individual investigations lead to contradictory outcomes. </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Current deficiencies and limits in data gathering methodologies, arguments over definitions, and irregularities in coding and processing give rise to disagreements among researchers, so invalidating their conclusions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Critical disagreement over the definitional arguments surrounding major terrorist acts has a negative impact on the growth of this area .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issue necessitates exercising the requirement for common grounds that can be acknowledged by the majority of specialists and relevant authorities in order to agree on what may be the standard norms and method to be deemed a valid piece of information on terrorism upon which proper study can be conducted .</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59308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802640" y="6027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IN" sz="3200" b="1" u="sng"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5027595"/>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After data collection, the first stage is data pre-processing. It is a series of operations done on  dataset to change unclear data that can impede analytical conclusions. Raw data is essentially a collection of interconnected information. Oftentimes, raw data is unstructured and contains a great deal of information that is unnecessary to the project's requirements. Methodologies for data preparation facilitate the transformation of these raw data into a more meaningful, focused, interpretable, and readable manner.</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from the Global Terrorism Database is insufficient, inconsistent, and contains several errors, missing attribute values, outliers, improper tags, and duplicate entries. These disparities can be resolved through data preparation.</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steps employed in this project's data pre-processing methodology are as follows:</a:t>
            </a:r>
          </a:p>
          <a:p>
            <a:pPr algn="just">
              <a:lnSpc>
                <a:spcPct val="107000"/>
              </a:lnSpc>
              <a:spcAft>
                <a:spcPts val="800"/>
              </a:spcAft>
            </a:pPr>
            <a:r>
              <a:rPr lang="en-IN"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Cleaning: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Filling in missing numbers, removing outliers, and handling irregularities in data constitute the data cleaning process. Numerous categories, such as 'motives' and 'responsible organisations,' are absent from the terrorist dataset due to a lack of information or because the field was irrelevant to the incident in question.</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91517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16560" y="531614"/>
            <a:ext cx="669544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r>
              <a:rPr lang="en-IN" sz="3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394095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integration: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this phase, data discrepancies are settled. To avoid misunderstanding and redundancy, different representations of the same data are combined, such as multiple heads killed and wounded to Casualty</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transformation: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Here data aggregation, generalisation, and normalisation are conducted. The dataset contains several subtypes of target and victim. All of these subtypes were aggregated to reflect a single value by adding all subtypes with similar characteristics. This method minimises the overall number of attributes in the dataset, hence minimising the data's variability</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features a significant degree of data sparsity, which raises its overall dimensionality.</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strategy diminishes the efficacy of density-related procedures such as clustering and outlier detection. Multiple fields include a greater number of missing or null values than legitimate ones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149952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2605</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Calibri Light</vt:lpstr>
      <vt:lpstr>Roboto</vt:lpstr>
      <vt:lpstr>Office Theme</vt:lpstr>
      <vt:lpstr> Capstone Project EDA on Global Terrorism Team: Data Titans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1.Number of Attacks in each Year(1970-2017)</vt:lpstr>
      <vt:lpstr>PowerPoint Presentation</vt:lpstr>
      <vt:lpstr>Measuring the Impact of Terrorism:</vt:lpstr>
      <vt:lpstr>2.Region wise Impact:</vt:lpstr>
      <vt:lpstr>PowerPoint Presentation</vt:lpstr>
      <vt:lpstr>3.Success rates of Attacks by Terrorist group in each Regions </vt:lpstr>
      <vt:lpstr>PowerPoint Presentation</vt:lpstr>
      <vt:lpstr>4.Total Number of Attack in Each Contry: </vt:lpstr>
      <vt:lpstr>PowerPoint Presentation</vt:lpstr>
      <vt:lpstr>5.Top 10 Terrorist Groups who has Successfully executed their Attack Mission </vt:lpstr>
      <vt:lpstr>PowerPoint Presentation</vt:lpstr>
      <vt:lpstr>6.Most Attacked Methods used by the Terrorist groups </vt:lpstr>
      <vt:lpstr>PowerPoint Presentation</vt:lpstr>
      <vt:lpstr>7.Targets of the Deadliest Terrorist Groups </vt:lpstr>
      <vt:lpstr>PowerPoint Presentation</vt:lpstr>
      <vt:lpstr>8.Correlation between Killed, Wounded and Total Casualty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Team: Data Titans</dc:title>
  <dc:creator>Shailee Swastik</dc:creator>
  <cp:lastModifiedBy>Shailee Swastik</cp:lastModifiedBy>
  <cp:revision>14</cp:revision>
  <dcterms:created xsi:type="dcterms:W3CDTF">2022-08-21T11:55:24Z</dcterms:created>
  <dcterms:modified xsi:type="dcterms:W3CDTF">2022-08-23T05:27:12Z</dcterms:modified>
</cp:coreProperties>
</file>