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3.jpg" ContentType="image/png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handoutMasterIdLst>
    <p:handoutMasterId r:id="rId22"/>
  </p:handoutMasterIdLst>
  <p:sldIdLst>
    <p:sldId id="256" r:id="rId4"/>
    <p:sldId id="261" r:id="rId5"/>
    <p:sldId id="302" r:id="rId6"/>
    <p:sldId id="264" r:id="rId7"/>
    <p:sldId id="294" r:id="rId8"/>
    <p:sldId id="267" r:id="rId9"/>
    <p:sldId id="300" r:id="rId10"/>
    <p:sldId id="271" r:id="rId11"/>
    <p:sldId id="286" r:id="rId12"/>
    <p:sldId id="292" r:id="rId13"/>
    <p:sldId id="277" r:id="rId14"/>
    <p:sldId id="301" r:id="rId15"/>
    <p:sldId id="273" r:id="rId16"/>
    <p:sldId id="299" r:id="rId17"/>
    <p:sldId id="304" r:id="rId18"/>
    <p:sldId id="272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387F50-8419-4793-B522-DB5A5E53A384}">
          <p14:sldIdLst>
            <p14:sldId id="256"/>
            <p14:sldId id="261"/>
            <p14:sldId id="302"/>
          </p14:sldIdLst>
        </p14:section>
        <p14:section name="Section1" id="{2E005DC1-EC33-49A5-9736-02A442159343}">
          <p14:sldIdLst>
            <p14:sldId id="264"/>
            <p14:sldId id="294"/>
            <p14:sldId id="267"/>
          </p14:sldIdLst>
        </p14:section>
        <p14:section name="Section2" id="{BCFF1581-07AA-487B-B7C3-447F3A9E1FCE}">
          <p14:sldIdLst>
            <p14:sldId id="300"/>
            <p14:sldId id="271"/>
            <p14:sldId id="286"/>
            <p14:sldId id="292"/>
            <p14:sldId id="277"/>
          </p14:sldIdLst>
        </p14:section>
        <p14:section name="Section3" id="{60245264-10FF-43A2-9C8C-38D71CC7D441}">
          <p14:sldIdLst>
            <p14:sldId id="301"/>
            <p14:sldId id="273"/>
            <p14:sldId id="299"/>
            <p14:sldId id="304"/>
            <p14:sldId id="272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2A3"/>
    <a:srgbClr val="38D4CD"/>
    <a:srgbClr val="52E2E6"/>
    <a:srgbClr val="FFFFFF"/>
    <a:srgbClr val="179A9D"/>
    <a:srgbClr val="DFF8F8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5" autoAdjust="0"/>
  </p:normalViewPr>
  <p:slideViewPr>
    <p:cSldViewPr>
      <p:cViewPr varScale="1">
        <p:scale>
          <a:sx n="100" d="100"/>
          <a:sy n="100" d="100"/>
        </p:scale>
        <p:origin x="58" y="19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24-4EEB-B6A6-202058E651F1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24-4EEB-B6A6-202058E651F1}"/>
              </c:ext>
            </c:extLst>
          </c:dPt>
          <c:dPt>
            <c:idx val="2"/>
            <c:bubble3D val="0"/>
            <c:spPr>
              <a:solidFill>
                <a:schemeClr val="accent2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24-4EEB-B6A6-202058E651F1}"/>
              </c:ext>
            </c:extLst>
          </c:dPt>
          <c:dPt>
            <c:idx val="3"/>
            <c:bubble3D val="0"/>
            <c:spPr>
              <a:solidFill>
                <a:schemeClr val="accent2">
                  <a:tint val="8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24-4EEB-B6A6-202058E651F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0.98</c:v>
                </c:pt>
                <c:pt idx="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24-4EEB-B6A6-202058E65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7B-4F24-ADDA-68DBBD39796A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7B-4F24-ADDA-68DBBD39796A}"/>
              </c:ext>
            </c:extLst>
          </c:dPt>
          <c:dPt>
            <c:idx val="2"/>
            <c:bubble3D val="0"/>
            <c:spPr>
              <a:solidFill>
                <a:schemeClr val="accent5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7B-4F24-ADDA-68DBBD39796A}"/>
              </c:ext>
            </c:extLst>
          </c:dPt>
          <c:dPt>
            <c:idx val="3"/>
            <c:bubble3D val="0"/>
            <c:spPr>
              <a:solidFill>
                <a:schemeClr val="accent5">
                  <a:tint val="8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7B-4F24-ADDA-68DBBD39796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4th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7B-4F24-ADDA-68DBBD397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8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0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4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9188" y="339502"/>
            <a:ext cx="4810884" cy="1152128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Gender Recognition through Voice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Submitted by: </a:t>
            </a:r>
            <a:r>
              <a:rPr lang="en-US" altLang="ko-KR" b="1" dirty="0" err="1"/>
              <a:t>Shailee</a:t>
            </a:r>
            <a:r>
              <a:rPr lang="en-US" altLang="ko-KR" b="1" dirty="0"/>
              <a:t> Dwarkani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E5C8B-8D80-4A7B-ACE9-B17778AB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84895"/>
            <a:ext cx="4134427" cy="233395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3">
            <a:extLst>
              <a:ext uri="{FF2B5EF4-FFF2-40B4-BE49-F238E27FC236}">
                <a16:creationId xmlns:a16="http://schemas.microsoft.com/office/drawing/2014/main" id="{C03BA41F-3257-4FB3-B1A2-343217835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121976"/>
              </p:ext>
            </p:extLst>
          </p:nvPr>
        </p:nvGraphicFramePr>
        <p:xfrm>
          <a:off x="565212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To measure the impact of Scaling and PCA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362544198"/>
              </p:ext>
            </p:extLst>
          </p:nvPr>
        </p:nvGraphicFramePr>
        <p:xfrm>
          <a:off x="971600" y="1131590"/>
          <a:ext cx="2592288" cy="246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Isosceles Triangle 4"/>
          <p:cNvSpPr/>
          <p:nvPr/>
        </p:nvSpPr>
        <p:spPr>
          <a:xfrm rot="16200000">
            <a:off x="3382239" y="1586917"/>
            <a:ext cx="649216" cy="27983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4850" y="1202821"/>
            <a:ext cx="1625262" cy="863358"/>
            <a:chOff x="803640" y="3362835"/>
            <a:chExt cx="2059657" cy="86335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SVC model results before applying Scaling and PCA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 Model F1 Score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63888" y="2342112"/>
            <a:ext cx="1697270" cy="863358"/>
            <a:chOff x="712386" y="3362835"/>
            <a:chExt cx="2150911" cy="86335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Same SVC model results after doing Scaling and PCA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386" y="3362835"/>
              <a:ext cx="2150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Post Model F1 Score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7" name="Isosceles Triangle 16"/>
          <p:cNvSpPr/>
          <p:nvPr/>
        </p:nvSpPr>
        <p:spPr>
          <a:xfrm rot="5400000">
            <a:off x="5162263" y="2767593"/>
            <a:ext cx="649216" cy="2798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971600" y="3723878"/>
            <a:ext cx="7200800" cy="1008112"/>
          </a:xfrm>
          <a:prstGeom prst="roundRect">
            <a:avLst>
              <a:gd name="adj" fmla="val 143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06456" y="3982293"/>
            <a:ext cx="65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This comparison reveals the importance of Scaling and PCA on this dataset to improve the accuracy and other scores of the same model with same hyper parameters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825854-FC0E-42BB-8455-6FA0D3B0DBD7}"/>
              </a:ext>
            </a:extLst>
          </p:cNvPr>
          <p:cNvSpPr txBox="1"/>
          <p:nvPr/>
        </p:nvSpPr>
        <p:spPr>
          <a:xfrm>
            <a:off x="1907704" y="2139702"/>
            <a:ext cx="74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12A2A3"/>
                </a:solidFill>
                <a:cs typeface="Arial" pitchFamily="34" charset="0"/>
              </a:rPr>
              <a:t>68%</a:t>
            </a:r>
            <a:endParaRPr lang="ko-KR" altLang="en-US" sz="2200" b="1" dirty="0">
              <a:solidFill>
                <a:srgbClr val="12A2A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680A5E-147D-4709-8391-7A21F0F40E8B}"/>
              </a:ext>
            </a:extLst>
          </p:cNvPr>
          <p:cNvSpPr txBox="1"/>
          <p:nvPr/>
        </p:nvSpPr>
        <p:spPr>
          <a:xfrm>
            <a:off x="6634396" y="2139702"/>
            <a:ext cx="74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12A2A3"/>
                </a:solidFill>
                <a:cs typeface="Arial" pitchFamily="34" charset="0"/>
              </a:rPr>
              <a:t>98%</a:t>
            </a:r>
            <a:endParaRPr lang="ko-KR" altLang="en-US" sz="2200" b="1" dirty="0">
              <a:solidFill>
                <a:srgbClr val="12A2A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2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3" grpId="0" build="p"/>
      <p:bldGraphic spid="4" grpId="0">
        <p:bldAsOne/>
      </p:bldGraphic>
      <p:bldP spid="5" grpId="0" animBg="1"/>
      <p:bldP spid="17" grpId="0" animBg="1"/>
      <p:bldP spid="10" grpId="0" animBg="1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Components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8044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Key components of our Model to derive the final prediction</a:t>
            </a:r>
          </a:p>
        </p:txBody>
      </p:sp>
      <p:sp>
        <p:nvSpPr>
          <p:cNvPr id="4" name="Right Triangle 3"/>
          <p:cNvSpPr/>
          <p:nvPr/>
        </p:nvSpPr>
        <p:spPr>
          <a:xfrm rot="13500000">
            <a:off x="5567398" y="2289061"/>
            <a:ext cx="1476603" cy="147660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1" name="Elbow Connector 10"/>
          <p:cNvCxnSpPr>
            <a:cxnSpLocks/>
          </p:cNvCxnSpPr>
          <p:nvPr/>
        </p:nvCxnSpPr>
        <p:spPr>
          <a:xfrm rot="10800000">
            <a:off x="3695573" y="1685947"/>
            <a:ext cx="2612044" cy="956481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0" idx="6"/>
          </p:cNvCxnSpPr>
          <p:nvPr/>
        </p:nvCxnSpPr>
        <p:spPr>
          <a:xfrm rot="10800000" flipV="1">
            <a:off x="4057070" y="3384557"/>
            <a:ext cx="2239404" cy="981127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28772" y="2870815"/>
            <a:ext cx="112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Evaluation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E6208E-0DDA-418A-801F-8FDA060636D7}"/>
              </a:ext>
            </a:extLst>
          </p:cNvPr>
          <p:cNvGrpSpPr/>
          <p:nvPr/>
        </p:nvGrpSpPr>
        <p:grpSpPr>
          <a:xfrm>
            <a:off x="3336990" y="4005645"/>
            <a:ext cx="720080" cy="720080"/>
            <a:chOff x="3336990" y="4005645"/>
            <a:chExt cx="720080" cy="720080"/>
          </a:xfrm>
        </p:grpSpPr>
        <p:sp>
          <p:nvSpPr>
            <p:cNvPr id="10" name="Oval 9"/>
            <p:cNvSpPr/>
            <p:nvPr/>
          </p:nvSpPr>
          <p:spPr>
            <a:xfrm>
              <a:off x="3336990" y="4005645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Oval 7"/>
            <p:cNvSpPr/>
            <p:nvPr/>
          </p:nvSpPr>
          <p:spPr>
            <a:xfrm>
              <a:off x="3519255" y="4180793"/>
              <a:ext cx="358544" cy="35854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10D0F-AB53-46D6-A683-C415565D5D3E}"/>
              </a:ext>
            </a:extLst>
          </p:cNvPr>
          <p:cNvGrpSpPr/>
          <p:nvPr/>
        </p:nvGrpSpPr>
        <p:grpSpPr>
          <a:xfrm>
            <a:off x="2975491" y="1322861"/>
            <a:ext cx="720080" cy="720080"/>
            <a:chOff x="2975491" y="1323312"/>
            <a:chExt cx="720080" cy="720080"/>
          </a:xfrm>
        </p:grpSpPr>
        <p:sp>
          <p:nvSpPr>
            <p:cNvPr id="5" name="Oval 4"/>
            <p:cNvSpPr/>
            <p:nvPr/>
          </p:nvSpPr>
          <p:spPr>
            <a:xfrm>
              <a:off x="2975491" y="132331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Oval 21"/>
            <p:cNvSpPr>
              <a:spLocks noChangeAspect="1"/>
            </p:cNvSpPr>
            <p:nvPr/>
          </p:nvSpPr>
          <p:spPr>
            <a:xfrm>
              <a:off x="3127501" y="1473358"/>
              <a:ext cx="416060" cy="41953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714718" y="13348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Data Processing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E4742F-95FB-4604-9907-DB6EADB90ED6}"/>
              </a:ext>
            </a:extLst>
          </p:cNvPr>
          <p:cNvGrpSpPr/>
          <p:nvPr/>
        </p:nvGrpSpPr>
        <p:grpSpPr>
          <a:xfrm>
            <a:off x="1403613" y="2005214"/>
            <a:ext cx="720080" cy="720080"/>
            <a:chOff x="1398499" y="2000083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398499" y="2000083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Pie 24"/>
            <p:cNvSpPr/>
            <p:nvPr/>
          </p:nvSpPr>
          <p:spPr>
            <a:xfrm>
              <a:off x="1582801" y="2187172"/>
              <a:ext cx="347828" cy="345902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127643" y="2042941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EDA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05671" y="2667359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Scaling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7699" y="3366737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PCA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88873" y="4400136"/>
            <a:ext cx="143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Model Tuning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64288" y="2768610"/>
            <a:ext cx="145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Final Prediction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B6EF2-ABA2-43EE-831C-0949E160C033}"/>
              </a:ext>
            </a:extLst>
          </p:cNvPr>
          <p:cNvGrpSpPr/>
          <p:nvPr/>
        </p:nvGrpSpPr>
        <p:grpSpPr>
          <a:xfrm>
            <a:off x="684186" y="3346402"/>
            <a:ext cx="720080" cy="720080"/>
            <a:chOff x="680684" y="3340678"/>
            <a:chExt cx="720080" cy="720080"/>
          </a:xfrm>
        </p:grpSpPr>
        <p:sp>
          <p:nvSpPr>
            <p:cNvPr id="9" name="Oval 8"/>
            <p:cNvSpPr/>
            <p:nvPr/>
          </p:nvSpPr>
          <p:spPr>
            <a:xfrm>
              <a:off x="680684" y="3340678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049A33B5-0851-46F1-9AE7-F731AEBCB756}"/>
                </a:ext>
              </a:extLst>
            </p:cNvPr>
            <p:cNvSpPr/>
            <p:nvPr/>
          </p:nvSpPr>
          <p:spPr>
            <a:xfrm rot="2700000">
              <a:off x="916092" y="3481593"/>
              <a:ext cx="244448" cy="43824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rgbClr val="179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CDF5A2-001D-4C01-9C89-E065CDC4F1AB}"/>
              </a:ext>
            </a:extLst>
          </p:cNvPr>
          <p:cNvGrpSpPr/>
          <p:nvPr/>
        </p:nvGrpSpPr>
        <p:grpSpPr>
          <a:xfrm>
            <a:off x="2113165" y="2643758"/>
            <a:ext cx="720080" cy="720080"/>
            <a:chOff x="2108881" y="2647512"/>
            <a:chExt cx="720080" cy="72008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D2925C1-9D97-477B-969E-A6F6075A9C69}"/>
                </a:ext>
              </a:extLst>
            </p:cNvPr>
            <p:cNvSpPr/>
            <p:nvPr/>
          </p:nvSpPr>
          <p:spPr>
            <a:xfrm>
              <a:off x="2108881" y="2647512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36" name="Graphic 35" descr="Ruler">
              <a:extLst>
                <a:ext uri="{FF2B5EF4-FFF2-40B4-BE49-F238E27FC236}">
                  <a16:creationId xmlns:a16="http://schemas.microsoft.com/office/drawing/2014/main" id="{0FAD047B-3105-4FF1-AD74-5299D0BCD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4289" y="2812920"/>
              <a:ext cx="389264" cy="389264"/>
            </a:xfrm>
            <a:prstGeom prst="rect">
              <a:avLst/>
            </a:prstGeom>
          </p:spPr>
        </p:pic>
      </p:grpSp>
      <p:cxnSp>
        <p:nvCxnSpPr>
          <p:cNvPr id="53" name="Elbow Connector 20">
            <a:extLst>
              <a:ext uri="{FF2B5EF4-FFF2-40B4-BE49-F238E27FC236}">
                <a16:creationId xmlns:a16="http://schemas.microsoft.com/office/drawing/2014/main" id="{6168BB8C-7A7E-4D04-80F2-EB1317643764}"/>
              </a:ext>
            </a:extLst>
          </p:cNvPr>
          <p:cNvCxnSpPr/>
          <p:nvPr/>
        </p:nvCxnSpPr>
        <p:spPr>
          <a:xfrm rot="10800000" flipV="1">
            <a:off x="1400458" y="3219822"/>
            <a:ext cx="4896016" cy="482774"/>
          </a:xfrm>
          <a:prstGeom prst="bentConnector3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3">
            <a:extLst>
              <a:ext uri="{FF2B5EF4-FFF2-40B4-BE49-F238E27FC236}">
                <a16:creationId xmlns:a16="http://schemas.microsoft.com/office/drawing/2014/main" id="{80730CF0-2F5E-4065-BF8C-848D5A375016}"/>
              </a:ext>
            </a:extLst>
          </p:cNvPr>
          <p:cNvCxnSpPr/>
          <p:nvPr/>
        </p:nvCxnSpPr>
        <p:spPr>
          <a:xfrm rot="10800000">
            <a:off x="2124601" y="2355726"/>
            <a:ext cx="4204171" cy="476729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B526C6A-2960-457C-AFAA-050653318E07}"/>
              </a:ext>
            </a:extLst>
          </p:cNvPr>
          <p:cNvCxnSpPr>
            <a:cxnSpLocks/>
          </p:cNvCxnSpPr>
          <p:nvPr/>
        </p:nvCxnSpPr>
        <p:spPr>
          <a:xfrm flipH="1" flipV="1">
            <a:off x="2831330" y="2985675"/>
            <a:ext cx="3474371" cy="1812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5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40" grpId="0"/>
      <p:bldP spid="46" grpId="0"/>
      <p:bldP spid="47" grpId="0"/>
      <p:bldP spid="48" grpId="0"/>
      <p:bldP spid="50" grpId="0"/>
      <p:bldP spid="51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03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Model Development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22882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 Development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Model Details</a:t>
            </a:r>
          </a:p>
        </p:txBody>
      </p:sp>
      <p:sp>
        <p:nvSpPr>
          <p:cNvPr id="5" name="Rectangle 23"/>
          <p:cNvSpPr/>
          <p:nvPr/>
        </p:nvSpPr>
        <p:spPr>
          <a:xfrm>
            <a:off x="3653898" y="1438419"/>
            <a:ext cx="1836204" cy="1080103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Straight Arrow Connector 9"/>
          <p:cNvCxnSpPr>
            <a:cxnSpLocks/>
            <a:endCxn id="4" idx="3"/>
          </p:cNvCxnSpPr>
          <p:nvPr/>
        </p:nvCxnSpPr>
        <p:spPr>
          <a:xfrm flipH="1">
            <a:off x="2814050" y="2207831"/>
            <a:ext cx="896582" cy="33430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90102" y="2158499"/>
            <a:ext cx="879687" cy="360023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24220" y="2510571"/>
            <a:ext cx="487740" cy="57640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57922" y="2510571"/>
            <a:ext cx="358312" cy="55943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D8A67FB-D0DB-4244-8AD7-8A173096E7DF}"/>
              </a:ext>
            </a:extLst>
          </p:cNvPr>
          <p:cNvGrpSpPr/>
          <p:nvPr/>
        </p:nvGrpSpPr>
        <p:grpSpPr>
          <a:xfrm>
            <a:off x="5745832" y="3363838"/>
            <a:ext cx="914400" cy="914400"/>
            <a:chOff x="5745832" y="3363838"/>
            <a:chExt cx="914400" cy="914400"/>
          </a:xfrm>
        </p:grpSpPr>
        <p:sp>
          <p:nvSpPr>
            <p:cNvPr id="26" name="Oval 25"/>
            <p:cNvSpPr/>
            <p:nvPr/>
          </p:nvSpPr>
          <p:spPr>
            <a:xfrm>
              <a:off x="5745832" y="3363838"/>
              <a:ext cx="914400" cy="9144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57314" y="3479491"/>
              <a:ext cx="885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SVC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Poly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1D7D53-1EC7-4775-964E-352E01B37C00}"/>
              </a:ext>
            </a:extLst>
          </p:cNvPr>
          <p:cNvGrpSpPr/>
          <p:nvPr/>
        </p:nvGrpSpPr>
        <p:grpSpPr>
          <a:xfrm>
            <a:off x="7113984" y="2290691"/>
            <a:ext cx="914400" cy="914400"/>
            <a:chOff x="7113984" y="2290691"/>
            <a:chExt cx="914400" cy="914400"/>
          </a:xfrm>
        </p:grpSpPr>
        <p:sp>
          <p:nvSpPr>
            <p:cNvPr id="27" name="Oval 26"/>
            <p:cNvSpPr/>
            <p:nvPr/>
          </p:nvSpPr>
          <p:spPr>
            <a:xfrm>
              <a:off x="7113984" y="2290691"/>
              <a:ext cx="914400" cy="9144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8295" y="2467121"/>
              <a:ext cx="885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KNN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N=1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BBFA270-B428-46CD-8889-6F06F7598331}"/>
              </a:ext>
            </a:extLst>
          </p:cNvPr>
          <p:cNvSpPr/>
          <p:nvPr/>
        </p:nvSpPr>
        <p:spPr>
          <a:xfrm>
            <a:off x="2244663" y="2080468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82C826-BC1F-43DC-913E-752BDEFBF231}"/>
              </a:ext>
            </a:extLst>
          </p:cNvPr>
          <p:cNvSpPr/>
          <p:nvPr/>
        </p:nvSpPr>
        <p:spPr>
          <a:xfrm>
            <a:off x="3189548" y="260831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81702F-D091-4928-8E9B-AFA7027DE3D7}"/>
              </a:ext>
            </a:extLst>
          </p:cNvPr>
          <p:cNvSpPr/>
          <p:nvPr/>
        </p:nvSpPr>
        <p:spPr>
          <a:xfrm>
            <a:off x="5226748" y="2656532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B69307-5EAE-43E1-9751-B15ABB249C1D}"/>
              </a:ext>
            </a:extLst>
          </p:cNvPr>
          <p:cNvSpPr/>
          <p:nvPr/>
        </p:nvSpPr>
        <p:spPr>
          <a:xfrm>
            <a:off x="6409350" y="2095033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B5C2B-3559-4F91-8A8D-BC4AF1F889E7}"/>
              </a:ext>
            </a:extLst>
          </p:cNvPr>
          <p:cNvSpPr txBox="1"/>
          <p:nvPr/>
        </p:nvSpPr>
        <p:spPr>
          <a:xfrm>
            <a:off x="3653898" y="1864200"/>
            <a:ext cx="18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Models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6EE7CB-0424-4268-AE06-E016363CC3B4}"/>
              </a:ext>
            </a:extLst>
          </p:cNvPr>
          <p:cNvGrpSpPr/>
          <p:nvPr/>
        </p:nvGrpSpPr>
        <p:grpSpPr>
          <a:xfrm>
            <a:off x="2325452" y="3342374"/>
            <a:ext cx="914400" cy="914400"/>
            <a:chOff x="2325452" y="3313534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CEFD5A-0ED8-49EA-B328-EAE2B7789FA6}"/>
                </a:ext>
              </a:extLst>
            </p:cNvPr>
            <p:cNvSpPr/>
            <p:nvPr/>
          </p:nvSpPr>
          <p:spPr>
            <a:xfrm>
              <a:off x="2325452" y="3313534"/>
              <a:ext cx="914400" cy="9144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38B57-5F34-4525-9E2F-AA16DAB72C11}"/>
                </a:ext>
              </a:extLst>
            </p:cNvPr>
            <p:cNvSpPr txBox="1"/>
            <p:nvPr/>
          </p:nvSpPr>
          <p:spPr>
            <a:xfrm>
              <a:off x="2339763" y="3447568"/>
              <a:ext cx="885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SVC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Sigmoid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89A90F-B861-4052-92AB-A67B12236058}"/>
              </a:ext>
            </a:extLst>
          </p:cNvPr>
          <p:cNvGrpSpPr/>
          <p:nvPr/>
        </p:nvGrpSpPr>
        <p:grpSpPr>
          <a:xfrm>
            <a:off x="1209560" y="2233414"/>
            <a:ext cx="914400" cy="914400"/>
            <a:chOff x="1205910" y="2355726"/>
            <a:chExt cx="914400" cy="91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BA7143-7630-4E71-9351-3B2CFC01AB79}"/>
                </a:ext>
              </a:extLst>
            </p:cNvPr>
            <p:cNvSpPr/>
            <p:nvPr/>
          </p:nvSpPr>
          <p:spPr>
            <a:xfrm>
              <a:off x="1205910" y="2355726"/>
              <a:ext cx="914400" cy="914400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B3DFC7-DEA5-44A1-A8F1-92DA0C46C455}"/>
                </a:ext>
              </a:extLst>
            </p:cNvPr>
            <p:cNvSpPr txBox="1"/>
            <p:nvPr/>
          </p:nvSpPr>
          <p:spPr>
            <a:xfrm>
              <a:off x="1220221" y="2499742"/>
              <a:ext cx="8857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SVC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RBF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60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4" grpId="0"/>
      <p:bldP spid="24" grpId="0"/>
      <p:bldP spid="33" grpId="0"/>
      <p:bldP spid="34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 Evaluation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Scores of each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803865"/>
              </p:ext>
            </p:extLst>
          </p:nvPr>
        </p:nvGraphicFramePr>
        <p:xfrm>
          <a:off x="2688903" y="1241797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 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Sigmoid</a:t>
                      </a:r>
                      <a:endParaRPr lang="en-US" altLang="ko-KR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Train Acc: 81%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Test Acc: 78%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Another SVC Model with Sigmoid Kernel shows ok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62768"/>
              </p:ext>
            </p:extLst>
          </p:nvPr>
        </p:nvGraphicFramePr>
        <p:xfrm>
          <a:off x="4635159" y="1241797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 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Polynomial</a:t>
                      </a:r>
                      <a:endParaRPr lang="en-US" altLang="ko-KR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Train Acc: 96%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Test Acc: 95%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Third SVC Model with Poly Kernel also shows decent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20983"/>
              </p:ext>
            </p:extLst>
          </p:nvPr>
        </p:nvGraphicFramePr>
        <p:xfrm>
          <a:off x="6579375" y="1241797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 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97%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Default, n=1</a:t>
                      </a:r>
                      <a:endParaRPr lang="en-US" altLang="ko-KR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Train Acc: 100%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Test Acc: 97%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Default KNN Model also shows good results, close to Model 1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9B63A-6122-40BC-BDA6-60CEC576C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64813"/>
              </p:ext>
            </p:extLst>
          </p:nvPr>
        </p:nvGraphicFramePr>
        <p:xfrm>
          <a:off x="744687" y="1242030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 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RBF</a:t>
                      </a:r>
                      <a:endParaRPr lang="en-US" altLang="ko-KR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Train Acc: 98%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Test Acc: 98%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Default SVC Model with RBF Kernel shows good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3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 Evaluation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Final Model Selection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88903" y="1241797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 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Sigmoid</a:t>
                      </a:r>
                      <a:endParaRPr lang="en-US" altLang="ko-KR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Train Acc: 81%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Test Acc: 78%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Another SVC Model with Sigmoid Kernel shows ok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35159" y="1241797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 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Polynomial</a:t>
                      </a:r>
                      <a:endParaRPr lang="en-US" altLang="ko-KR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Train Acc: 96%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Test Acc: 95%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Third SVC Model with Poly Kernel also shows decent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579375" y="1241797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 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97%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Default, n=1</a:t>
                      </a:r>
                      <a:endParaRPr lang="en-US" altLang="ko-KR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Train Acc: 100%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Test Acc: 97%</a:t>
                      </a:r>
                      <a:endParaRPr lang="en-US" altLang="ko-KR" sz="4000" b="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Default KNN Model also shows good results, close to Model 1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9B63A-6122-40BC-BDA6-60CEC576C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72613"/>
              </p:ext>
            </p:extLst>
          </p:nvPr>
        </p:nvGraphicFramePr>
        <p:xfrm>
          <a:off x="744687" y="1242030"/>
          <a:ext cx="1811089" cy="3381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659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Model 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2A2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RBF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Train Acc: 98%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0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Test Acc: 98%</a:t>
                      </a:r>
                      <a:endParaRPr lang="en-US" altLang="ko-KR" sz="40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6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Default SVC Model with RBF Kernel shows good results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179A9D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8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5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Insights and Final Model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478036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711130" y="1427349"/>
            <a:ext cx="1857540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4128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4932040" y="1427349"/>
            <a:ext cx="184060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2850259" y="1427349"/>
            <a:ext cx="1857541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6996882" y="1427349"/>
            <a:ext cx="1903876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72864" y="1574645"/>
            <a:ext cx="1795806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Importance of Balanced Dataset for such Objectives to achieve good results overall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Data Analysis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76264" y="1574645"/>
            <a:ext cx="1795807" cy="1048024"/>
            <a:chOff x="803640" y="3362835"/>
            <a:chExt cx="2059657" cy="1048024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Importance of Scaling and PCA for such datasets to achieve good model scores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PCA &amp; Scaling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62625" y="1574645"/>
            <a:ext cx="1779431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Multiple models gave good results without major hyper parameter tuning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Good Models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26210" y="1574645"/>
            <a:ext cx="1840602" cy="1048024"/>
            <a:chOff x="803640" y="3362835"/>
            <a:chExt cx="2059657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Default SVC Model with RBF Kernel with slight edge on test dataset score was selected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Final Model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31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Dataset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About Dataset</a:t>
              </a:r>
            </a:p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Objective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30940"/>
            <a:chOff x="2175371" y="1762964"/>
            <a:chExt cx="5040560" cy="730940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 Analysis &amp; Processing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EDA</a:t>
              </a:r>
            </a:p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Scaling and PCA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730940"/>
            <a:chOff x="2175371" y="1762964"/>
            <a:chExt cx="5040560" cy="730940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Model Development &amp; Evaluation</a:t>
              </a: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Model Development</a:t>
              </a:r>
            </a:p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Model Evaluation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20766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Model Selection</a:t>
              </a:r>
            </a:p>
            <a:p>
              <a:pPr algn="r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Summary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Right Arrow 12">
            <a:extLst>
              <a:ext uri="{FF2B5EF4-FFF2-40B4-BE49-F238E27FC236}">
                <a16:creationId xmlns:a16="http://schemas.microsoft.com/office/drawing/2014/main" id="{790BD362-09D3-4085-8C77-C8771E7C2DBA}"/>
              </a:ext>
            </a:extLst>
          </p:cNvPr>
          <p:cNvSpPr/>
          <p:nvPr/>
        </p:nvSpPr>
        <p:spPr>
          <a:xfrm rot="1060536" flipH="1">
            <a:off x="5964348" y="311615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B840A9-7C89-4721-93F5-DC1C591F6240}"/>
              </a:ext>
            </a:extLst>
          </p:cNvPr>
          <p:cNvSpPr txBox="1"/>
          <p:nvPr/>
        </p:nvSpPr>
        <p:spPr>
          <a:xfrm>
            <a:off x="6137613" y="525654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7A416-8791-4303-B1F9-45D85DFA4790}"/>
              </a:ext>
            </a:extLst>
          </p:cNvPr>
          <p:cNvSpPr txBox="1"/>
          <p:nvPr/>
        </p:nvSpPr>
        <p:spPr>
          <a:xfrm>
            <a:off x="6156176" y="2763014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4056DB-AC19-4DE9-B5C5-5A7003C3B6E3}"/>
              </a:ext>
            </a:extLst>
          </p:cNvPr>
          <p:cNvSpPr txBox="1"/>
          <p:nvPr/>
        </p:nvSpPr>
        <p:spPr>
          <a:xfrm>
            <a:off x="6178097" y="3881130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65374D0-6F83-4E59-BFB1-0DFD0042B1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7652121"/>
                  </p:ext>
                </p:extLst>
              </p:nvPr>
            </p:nvGraphicFramePr>
            <p:xfrm>
              <a:off x="5220072" y="123478"/>
              <a:ext cx="2808312" cy="1579675"/>
            </p:xfrm>
            <a:graphic>
              <a:graphicData uri="http://schemas.microsoft.com/office/powerpoint/2016/sectionzoom">
                <psez:sectionZm>
                  <psez:sectionZmObj sectionId="{2E005DC1-EC33-49A5-9736-02A442159343}">
                    <psez:zmPr id="{B7794747-C1C9-4F2D-9D71-48EED1A3BC8A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08312" cy="15796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5374D0-6F83-4E59-BFB1-0DFD0042B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072" y="123478"/>
                <a:ext cx="2808312" cy="15796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34F1EB4F-A84B-4D91-9650-A2350471C3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5523487"/>
                  </p:ext>
                </p:extLst>
              </p:nvPr>
            </p:nvGraphicFramePr>
            <p:xfrm>
              <a:off x="3131840" y="1784163"/>
              <a:ext cx="2808312" cy="1579675"/>
            </p:xfrm>
            <a:graphic>
              <a:graphicData uri="http://schemas.microsoft.com/office/powerpoint/2016/sectionzoom">
                <psez:sectionZm>
                  <psez:sectionZmObj sectionId="{BCFF1581-07AA-487B-B7C3-447F3A9E1FCE}">
                    <psez:zmPr id="{1966BC8B-1A27-4860-84A2-345041597FF2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08312" cy="15796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4F1EB4F-A84B-4D91-9650-A2350471C3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1840" y="1784163"/>
                <a:ext cx="2808312" cy="15796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F4F7315C-E95B-467C-BF2C-541448B095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3764305"/>
                  </p:ext>
                </p:extLst>
              </p:nvPr>
            </p:nvGraphicFramePr>
            <p:xfrm>
              <a:off x="1187624" y="3440347"/>
              <a:ext cx="2808312" cy="1579675"/>
            </p:xfrm>
            <a:graphic>
              <a:graphicData uri="http://schemas.microsoft.com/office/powerpoint/2016/sectionzoom">
                <psez:sectionZm>
                  <psez:sectionZmObj sectionId="{60245264-10FF-43A2-9C8C-38D71CC7D441}">
                    <psez:zmPr id="{562EDCFF-4ADA-4FC3-8AF9-176C6146B929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08312" cy="15796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4F7315C-E95B-467C-BF2C-541448B095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7624" y="3440347"/>
                <a:ext cx="2808312" cy="15796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77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Dataset and Objective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Gender Recognition through Voice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331712"/>
            <a:ext cx="6652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database was created to identify a voice as male or female, based upon acoustic properties of the voice and speech.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Mean, SD, Median Q25, Q75, IQR, Mode, Centroid, Peak of Frequency;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Skewness, Kurtosis, Entropy, Flatness and Modulation;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Min, Max , Mean, Range of Fundamental and Dominant Frequency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dataset consists of 3,168 recorded voice samples, collected from male and female speakers.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voice samples are pre-processed by acoustic analysis in R using the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seewave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tuneR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packages.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Additionally, samples have been analyzed with frequency range of 0Hz-280Hz (human vocal range).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About Dataset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0" y="945182"/>
            <a:ext cx="2167871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78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59832" y="1779662"/>
            <a:ext cx="3888432" cy="576064"/>
          </a:xfrm>
        </p:spPr>
        <p:txBody>
          <a:bodyPr/>
          <a:lstStyle/>
          <a:p>
            <a:r>
              <a:rPr lang="en-US" altLang="ko-KR" b="1" dirty="0"/>
              <a:t>Objective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75834" y="275931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To predict the gender based on the voice features</a:t>
            </a:r>
          </a:p>
        </p:txBody>
      </p:sp>
    </p:spTree>
    <p:extLst>
      <p:ext uri="{BB962C8B-B14F-4D97-AF65-F5344CB8AC3E}">
        <p14:creationId xmlns:p14="http://schemas.microsoft.com/office/powerpoint/2010/main" val="9794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02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Data Analysis and Processing</a:t>
            </a:r>
          </a:p>
        </p:txBody>
      </p:sp>
    </p:spTree>
    <p:extLst>
      <p:ext uri="{BB962C8B-B14F-4D97-AF65-F5344CB8AC3E}">
        <p14:creationId xmlns:p14="http://schemas.microsoft.com/office/powerpoint/2010/main" val="24439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7"/>
          <p:cNvSpPr/>
          <p:nvPr/>
        </p:nvSpPr>
        <p:spPr>
          <a:xfrm rot="16200000">
            <a:off x="2951995" y="1437416"/>
            <a:ext cx="3240016" cy="3240017"/>
          </a:xfrm>
          <a:prstGeom prst="blockArc">
            <a:avLst>
              <a:gd name="adj1" fmla="val 10800000"/>
              <a:gd name="adj2" fmla="val 16227627"/>
              <a:gd name="adj3" fmla="val 1859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DB542C-E345-48AF-A84F-33C076D68A51}"/>
              </a:ext>
            </a:extLst>
          </p:cNvPr>
          <p:cNvGrpSpPr/>
          <p:nvPr/>
        </p:nvGrpSpPr>
        <p:grpSpPr>
          <a:xfrm>
            <a:off x="2951989" y="1437416"/>
            <a:ext cx="3240017" cy="3438590"/>
            <a:chOff x="2951992" y="1437416"/>
            <a:chExt cx="3240017" cy="343859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669B8A-4B54-41B6-B586-F3F542D91340}"/>
                </a:ext>
              </a:extLst>
            </p:cNvPr>
            <p:cNvGrpSpPr/>
            <p:nvPr/>
          </p:nvGrpSpPr>
          <p:grpSpPr>
            <a:xfrm>
              <a:off x="2951992" y="1437416"/>
              <a:ext cx="3240017" cy="3438590"/>
              <a:chOff x="2951992" y="1437416"/>
              <a:chExt cx="3240017" cy="3438590"/>
            </a:xfrm>
          </p:grpSpPr>
          <p:sp>
            <p:nvSpPr>
              <p:cNvPr id="7" name="Block Arc 6"/>
              <p:cNvSpPr/>
              <p:nvPr/>
            </p:nvSpPr>
            <p:spPr>
              <a:xfrm rot="10800000">
                <a:off x="2951992" y="1437416"/>
                <a:ext cx="3240017" cy="3240016"/>
              </a:xfrm>
              <a:prstGeom prst="blockArc">
                <a:avLst>
                  <a:gd name="adj1" fmla="val 10800000"/>
                  <a:gd name="adj2" fmla="val 16227627"/>
                  <a:gd name="adj3" fmla="val 1859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 rot="16200000">
                <a:off x="3812322" y="4093197"/>
                <a:ext cx="1018895" cy="54672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293683" y="4163895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EBF74E-79E9-4D95-9C47-F937AB1B0733}"/>
              </a:ext>
            </a:extLst>
          </p:cNvPr>
          <p:cNvGrpSpPr/>
          <p:nvPr/>
        </p:nvGrpSpPr>
        <p:grpSpPr>
          <a:xfrm>
            <a:off x="2951990" y="1437416"/>
            <a:ext cx="3471502" cy="3240016"/>
            <a:chOff x="2951990" y="1437416"/>
            <a:chExt cx="3471502" cy="32400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DF68DC4-726F-4361-A939-70BFA05793E3}"/>
                </a:ext>
              </a:extLst>
            </p:cNvPr>
            <p:cNvGrpSpPr/>
            <p:nvPr/>
          </p:nvGrpSpPr>
          <p:grpSpPr>
            <a:xfrm>
              <a:off x="2951990" y="1437416"/>
              <a:ext cx="3471502" cy="3240016"/>
              <a:chOff x="2951990" y="1437416"/>
              <a:chExt cx="3471502" cy="3240016"/>
            </a:xfrm>
          </p:grpSpPr>
          <p:sp>
            <p:nvSpPr>
              <p:cNvPr id="6" name="Block Arc 5"/>
              <p:cNvSpPr/>
              <p:nvPr/>
            </p:nvSpPr>
            <p:spPr>
              <a:xfrm rot="5400000">
                <a:off x="2951990" y="1437416"/>
                <a:ext cx="3240016" cy="3240016"/>
              </a:xfrm>
              <a:prstGeom prst="blockArc">
                <a:avLst>
                  <a:gd name="adj1" fmla="val 10800000"/>
                  <a:gd name="adj2" fmla="val 16227627"/>
                  <a:gd name="adj3" fmla="val 1859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5404596" y="3056807"/>
                <a:ext cx="1018896" cy="54672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671000" y="28573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0D8ED3-3816-4A03-80AD-9AFE3185B789}"/>
              </a:ext>
            </a:extLst>
          </p:cNvPr>
          <p:cNvGrpSpPr/>
          <p:nvPr/>
        </p:nvGrpSpPr>
        <p:grpSpPr>
          <a:xfrm>
            <a:off x="2951989" y="1264556"/>
            <a:ext cx="3240017" cy="3412876"/>
            <a:chOff x="2951990" y="1264556"/>
            <a:chExt cx="3240017" cy="34128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B6D125-03BC-4D4A-A40F-DEF292D33156}"/>
                </a:ext>
              </a:extLst>
            </p:cNvPr>
            <p:cNvGrpSpPr/>
            <p:nvPr/>
          </p:nvGrpSpPr>
          <p:grpSpPr>
            <a:xfrm>
              <a:off x="2951990" y="1264556"/>
              <a:ext cx="3240017" cy="3412876"/>
              <a:chOff x="2951990" y="1264556"/>
              <a:chExt cx="3240017" cy="3412876"/>
            </a:xfrm>
          </p:grpSpPr>
          <p:sp>
            <p:nvSpPr>
              <p:cNvPr id="5" name="Block Arc 4"/>
              <p:cNvSpPr/>
              <p:nvPr/>
            </p:nvSpPr>
            <p:spPr>
              <a:xfrm>
                <a:off x="2951990" y="1437416"/>
                <a:ext cx="3240017" cy="3240016"/>
              </a:xfrm>
              <a:prstGeom prst="blockArc">
                <a:avLst>
                  <a:gd name="adj1" fmla="val 10800000"/>
                  <a:gd name="adj2" fmla="val 16227627"/>
                  <a:gd name="adj3" fmla="val 1859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400000">
                <a:off x="4303409" y="1500642"/>
                <a:ext cx="1018895" cy="54672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293683" y="154273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210"/>
            <a:ext cx="9144000" cy="576064"/>
          </a:xfrm>
        </p:spPr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774320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Steps to achieve the objective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2720507" y="2529082"/>
            <a:ext cx="1018896" cy="54672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80766" y="1774004"/>
            <a:ext cx="2539483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Data Profiling</a:t>
              </a:r>
            </a:p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Data Processing</a:t>
              </a:r>
            </a:p>
            <a:p>
              <a:pPr algn="r"/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EDA   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Data Processing/EDA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766" y="3574204"/>
            <a:ext cx="2539483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After Scaling &amp; PCA</a:t>
              </a:r>
            </a:p>
            <a:p>
              <a:pPr algn="r"/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4 Models</a:t>
              </a:r>
            </a:p>
            <a:p>
              <a:pPr algn="r"/>
              <a:r>
                <a:rPr lang="en-US" altLang="ko-KR" sz="1200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F1 Score comparison</a:t>
              </a:r>
              <a:endParaRPr lang="ko-KR" altLang="en-US" sz="12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Post Model Development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6176" y="1774004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No Scaling &amp; PCA</a:t>
              </a:r>
            </a:p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Default SVC Model (</a:t>
              </a:r>
              <a:r>
                <a:rPr lang="en-US" altLang="ko-KR" sz="1200" dirty="0" err="1">
                  <a:solidFill>
                    <a:schemeClr val="accent2"/>
                  </a:solidFill>
                  <a:cs typeface="Arial" pitchFamily="34" charset="0"/>
                </a:rPr>
                <a:t>rbf</a:t>
              </a:r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)</a:t>
              </a:r>
            </a:p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Model Scores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 Model Development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56176" y="3574204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Standard Scaling</a:t>
              </a: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PCA </a:t>
              </a:r>
            </a:p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Compare default Model score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Scaling &amp; PCA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3FA0EE-714F-4ED1-8BEB-C641635AB7E5}"/>
              </a:ext>
            </a:extLst>
          </p:cNvPr>
          <p:cNvGrpSpPr/>
          <p:nvPr/>
        </p:nvGrpSpPr>
        <p:grpSpPr>
          <a:xfrm>
            <a:off x="3131840" y="1687729"/>
            <a:ext cx="843587" cy="843587"/>
            <a:chOff x="3131840" y="1687729"/>
            <a:chExt cx="843587" cy="843587"/>
          </a:xfrm>
        </p:grpSpPr>
        <p:sp>
          <p:nvSpPr>
            <p:cNvPr id="26" name="Oval 25"/>
            <p:cNvSpPr/>
            <p:nvPr/>
          </p:nvSpPr>
          <p:spPr>
            <a:xfrm>
              <a:off x="3131840" y="1687729"/>
              <a:ext cx="843587" cy="8435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Oval 21"/>
            <p:cNvSpPr>
              <a:spLocks noChangeAspect="1"/>
            </p:cNvSpPr>
            <p:nvPr/>
          </p:nvSpPr>
          <p:spPr>
            <a:xfrm>
              <a:off x="3373654" y="1920489"/>
              <a:ext cx="359957" cy="362963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Oval 21"/>
          <p:cNvSpPr>
            <a:spLocks noChangeAspect="1"/>
          </p:cNvSpPr>
          <p:nvPr/>
        </p:nvSpPr>
        <p:spPr>
          <a:xfrm>
            <a:off x="3963597" y="2438036"/>
            <a:ext cx="1216801" cy="12269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38D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94955" y="285146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CFEAAB-1205-4811-A6A4-AE16F4719950}"/>
              </a:ext>
            </a:extLst>
          </p:cNvPr>
          <p:cNvGrpSpPr/>
          <p:nvPr/>
        </p:nvGrpSpPr>
        <p:grpSpPr>
          <a:xfrm>
            <a:off x="5148064" y="1687729"/>
            <a:ext cx="843587" cy="843587"/>
            <a:chOff x="5148064" y="1687729"/>
            <a:chExt cx="843587" cy="843587"/>
          </a:xfrm>
        </p:grpSpPr>
        <p:sp>
          <p:nvSpPr>
            <p:cNvPr id="27" name="Oval 26"/>
            <p:cNvSpPr/>
            <p:nvPr/>
          </p:nvSpPr>
          <p:spPr>
            <a:xfrm>
              <a:off x="5148064" y="1687729"/>
              <a:ext cx="843587" cy="84358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A3D6F5A3-6734-4A50-AD6D-C2CB553B0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0101" y="1920889"/>
              <a:ext cx="359510" cy="360000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5AFE0D-91C9-4BD4-B357-1A6AD6AFB8A4}"/>
              </a:ext>
            </a:extLst>
          </p:cNvPr>
          <p:cNvGrpSpPr/>
          <p:nvPr/>
        </p:nvGrpSpPr>
        <p:grpSpPr>
          <a:xfrm>
            <a:off x="3131840" y="3538814"/>
            <a:ext cx="843587" cy="843587"/>
            <a:chOff x="3131840" y="3538814"/>
            <a:chExt cx="843587" cy="843587"/>
          </a:xfrm>
        </p:grpSpPr>
        <p:sp>
          <p:nvSpPr>
            <p:cNvPr id="25" name="Oval 24"/>
            <p:cNvSpPr/>
            <p:nvPr/>
          </p:nvSpPr>
          <p:spPr>
            <a:xfrm>
              <a:off x="3131840" y="3538814"/>
              <a:ext cx="843587" cy="84358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E6BC5390-EB5C-4295-8F2E-45E33BFA376B}"/>
                </a:ext>
              </a:extLst>
            </p:cNvPr>
            <p:cNvSpPr/>
            <p:nvPr/>
          </p:nvSpPr>
          <p:spPr>
            <a:xfrm>
              <a:off x="3375067" y="3795421"/>
              <a:ext cx="358544" cy="35854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1583FF-24C2-4347-8419-542763EF991D}"/>
              </a:ext>
            </a:extLst>
          </p:cNvPr>
          <p:cNvGrpSpPr/>
          <p:nvPr/>
        </p:nvGrpSpPr>
        <p:grpSpPr>
          <a:xfrm>
            <a:off x="5076056" y="3600371"/>
            <a:ext cx="843587" cy="843587"/>
            <a:chOff x="5148064" y="3538813"/>
            <a:chExt cx="843587" cy="84358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E5F6A3-6005-4192-B92B-4B033A335415}"/>
                </a:ext>
              </a:extLst>
            </p:cNvPr>
            <p:cNvSpPr/>
            <p:nvPr/>
          </p:nvSpPr>
          <p:spPr>
            <a:xfrm>
              <a:off x="5148064" y="3538813"/>
              <a:ext cx="843587" cy="84358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554E1527-6C19-43BB-A4B1-18AC8B215AC6}"/>
                </a:ext>
              </a:extLst>
            </p:cNvPr>
            <p:cNvSpPr/>
            <p:nvPr/>
          </p:nvSpPr>
          <p:spPr>
            <a:xfrm rot="2700000">
              <a:off x="5447632" y="3755568"/>
              <a:ext cx="244448" cy="438249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29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12" grpId="0" animBg="1"/>
      <p:bldP spid="33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94108" y="3573953"/>
            <a:ext cx="352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Balanced Dataset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152999" y="2562989"/>
            <a:ext cx="716245" cy="716245"/>
          </a:xfrm>
          <a:prstGeom prst="ellipse">
            <a:avLst/>
          </a:prstGeom>
          <a:solidFill>
            <a:srgbClr val="52E2E6"/>
          </a:solidFill>
          <a:ln>
            <a:solidFill>
              <a:srgbClr val="38D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197731" y="2745382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ound Same Side Corner Rectangle 8"/>
          <p:cNvSpPr/>
          <p:nvPr/>
        </p:nvSpPr>
        <p:spPr>
          <a:xfrm>
            <a:off x="4794108" y="1554726"/>
            <a:ext cx="273470" cy="7051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 Same Side Corner Rectangle 8"/>
          <p:cNvSpPr/>
          <p:nvPr/>
        </p:nvSpPr>
        <p:spPr>
          <a:xfrm>
            <a:off x="5148606" y="1554726"/>
            <a:ext cx="273470" cy="7051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 Same Side Corner Rectangle 8"/>
          <p:cNvSpPr/>
          <p:nvPr/>
        </p:nvSpPr>
        <p:spPr>
          <a:xfrm>
            <a:off x="5503104" y="1554726"/>
            <a:ext cx="273470" cy="7051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8"/>
          <p:cNvSpPr/>
          <p:nvPr/>
        </p:nvSpPr>
        <p:spPr>
          <a:xfrm>
            <a:off x="5857603" y="1554726"/>
            <a:ext cx="273470" cy="7051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 Same Side Corner Rectangle 8"/>
          <p:cNvSpPr/>
          <p:nvPr/>
        </p:nvSpPr>
        <p:spPr>
          <a:xfrm>
            <a:off x="6212101" y="1554726"/>
            <a:ext cx="273470" cy="7051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Graphic 25" descr="Woman">
            <a:extLst>
              <a:ext uri="{FF2B5EF4-FFF2-40B4-BE49-F238E27FC236}">
                <a16:creationId xmlns:a16="http://schemas.microsoft.com/office/drawing/2014/main" id="{3A238EA8-84B1-43B4-886E-C8EF15BF6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700" y="1527026"/>
            <a:ext cx="761604" cy="745636"/>
          </a:xfrm>
          <a:prstGeom prst="rect">
            <a:avLst/>
          </a:prstGeom>
        </p:spPr>
      </p:pic>
      <p:pic>
        <p:nvPicPr>
          <p:cNvPr id="29" name="Graphic 28" descr="Woman">
            <a:extLst>
              <a:ext uri="{FF2B5EF4-FFF2-40B4-BE49-F238E27FC236}">
                <a16:creationId xmlns:a16="http://schemas.microsoft.com/office/drawing/2014/main" id="{12B5E3FB-8383-40B8-8060-1F90D301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9327" y="1527026"/>
            <a:ext cx="761604" cy="745636"/>
          </a:xfrm>
          <a:prstGeom prst="rect">
            <a:avLst/>
          </a:prstGeom>
        </p:spPr>
      </p:pic>
      <p:pic>
        <p:nvPicPr>
          <p:cNvPr id="30" name="Graphic 29" descr="Woman">
            <a:extLst>
              <a:ext uri="{FF2B5EF4-FFF2-40B4-BE49-F238E27FC236}">
                <a16:creationId xmlns:a16="http://schemas.microsoft.com/office/drawing/2014/main" id="{D2859641-B4B4-4A4B-8314-30C180BF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54" y="1527026"/>
            <a:ext cx="761604" cy="745636"/>
          </a:xfrm>
          <a:prstGeom prst="rect">
            <a:avLst/>
          </a:prstGeom>
        </p:spPr>
      </p:pic>
      <p:pic>
        <p:nvPicPr>
          <p:cNvPr id="31" name="Graphic 30" descr="Woman">
            <a:extLst>
              <a:ext uri="{FF2B5EF4-FFF2-40B4-BE49-F238E27FC236}">
                <a16:creationId xmlns:a16="http://schemas.microsoft.com/office/drawing/2014/main" id="{7BDD70D1-725A-47E7-B5B8-A89BC852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581" y="1527026"/>
            <a:ext cx="761604" cy="745636"/>
          </a:xfrm>
          <a:prstGeom prst="rect">
            <a:avLst/>
          </a:prstGeom>
        </p:spPr>
      </p:pic>
      <p:pic>
        <p:nvPicPr>
          <p:cNvPr id="32" name="Graphic 31" descr="Woman">
            <a:extLst>
              <a:ext uri="{FF2B5EF4-FFF2-40B4-BE49-F238E27FC236}">
                <a16:creationId xmlns:a16="http://schemas.microsoft.com/office/drawing/2014/main" id="{61A508D7-7618-40E3-A9FC-156C3B47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3208" y="1527026"/>
            <a:ext cx="761604" cy="745636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7DCA9DB-D511-4CC3-8A5A-CE65F7FD0A78}"/>
              </a:ext>
            </a:extLst>
          </p:cNvPr>
          <p:cNvSpPr/>
          <p:nvPr/>
        </p:nvSpPr>
        <p:spPr>
          <a:xfrm>
            <a:off x="5306911" y="2558793"/>
            <a:ext cx="716245" cy="71624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310EC4-26D5-4EA1-9105-2D095CFCC8A3}"/>
              </a:ext>
            </a:extLst>
          </p:cNvPr>
          <p:cNvSpPr txBox="1"/>
          <p:nvPr/>
        </p:nvSpPr>
        <p:spPr>
          <a:xfrm>
            <a:off x="5351643" y="2741186"/>
            <a:ext cx="667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BED0F1-81FA-4444-A6A1-77F909AE9336}"/>
              </a:ext>
            </a:extLst>
          </p:cNvPr>
          <p:cNvSpPr txBox="1"/>
          <p:nvPr/>
        </p:nvSpPr>
        <p:spPr>
          <a:xfrm>
            <a:off x="713000" y="1702137"/>
            <a:ext cx="324036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20 Attributes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19 Acoustic properties – All numeric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1 TV – Label (2 Values)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No missing values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2 Duplicate rows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Normal 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E35C49-74DE-469A-934A-4BDA422E1DA6}"/>
              </a:ext>
            </a:extLst>
          </p:cNvPr>
          <p:cNvSpPr txBox="1"/>
          <p:nvPr/>
        </p:nvSpPr>
        <p:spPr>
          <a:xfrm>
            <a:off x="713000" y="1425138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Summary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97B40B-AC39-490C-A051-528FE4A554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 of EDA Observations &amp; Data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562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/>
      <p:bldP spid="11" grpId="0" animBg="1"/>
      <p:bldP spid="12" grpId="0" animBg="1"/>
      <p:bldP spid="13" grpId="0" animBg="1"/>
      <p:bldP spid="14" grpId="0" animBg="1"/>
      <p:bldP spid="15" grpId="0" animBg="1"/>
      <p:bldP spid="34" grpId="0" animBg="1"/>
      <p:bldP spid="35" grpId="0"/>
      <p:bldP spid="37" grpId="0" build="p"/>
      <p:bldP spid="38" grpId="0"/>
      <p:bldP spid="16" grpId="0" build="p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696</Words>
  <Application>Microsoft Office PowerPoint</Application>
  <PresentationFormat>On-screen Show (16:9)</PresentationFormat>
  <Paragraphs>194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Siddharth Dwarkani</cp:lastModifiedBy>
  <cp:revision>124</cp:revision>
  <dcterms:created xsi:type="dcterms:W3CDTF">2016-12-05T23:26:54Z</dcterms:created>
  <dcterms:modified xsi:type="dcterms:W3CDTF">2021-04-28T12:23:03Z</dcterms:modified>
</cp:coreProperties>
</file>