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32" r:id="rId3"/>
    <p:sldId id="333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6" r:id="rId20"/>
    <p:sldId id="339" r:id="rId21"/>
    <p:sldId id="357" r:id="rId22"/>
    <p:sldId id="35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4EAE85C-93C6-405F-81B7-2AA860AD56DB}">
          <p14:sldIdLst>
            <p14:sldId id="280"/>
            <p14:sldId id="332"/>
            <p14:sldId id="333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39"/>
            <p14:sldId id="357"/>
            <p14:sldId id="3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2A3"/>
    <a:srgbClr val="F13A45"/>
    <a:srgbClr val="00A0A8"/>
    <a:srgbClr val="FEC630"/>
    <a:srgbClr val="FF5969"/>
    <a:srgbClr val="92D050"/>
    <a:srgbClr val="0FF17E"/>
    <a:srgbClr val="FD5868"/>
    <a:srgbClr val="01BDED"/>
    <a:srgbClr val="DAA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4C83-F26F-42F9-A66B-A4160F6B7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81B85-AC9B-4C43-BAFE-3D6016A6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046E-23D6-46D2-8077-767DB1E7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82E0-B748-4E22-89D7-C6E477CF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8230-6D18-40F1-BA66-8F1C1F1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F2F2-9D42-45DA-84B5-4E4FB390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AC52A-B39D-4090-BB1F-3F261EA3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F431-C341-4BE1-A718-2223E432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174E-6467-4199-80F0-A6638F5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CFA3-4790-4F89-954A-C7CBE66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2BFD7-BE05-496F-AEA5-19F4B863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FD582-608E-4DC4-AE23-6497DA4FF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B796-0F1B-40FB-8FAD-44BD192A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27E2-AA66-49E2-A2E0-468BDA3C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DAEA-7B87-42E2-B84F-AF652A1B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74B-37C6-406F-A421-8121ABFE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C821-128D-4866-9DCE-8E3102A8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94F3-0E98-4EC3-A899-108EC5E9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E191-602F-4127-B73B-AFF9F8A2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458B-906E-4C60-AF03-02340DBC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258E-68A5-4917-ACDB-64EF4F59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8961B-7244-47B6-88B9-FA2DBB83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8E4B-13D5-4D3B-9F39-654AE3CD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91EE-A643-4BD6-BAED-C7FF2297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E89D-5F0F-4E64-9B25-6309BD5A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C208-F8EF-48B2-BB31-3D73DB4C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E08F-B53F-4530-976D-B392D5C34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8A831-08FF-4140-A8D1-E676D437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FD63-9488-4F1F-AEE9-1ECD9D7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56AE0-345C-484C-9D52-398D8F73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3717-31C4-4D52-B8BF-96CECBF0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1104-18A7-4605-811B-97761FEA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3521-5BD8-4ED3-A847-D62900A7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9A0D7-6E5E-4544-8C38-E104F502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5DED6-7599-480D-8BA0-88B7DB024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98E89-ABF4-41CD-B962-DB2505DE2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9EEB7-F92E-4E20-A180-075D089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27841-17EA-4774-A44C-A5E70916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38BCE-2A6F-41A2-974A-E91F91E0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4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0E2F-98A6-497D-A501-59D0EBDB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52996-6C26-4D39-8879-520BA920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9D84-E347-4373-9934-FECE5D12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06752-3792-4B3D-9324-DDF3CE2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0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25316-8CAA-4DEE-AFA7-8EAD1999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118F2-E5FF-4AB7-B65A-F63DE0DF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DC1E-5C8B-4E7B-ACC2-204DF64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B474-94C2-4977-B075-617A83B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C008-1949-45D7-9114-613F8E6D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05CB3-6B16-4755-9468-27069EBE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F66A4-88EC-47F9-9200-A18DF2FE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4565-BAAE-47B3-A9EE-F126A8C8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27C08-AB93-4181-9A70-041442C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6C88-C667-4A42-9986-ED9601C8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3D730-34E7-4810-8EEB-B59222C5C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C6284-80FF-4498-B14F-D1769EEF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FEEE-BAB0-4BD6-99FC-06F08D74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0F126-45BB-4FB0-9D75-4C3A1F5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958B0-C108-40D2-80B4-BD833187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ED5CC-41D5-402D-B83C-C2BF446D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DE85-2423-43EB-B5D2-2745D782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DBDA-72EA-4B0B-A1FF-9E483BC86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6B6D-4892-423F-A968-827B7EC7F8E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1C80-1879-4163-9577-0CFDFC8C2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FA26-F8DB-4838-B3A7-9CBBB5129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microsoft.com/office/2007/relationships/hdphoto" Target="../media/hdphoto1.wdp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10013483" y="-1166960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43756" cy="8858256"/>
              <a:chOff x="-8951757" y="-1160864"/>
              <a:chExt cx="12243756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80708" y="3217252"/>
                <a:ext cx="2360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-10301150" y="-1163912"/>
            <a:ext cx="12191523" cy="8858256"/>
            <a:chOff x="-8953821" y="-1160864"/>
            <a:chExt cx="12250579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84349" y="3213673"/>
              <a:ext cx="2360918" cy="4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E8A45AF-27E0-4EED-967F-6E5C42F67EFF}"/>
              </a:ext>
            </a:extLst>
          </p:cNvPr>
          <p:cNvGrpSpPr/>
          <p:nvPr/>
        </p:nvGrpSpPr>
        <p:grpSpPr>
          <a:xfrm>
            <a:off x="-10607822" y="-1166960"/>
            <a:ext cx="12133812" cy="8858256"/>
            <a:chOff x="-8953821" y="-1160864"/>
            <a:chExt cx="12237764" cy="885825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3E80AF-E4FD-4B39-AF5D-C378F0D15438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13844758-9F7D-4C5B-9A71-D6C43F2B1B72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C51A93-38CA-4A60-9D43-53EA7BAD3B64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188C772-8045-4A8B-9F9D-BFF9F7C903E6}"/>
              </a:ext>
            </a:extLst>
          </p:cNvPr>
          <p:cNvGrpSpPr/>
          <p:nvPr/>
        </p:nvGrpSpPr>
        <p:grpSpPr>
          <a:xfrm>
            <a:off x="-10895293" y="-1166960"/>
            <a:ext cx="12049118" cy="8858256"/>
            <a:chOff x="-8954760" y="-1160864"/>
            <a:chExt cx="12222553" cy="885825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BCBA005-572E-40C5-BE53-4BBDF74F1FC4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40EBC8C-8812-4BE9-AAB3-BFE4A080A029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28BD97B-BF32-47D8-9A69-BFEFD3805858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E5DE01-E057-4BEA-A425-822A176A86B4}"/>
              </a:ext>
            </a:extLst>
          </p:cNvPr>
          <p:cNvSpPr txBox="1"/>
          <p:nvPr/>
        </p:nvSpPr>
        <p:spPr>
          <a:xfrm>
            <a:off x="2554517" y="1781557"/>
            <a:ext cx="10247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5969"/>
                </a:solidFill>
                <a:latin typeface="Tw Cen MT" panose="020B0602020104020603" pitchFamily="34" charset="0"/>
              </a:rPr>
              <a:t>Price prediction of Google Play Store Apps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B79452-7B60-4205-83D6-71CD2BEBEA86}"/>
              </a:ext>
            </a:extLst>
          </p:cNvPr>
          <p:cNvSpPr txBox="1"/>
          <p:nvPr/>
        </p:nvSpPr>
        <p:spPr>
          <a:xfrm>
            <a:off x="3222171" y="3538610"/>
            <a:ext cx="898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52CBBE"/>
                </a:solidFill>
                <a:latin typeface="Tw Cen MT" panose="020B0602020104020603" pitchFamily="34" charset="0"/>
              </a:rPr>
              <a:t>PROJECT – Term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0902B5-C2C0-4E5A-95B9-9F083BB1C930}"/>
              </a:ext>
            </a:extLst>
          </p:cNvPr>
          <p:cNvSpPr txBox="1"/>
          <p:nvPr/>
        </p:nvSpPr>
        <p:spPr>
          <a:xfrm>
            <a:off x="3222171" y="4400780"/>
            <a:ext cx="898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Submitted By SHAILEE DWARKANI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781046-A799-4DC4-991C-EFE34E700B72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AEEEA2-9145-43B2-A4EA-0426ACE2E88F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12967E3-2E27-4610-9967-9AA213F313A4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7C8A4C-C0C5-43C7-AFEE-09E682301EDB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AD231-867E-463B-8508-BF177140A2D5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E492EFC-4C2F-4A9B-A621-C352AAD579A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65B000C-EE12-47BA-81D9-33D42621D503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E553E-26B3-4D86-AA0D-A760D430991D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8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7590" y="694582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366702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5358046" y="654348"/>
            <a:ext cx="914400" cy="1174502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6637747" y="678857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260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7590" y="694582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366702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3123587" y="2246886"/>
            <a:ext cx="1196900" cy="1394655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1748032" y="2283462"/>
            <a:ext cx="1340545" cy="132647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C635EB1-2FFC-433B-88F8-015CF5ECEB49}"/>
              </a:ext>
            </a:extLst>
          </p:cNvPr>
          <p:cNvSpPr txBox="1"/>
          <p:nvPr/>
        </p:nvSpPr>
        <p:spPr>
          <a:xfrm>
            <a:off x="4930192" y="2500835"/>
            <a:ext cx="498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Values standardized during data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Normal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Correlation with Price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3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7590" y="694582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513006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3751999" y="5559809"/>
            <a:ext cx="854650" cy="1056951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4751838" y="5503695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66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145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2350460" y="2163298"/>
            <a:ext cx="1364335" cy="1656160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513006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3751999" y="5559809"/>
            <a:ext cx="854650" cy="1056951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4751838" y="5503695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71CE6C1-21FB-4794-90B4-5B3627A9806A}"/>
              </a:ext>
            </a:extLst>
          </p:cNvPr>
          <p:cNvSpPr txBox="1"/>
          <p:nvPr/>
        </p:nvSpPr>
        <p:spPr>
          <a:xfrm>
            <a:off x="4089318" y="2502043"/>
            <a:ext cx="498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Standardized during data pre-processing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Highly skewed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No correlation with Price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7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145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9868013" y="5549066"/>
            <a:ext cx="978737" cy="1136014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513006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3751999" y="5559809"/>
            <a:ext cx="854650" cy="1056951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4751838" y="5503695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72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145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9868013" y="5549066"/>
            <a:ext cx="978737" cy="1136014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513006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1684281" y="2165155"/>
            <a:ext cx="1565078" cy="1446606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3751999" y="5559809"/>
            <a:ext cx="854650" cy="1056951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4751838" y="5503695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3037161" y="2203622"/>
            <a:ext cx="1565078" cy="1408139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2E4BF33-7A10-444D-A918-883F5FDCDE4A}"/>
              </a:ext>
            </a:extLst>
          </p:cNvPr>
          <p:cNvSpPr txBox="1"/>
          <p:nvPr/>
        </p:nvSpPr>
        <p:spPr>
          <a:xfrm>
            <a:off x="4802550" y="2502043"/>
            <a:ext cx="498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Text/ unrelated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No relation with Price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9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98735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9868013" y="5549066"/>
            <a:ext cx="978737" cy="1136014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513006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7675135" y="5549066"/>
            <a:ext cx="1110861" cy="1125851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3751999" y="5559809"/>
            <a:ext cx="854650" cy="1056951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4751838" y="5503695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8782180" y="5577088"/>
            <a:ext cx="1080389" cy="1096248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04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98735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9868013" y="5549066"/>
            <a:ext cx="978737" cy="1136014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956889" y="1285607"/>
            <a:ext cx="2266972" cy="183505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4181376" y="1309016"/>
            <a:ext cx="2018138" cy="1586971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7675135" y="5549066"/>
            <a:ext cx="1110861" cy="1125851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6374062" y="1359733"/>
            <a:ext cx="1797425" cy="1742638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8488528" y="1314809"/>
            <a:ext cx="2276234" cy="1916256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8782180" y="5577088"/>
            <a:ext cx="1080389" cy="1096248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C76C602-561D-48D2-B854-6B9E13D29A79}"/>
              </a:ext>
            </a:extLst>
          </p:cNvPr>
          <p:cNvSpPr txBox="1"/>
          <p:nvPr/>
        </p:nvSpPr>
        <p:spPr>
          <a:xfrm>
            <a:off x="4356054" y="56276"/>
            <a:ext cx="4340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Final Selected Attributes for Model development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70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3526604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3345798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232384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2299961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2300843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6310841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210609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2808096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6689305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1528002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98735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9868013" y="5549066"/>
            <a:ext cx="978737" cy="1136014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43657" y="1285607"/>
            <a:ext cx="2266972" cy="183505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3468144" y="1309016"/>
            <a:ext cx="2018138" cy="1586971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7675135" y="5549066"/>
            <a:ext cx="1110861" cy="1125851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5660830" y="1359733"/>
            <a:ext cx="1797425" cy="1742638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7775296" y="1314809"/>
            <a:ext cx="2276234" cy="1916256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8782180" y="5577088"/>
            <a:ext cx="1080389" cy="1096248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567346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88669" y="-1154768"/>
            <a:ext cx="12133226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75974" y="-1166960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136427" y="-1166960"/>
            <a:ext cx="11527094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C6F2FDC-6A50-41D8-9AC8-97A45B4E17C2}"/>
              </a:ext>
            </a:extLst>
          </p:cNvPr>
          <p:cNvGrpSpPr/>
          <p:nvPr/>
        </p:nvGrpSpPr>
        <p:grpSpPr>
          <a:xfrm>
            <a:off x="2344777" y="401221"/>
            <a:ext cx="1842418" cy="1237000"/>
            <a:chOff x="1494518" y="2209800"/>
            <a:chExt cx="1591582" cy="1866900"/>
          </a:xfrm>
        </p:grpSpPr>
        <p:sp>
          <p:nvSpPr>
            <p:cNvPr id="289" name="Rectangle: Top Corners Rounded 288">
              <a:extLst>
                <a:ext uri="{FF2B5EF4-FFF2-40B4-BE49-F238E27FC236}">
                  <a16:creationId xmlns:a16="http://schemas.microsoft.com/office/drawing/2014/main" id="{FE32BE75-6A40-4A70-849C-9685DFEC0CE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1C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3AF550F-AE30-4FD0-BE37-C6D2FAF13809}"/>
                </a:ext>
              </a:extLst>
            </p:cNvPr>
            <p:cNvSpPr txBox="1"/>
            <p:nvPr/>
          </p:nvSpPr>
          <p:spPr>
            <a:xfrm>
              <a:off x="1852081" y="2239459"/>
              <a:ext cx="877202" cy="12541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72CDF935-6E61-48D1-B6DB-D110C37E07E7}"/>
              </a:ext>
            </a:extLst>
          </p:cNvPr>
          <p:cNvSpPr/>
          <p:nvPr/>
        </p:nvSpPr>
        <p:spPr>
          <a:xfrm flipV="1">
            <a:off x="2339257" y="1009861"/>
            <a:ext cx="1849893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A55A8E5-DACF-4181-A555-13209D29F0F7}"/>
              </a:ext>
            </a:extLst>
          </p:cNvPr>
          <p:cNvSpPr txBox="1"/>
          <p:nvPr/>
        </p:nvSpPr>
        <p:spPr>
          <a:xfrm>
            <a:off x="2341450" y="1498210"/>
            <a:ext cx="184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1BDED"/>
                </a:solidFill>
                <a:latin typeface="Tw Cen MT" panose="020B0602020104020603" pitchFamily="34" charset="0"/>
              </a:rPr>
              <a:t>Decision Tree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3102FEB-A86C-4989-BE4C-B7A543DEE959}"/>
              </a:ext>
            </a:extLst>
          </p:cNvPr>
          <p:cNvSpPr txBox="1"/>
          <p:nvPr/>
        </p:nvSpPr>
        <p:spPr>
          <a:xfrm>
            <a:off x="2788090" y="2117478"/>
            <a:ext cx="9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Default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D415943-B657-4863-9EF7-1D791A94C8AC}"/>
              </a:ext>
            </a:extLst>
          </p:cNvPr>
          <p:cNvGrpSpPr/>
          <p:nvPr/>
        </p:nvGrpSpPr>
        <p:grpSpPr>
          <a:xfrm>
            <a:off x="5495513" y="402961"/>
            <a:ext cx="1842418" cy="1229357"/>
            <a:chOff x="1494518" y="2209800"/>
            <a:chExt cx="1591582" cy="1866900"/>
          </a:xfrm>
          <a:solidFill>
            <a:srgbClr val="FD5868"/>
          </a:solidFill>
        </p:grpSpPr>
        <p:sp>
          <p:nvSpPr>
            <p:cNvPr id="333" name="Rectangle: Top Corners Rounded 332">
              <a:extLst>
                <a:ext uri="{FF2B5EF4-FFF2-40B4-BE49-F238E27FC236}">
                  <a16:creationId xmlns:a16="http://schemas.microsoft.com/office/drawing/2014/main" id="{4B6D4CFB-C2F9-4471-A22C-FACBB9ED7829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0F7494E-1CC1-4602-BEFD-35A3DC3FCE34}"/>
                </a:ext>
              </a:extLst>
            </p:cNvPr>
            <p:cNvSpPr txBox="1"/>
            <p:nvPr/>
          </p:nvSpPr>
          <p:spPr>
            <a:xfrm>
              <a:off x="1852153" y="2416340"/>
              <a:ext cx="877202" cy="1031362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FBC83325-EF70-4D24-A88E-675857828F15}"/>
              </a:ext>
            </a:extLst>
          </p:cNvPr>
          <p:cNvSpPr/>
          <p:nvPr/>
        </p:nvSpPr>
        <p:spPr>
          <a:xfrm flipV="1">
            <a:off x="5491935" y="1007472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416B0AC-98EA-494F-96F1-97635A8F723F}"/>
              </a:ext>
            </a:extLst>
          </p:cNvPr>
          <p:cNvSpPr txBox="1"/>
          <p:nvPr/>
        </p:nvSpPr>
        <p:spPr>
          <a:xfrm>
            <a:off x="5484860" y="1506864"/>
            <a:ext cx="185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D5868"/>
                </a:solidFill>
                <a:latin typeface="Tw Cen MT" panose="020B0602020104020603" pitchFamily="34" charset="0"/>
              </a:rPr>
              <a:t>Random Forest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C2C022F-CC29-41B5-A85A-8C35BCC398D1}"/>
              </a:ext>
            </a:extLst>
          </p:cNvPr>
          <p:cNvSpPr txBox="1"/>
          <p:nvPr/>
        </p:nvSpPr>
        <p:spPr>
          <a:xfrm>
            <a:off x="5939720" y="2113107"/>
            <a:ext cx="9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Default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171933C-D03E-4F0C-809D-08502B5350BF}"/>
              </a:ext>
            </a:extLst>
          </p:cNvPr>
          <p:cNvGrpSpPr/>
          <p:nvPr/>
        </p:nvGrpSpPr>
        <p:grpSpPr>
          <a:xfrm>
            <a:off x="8555344" y="365054"/>
            <a:ext cx="1842418" cy="1263288"/>
            <a:chOff x="1494518" y="2158274"/>
            <a:chExt cx="1591582" cy="1918426"/>
          </a:xfrm>
          <a:solidFill>
            <a:srgbClr val="0FF17E"/>
          </a:solidFill>
        </p:grpSpPr>
        <p:sp>
          <p:nvSpPr>
            <p:cNvPr id="342" name="Rectangle: Top Corners Rounded 341">
              <a:extLst>
                <a:ext uri="{FF2B5EF4-FFF2-40B4-BE49-F238E27FC236}">
                  <a16:creationId xmlns:a16="http://schemas.microsoft.com/office/drawing/2014/main" id="{43D4A8C1-C73D-4B0F-97F5-78DC5EC6DF6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5A2F854A-104F-43F0-8D72-47B406E60E9A}"/>
                </a:ext>
              </a:extLst>
            </p:cNvPr>
            <p:cNvSpPr txBox="1"/>
            <p:nvPr/>
          </p:nvSpPr>
          <p:spPr>
            <a:xfrm>
              <a:off x="1852465" y="2158274"/>
              <a:ext cx="877202" cy="126195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837DF7DE-1E9E-40E8-9B4B-F094C0087AEE}"/>
              </a:ext>
            </a:extLst>
          </p:cNvPr>
          <p:cNvSpPr/>
          <p:nvPr/>
        </p:nvSpPr>
        <p:spPr>
          <a:xfrm flipV="1">
            <a:off x="8559737" y="1005478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53CBBA3-318F-424A-A4B7-36615037048C}"/>
              </a:ext>
            </a:extLst>
          </p:cNvPr>
          <p:cNvGrpSpPr/>
          <p:nvPr/>
        </p:nvGrpSpPr>
        <p:grpSpPr>
          <a:xfrm>
            <a:off x="2344777" y="3635444"/>
            <a:ext cx="1842418" cy="1218101"/>
            <a:chOff x="1494518" y="2209800"/>
            <a:chExt cx="1591582" cy="1866900"/>
          </a:xfrm>
          <a:solidFill>
            <a:srgbClr val="00A0A8"/>
          </a:solidFill>
        </p:grpSpPr>
        <p:sp>
          <p:nvSpPr>
            <p:cNvPr id="369" name="Rectangle: Top Corners Rounded 368">
              <a:extLst>
                <a:ext uri="{FF2B5EF4-FFF2-40B4-BE49-F238E27FC236}">
                  <a16:creationId xmlns:a16="http://schemas.microsoft.com/office/drawing/2014/main" id="{F3B6B53C-D19E-4FF8-B1F7-0DE1209906D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FC6A3205-DEED-4936-9BA1-ADD1D156BA14}"/>
                </a:ext>
              </a:extLst>
            </p:cNvPr>
            <p:cNvSpPr txBox="1"/>
            <p:nvPr/>
          </p:nvSpPr>
          <p:spPr>
            <a:xfrm>
              <a:off x="1852081" y="2213751"/>
              <a:ext cx="877202" cy="127361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F98F6C73-9071-4F2A-8B0E-C7554FBFAC6F}"/>
              </a:ext>
            </a:extLst>
          </p:cNvPr>
          <p:cNvSpPr/>
          <p:nvPr/>
        </p:nvSpPr>
        <p:spPr>
          <a:xfrm flipV="1">
            <a:off x="2345056" y="4236062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AA4FA0-E7DA-4957-98BD-F16D87AB14A0}"/>
              </a:ext>
            </a:extLst>
          </p:cNvPr>
          <p:cNvGrpSpPr/>
          <p:nvPr/>
        </p:nvGrpSpPr>
        <p:grpSpPr>
          <a:xfrm>
            <a:off x="5492705" y="3624188"/>
            <a:ext cx="1842418" cy="1231795"/>
            <a:chOff x="1494518" y="2209800"/>
            <a:chExt cx="1591582" cy="1866900"/>
          </a:xfrm>
          <a:solidFill>
            <a:srgbClr val="FEC630"/>
          </a:solidFill>
        </p:grpSpPr>
        <p:sp>
          <p:nvSpPr>
            <p:cNvPr id="381" name="Rectangle: Top Corners Rounded 380">
              <a:extLst>
                <a:ext uri="{FF2B5EF4-FFF2-40B4-BE49-F238E27FC236}">
                  <a16:creationId xmlns:a16="http://schemas.microsoft.com/office/drawing/2014/main" id="{DE18CE49-7A64-467B-96D1-A0108DDCB959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A57C668-1A8C-4B56-A326-9951D9E7B864}"/>
                </a:ext>
              </a:extLst>
            </p:cNvPr>
            <p:cNvSpPr txBox="1"/>
            <p:nvPr/>
          </p:nvSpPr>
          <p:spPr>
            <a:xfrm>
              <a:off x="1852081" y="2216988"/>
              <a:ext cx="877202" cy="1259453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6DA3408A-C416-4EE4-AD86-ADED17416BA0}"/>
              </a:ext>
            </a:extLst>
          </p:cNvPr>
          <p:cNvSpPr/>
          <p:nvPr/>
        </p:nvSpPr>
        <p:spPr>
          <a:xfrm flipV="1">
            <a:off x="5496497" y="4233310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4CF8524A-D158-4015-8931-FF67140DDD7F}"/>
              </a:ext>
            </a:extLst>
          </p:cNvPr>
          <p:cNvGrpSpPr/>
          <p:nvPr/>
        </p:nvGrpSpPr>
        <p:grpSpPr>
          <a:xfrm>
            <a:off x="8551108" y="3598909"/>
            <a:ext cx="1842418" cy="1254739"/>
            <a:chOff x="1494518" y="2158714"/>
            <a:chExt cx="1591582" cy="1917986"/>
          </a:xfrm>
          <a:solidFill>
            <a:srgbClr val="92D050"/>
          </a:solidFill>
        </p:grpSpPr>
        <p:sp>
          <p:nvSpPr>
            <p:cNvPr id="390" name="Rectangle: Top Corners Rounded 389">
              <a:extLst>
                <a:ext uri="{FF2B5EF4-FFF2-40B4-BE49-F238E27FC236}">
                  <a16:creationId xmlns:a16="http://schemas.microsoft.com/office/drawing/2014/main" id="{436925E1-DDC6-40CF-A024-FBDB2F799C0D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004926D-1DD5-41D7-BE3B-FC067BEDB85E}"/>
                </a:ext>
              </a:extLst>
            </p:cNvPr>
            <p:cNvSpPr txBox="1"/>
            <p:nvPr/>
          </p:nvSpPr>
          <p:spPr>
            <a:xfrm>
              <a:off x="1855098" y="2158714"/>
              <a:ext cx="877202" cy="127025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BE2C3638-C091-40D3-80A5-0B8D9697FAA9}"/>
              </a:ext>
            </a:extLst>
          </p:cNvPr>
          <p:cNvSpPr/>
          <p:nvPr/>
        </p:nvSpPr>
        <p:spPr>
          <a:xfrm flipV="1">
            <a:off x="8557874" y="4232375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576A8BE-0189-434F-B159-51FD6976E83D}"/>
              </a:ext>
            </a:extLst>
          </p:cNvPr>
          <p:cNvSpPr txBox="1"/>
          <p:nvPr/>
        </p:nvSpPr>
        <p:spPr>
          <a:xfrm>
            <a:off x="8555814" y="1394211"/>
            <a:ext cx="185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FF17E"/>
                </a:solidFill>
                <a:latin typeface="Tw Cen MT" panose="020B0602020104020603" pitchFamily="34" charset="0"/>
              </a:rPr>
              <a:t>Grid Search CV_DT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6515712-7E28-48AA-B6E6-5B68E3A1354A}"/>
              </a:ext>
            </a:extLst>
          </p:cNvPr>
          <p:cNvSpPr txBox="1"/>
          <p:nvPr/>
        </p:nvSpPr>
        <p:spPr>
          <a:xfrm>
            <a:off x="8557874" y="2113107"/>
            <a:ext cx="1856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Decision Tree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Gini/Entropy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Depth: 4-150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8CB812ED-2041-4D2A-A92A-6AD23DF1F712}"/>
              </a:ext>
            </a:extLst>
          </p:cNvPr>
          <p:cNvSpPr txBox="1"/>
          <p:nvPr/>
        </p:nvSpPr>
        <p:spPr>
          <a:xfrm>
            <a:off x="8551148" y="4628016"/>
            <a:ext cx="185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Tw Cen MT" panose="020B0602020104020603" pitchFamily="34" charset="0"/>
              </a:rPr>
              <a:t>Grid Search </a:t>
            </a:r>
            <a:r>
              <a:rPr lang="en-US" sz="2000" b="1" dirty="0" err="1">
                <a:solidFill>
                  <a:srgbClr val="92D050"/>
                </a:solidFill>
                <a:latin typeface="Tw Cen MT" panose="020B0602020104020603" pitchFamily="34" charset="0"/>
              </a:rPr>
              <a:t>CV_LogR</a:t>
            </a:r>
            <a:endParaRPr lang="en-US" sz="20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47B3A8C2-D0DD-4647-908B-C543BB876384}"/>
              </a:ext>
            </a:extLst>
          </p:cNvPr>
          <p:cNvSpPr txBox="1"/>
          <p:nvPr/>
        </p:nvSpPr>
        <p:spPr>
          <a:xfrm>
            <a:off x="8558549" y="5417023"/>
            <a:ext cx="183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 Regression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C: 0.1-1000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54EA10F-9242-40CF-ADD5-C381BFDB6766}"/>
              </a:ext>
            </a:extLst>
          </p:cNvPr>
          <p:cNvSpPr txBox="1"/>
          <p:nvPr/>
        </p:nvSpPr>
        <p:spPr>
          <a:xfrm>
            <a:off x="5489145" y="4637160"/>
            <a:ext cx="185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EC630"/>
                </a:solidFill>
                <a:latin typeface="Tw Cen MT" panose="020B0602020104020603" pitchFamily="34" charset="0"/>
              </a:rPr>
              <a:t>Logistic Regression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4F5AF7E-8F52-453F-88B8-53BB05F996ED}"/>
              </a:ext>
            </a:extLst>
          </p:cNvPr>
          <p:cNvSpPr txBox="1"/>
          <p:nvPr/>
        </p:nvSpPr>
        <p:spPr>
          <a:xfrm>
            <a:off x="5942768" y="5417139"/>
            <a:ext cx="9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Default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46F08003-6876-4CDD-9C85-3036252F62A0}"/>
              </a:ext>
            </a:extLst>
          </p:cNvPr>
          <p:cNvSpPr txBox="1"/>
          <p:nvPr/>
        </p:nvSpPr>
        <p:spPr>
          <a:xfrm>
            <a:off x="2339257" y="4642386"/>
            <a:ext cx="185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A0A8"/>
                </a:solidFill>
                <a:latin typeface="Tw Cen MT" panose="020B0602020104020603" pitchFamily="34" charset="0"/>
              </a:rPr>
              <a:t>Grid Search CV_RF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DF2C74D0-43AB-45E1-8AD2-7C6BE9F92AFD}"/>
              </a:ext>
            </a:extLst>
          </p:cNvPr>
          <p:cNvSpPr txBox="1"/>
          <p:nvPr/>
        </p:nvSpPr>
        <p:spPr>
          <a:xfrm>
            <a:off x="2339257" y="5414091"/>
            <a:ext cx="1842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Random Forest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Gini/Entropy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Depth: 4-150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EDA2D8F-0F6C-4BAB-886A-09FB549A89B2}"/>
              </a:ext>
            </a:extLst>
          </p:cNvPr>
          <p:cNvSpPr txBox="1"/>
          <p:nvPr/>
        </p:nvSpPr>
        <p:spPr>
          <a:xfrm rot="16200000">
            <a:off x="-587219" y="3034189"/>
            <a:ext cx="434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Classification Models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0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8" grpId="0"/>
      <p:bldP spid="318" grpId="0"/>
      <p:bldP spid="335" grpId="0" animBg="1"/>
      <p:bldP spid="336" grpId="0"/>
      <p:bldP spid="338" grpId="0"/>
      <p:bldP spid="344" grpId="0" animBg="1"/>
      <p:bldP spid="371" grpId="0" animBg="1"/>
      <p:bldP spid="383" grpId="0" animBg="1"/>
      <p:bldP spid="392" grpId="0" animBg="1"/>
      <p:bldP spid="399" grpId="0"/>
      <p:bldP spid="400" grpId="0"/>
      <p:bldP spid="401" grpId="0"/>
      <p:bldP spid="402" grpId="0"/>
      <p:bldP spid="403" grpId="0"/>
      <p:bldP spid="404" grpId="0"/>
      <p:bldP spid="405" grpId="0"/>
      <p:bldP spid="406" grpId="0"/>
      <p:bldP spid="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79964" y="3623253"/>
            <a:ext cx="365986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07616" y="3517706"/>
            <a:ext cx="317970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894202" y="3517706"/>
            <a:ext cx="317970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2463977" y="4188725"/>
            <a:ext cx="339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2456558" y="3709155"/>
            <a:ext cx="344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6499484" y="4188725"/>
            <a:ext cx="3244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366324" y="3709155"/>
            <a:ext cx="344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98735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9868013" y="5549066"/>
            <a:ext cx="978737" cy="1136014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956889" y="1285607"/>
            <a:ext cx="2266972" cy="183505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4181376" y="1309016"/>
            <a:ext cx="2018138" cy="1586971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10859597" y="5532194"/>
            <a:ext cx="940915" cy="114114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7675135" y="5549066"/>
            <a:ext cx="1110861" cy="1125851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6374062" y="1359733"/>
            <a:ext cx="1797425" cy="1742638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8488528" y="1314809"/>
            <a:ext cx="2276234" cy="1916256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8782180" y="5577088"/>
            <a:ext cx="1080389" cy="1096248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229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89104" y="-1154768"/>
            <a:ext cx="12132791" cy="8858256"/>
            <a:chOff x="-8954322" y="-1160864"/>
            <a:chExt cx="12222115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322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96A2A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75974" y="-1166960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136427" y="-1166960"/>
            <a:ext cx="11527094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07C76F1F-83DB-4C66-BE2B-EE90FB04AEB9}"/>
              </a:ext>
            </a:extLst>
          </p:cNvPr>
          <p:cNvSpPr txBox="1"/>
          <p:nvPr/>
        </p:nvSpPr>
        <p:spPr>
          <a:xfrm>
            <a:off x="365313" y="4264030"/>
            <a:ext cx="159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737373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z="1800" dirty="0">
                <a:solidFill>
                  <a:srgbClr val="FEC630"/>
                </a:solidFill>
              </a:rPr>
              <a:t>F1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B59915C-64F3-45B0-A107-7364B60F169C}"/>
              </a:ext>
            </a:extLst>
          </p:cNvPr>
          <p:cNvSpPr txBox="1"/>
          <p:nvPr/>
        </p:nvSpPr>
        <p:spPr>
          <a:xfrm>
            <a:off x="515864" y="3873680"/>
            <a:ext cx="159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737373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z="1800" dirty="0">
                <a:solidFill>
                  <a:srgbClr val="52CBBE"/>
                </a:solidFill>
              </a:rPr>
              <a:t>Recall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C6F2FDC-6A50-41D8-9AC8-97A45B4E17C2}"/>
              </a:ext>
            </a:extLst>
          </p:cNvPr>
          <p:cNvGrpSpPr/>
          <p:nvPr/>
        </p:nvGrpSpPr>
        <p:grpSpPr>
          <a:xfrm>
            <a:off x="1986030" y="1944520"/>
            <a:ext cx="1332602" cy="1447333"/>
            <a:chOff x="1494518" y="2209800"/>
            <a:chExt cx="1591582" cy="1866900"/>
          </a:xfrm>
        </p:grpSpPr>
        <p:sp>
          <p:nvSpPr>
            <p:cNvPr id="289" name="Rectangle: Top Corners Rounded 288">
              <a:extLst>
                <a:ext uri="{FF2B5EF4-FFF2-40B4-BE49-F238E27FC236}">
                  <a16:creationId xmlns:a16="http://schemas.microsoft.com/office/drawing/2014/main" id="{FE32BE75-6A40-4A70-849C-9685DFEC0CE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1C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3AF550F-AE30-4FD0-BE37-C6D2FAF13809}"/>
                </a:ext>
              </a:extLst>
            </p:cNvPr>
            <p:cNvSpPr txBox="1"/>
            <p:nvPr/>
          </p:nvSpPr>
          <p:spPr>
            <a:xfrm>
              <a:off x="1852081" y="2916906"/>
              <a:ext cx="877202" cy="83670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72CDF935-6E61-48D1-B6DB-D110C37E07E7}"/>
              </a:ext>
            </a:extLst>
          </p:cNvPr>
          <p:cNvSpPr/>
          <p:nvPr/>
        </p:nvSpPr>
        <p:spPr>
          <a:xfrm flipV="1">
            <a:off x="1987802" y="2821374"/>
            <a:ext cx="1332602" cy="203184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A55A8E5-DACF-4181-A555-13209D29F0F7}"/>
              </a:ext>
            </a:extLst>
          </p:cNvPr>
          <p:cNvSpPr txBox="1"/>
          <p:nvPr/>
        </p:nvSpPr>
        <p:spPr>
          <a:xfrm>
            <a:off x="1977415" y="3152423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0.88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229DB9B-B55E-440B-ABF0-31D7E3C21491}"/>
              </a:ext>
            </a:extLst>
          </p:cNvPr>
          <p:cNvSpPr txBox="1"/>
          <p:nvPr/>
        </p:nvSpPr>
        <p:spPr>
          <a:xfrm>
            <a:off x="1969510" y="3523069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3102FEB-A86C-4989-BE4C-B7A543DEE959}"/>
              </a:ext>
            </a:extLst>
          </p:cNvPr>
          <p:cNvSpPr txBox="1"/>
          <p:nvPr/>
        </p:nvSpPr>
        <p:spPr>
          <a:xfrm>
            <a:off x="1974090" y="3920509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4649421-D6FF-4C4A-A0B9-05434B69BD6A}"/>
              </a:ext>
            </a:extLst>
          </p:cNvPr>
          <p:cNvSpPr txBox="1"/>
          <p:nvPr/>
        </p:nvSpPr>
        <p:spPr>
          <a:xfrm>
            <a:off x="1983044" y="4302550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9F308-F4C8-45CE-AA05-DDE565ADAB53}"/>
              </a:ext>
            </a:extLst>
          </p:cNvPr>
          <p:cNvSpPr txBox="1"/>
          <p:nvPr/>
        </p:nvSpPr>
        <p:spPr>
          <a:xfrm flipH="1">
            <a:off x="1989042" y="1964861"/>
            <a:ext cx="132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DT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D415943-B657-4863-9EF7-1D791A94C8AC}"/>
              </a:ext>
            </a:extLst>
          </p:cNvPr>
          <p:cNvGrpSpPr/>
          <p:nvPr/>
        </p:nvGrpSpPr>
        <p:grpSpPr>
          <a:xfrm>
            <a:off x="3597211" y="1931109"/>
            <a:ext cx="1352837" cy="1487474"/>
            <a:chOff x="1494518" y="2209800"/>
            <a:chExt cx="1591582" cy="1866900"/>
          </a:xfrm>
          <a:solidFill>
            <a:srgbClr val="FD5868"/>
          </a:solidFill>
        </p:grpSpPr>
        <p:sp>
          <p:nvSpPr>
            <p:cNvPr id="333" name="Rectangle: Top Corners Rounded 332">
              <a:extLst>
                <a:ext uri="{FF2B5EF4-FFF2-40B4-BE49-F238E27FC236}">
                  <a16:creationId xmlns:a16="http://schemas.microsoft.com/office/drawing/2014/main" id="{4B6D4CFB-C2F9-4471-A22C-FACBB9ED7829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0F7494E-1CC1-4602-BEFD-35A3DC3FCE34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FBC83325-EF70-4D24-A88E-675857828F15}"/>
              </a:ext>
            </a:extLst>
          </p:cNvPr>
          <p:cNvSpPr/>
          <p:nvPr/>
        </p:nvSpPr>
        <p:spPr>
          <a:xfrm flipV="1">
            <a:off x="3587516" y="2808272"/>
            <a:ext cx="1367123" cy="208819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416B0AC-98EA-494F-96F1-97635A8F723F}"/>
              </a:ext>
            </a:extLst>
          </p:cNvPr>
          <p:cNvSpPr txBox="1"/>
          <p:nvPr/>
        </p:nvSpPr>
        <p:spPr>
          <a:xfrm>
            <a:off x="3597017" y="3198960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0.90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ED3FF42-4D6A-478A-B730-8C4C30162C0F}"/>
              </a:ext>
            </a:extLst>
          </p:cNvPr>
          <p:cNvSpPr txBox="1"/>
          <p:nvPr/>
        </p:nvSpPr>
        <p:spPr>
          <a:xfrm>
            <a:off x="3587516" y="3569363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0.27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C2C022F-CC29-41B5-A85A-8C35BCC398D1}"/>
              </a:ext>
            </a:extLst>
          </p:cNvPr>
          <p:cNvSpPr txBox="1"/>
          <p:nvPr/>
        </p:nvSpPr>
        <p:spPr>
          <a:xfrm>
            <a:off x="3593154" y="3965766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0.15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E8B2FB2-DB07-4F75-96F1-B7E8C338111B}"/>
              </a:ext>
            </a:extLst>
          </p:cNvPr>
          <p:cNvSpPr txBox="1"/>
          <p:nvPr/>
        </p:nvSpPr>
        <p:spPr>
          <a:xfrm>
            <a:off x="3602108" y="4347806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0.19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643A6EA1-7E7F-48F2-8EB7-84BA7630D2B1}"/>
              </a:ext>
            </a:extLst>
          </p:cNvPr>
          <p:cNvSpPr txBox="1"/>
          <p:nvPr/>
        </p:nvSpPr>
        <p:spPr>
          <a:xfrm flipH="1">
            <a:off x="3590764" y="1943602"/>
            <a:ext cx="135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RF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AA4FA0-E7DA-4957-98BD-F16D87AB14A0}"/>
              </a:ext>
            </a:extLst>
          </p:cNvPr>
          <p:cNvGrpSpPr/>
          <p:nvPr/>
        </p:nvGrpSpPr>
        <p:grpSpPr>
          <a:xfrm>
            <a:off x="8535237" y="1944522"/>
            <a:ext cx="1352837" cy="1487474"/>
            <a:chOff x="1494518" y="2209800"/>
            <a:chExt cx="1591582" cy="1866900"/>
          </a:xfrm>
          <a:solidFill>
            <a:srgbClr val="FEC630"/>
          </a:solidFill>
        </p:grpSpPr>
        <p:sp>
          <p:nvSpPr>
            <p:cNvPr id="381" name="Rectangle: Top Corners Rounded 380">
              <a:extLst>
                <a:ext uri="{FF2B5EF4-FFF2-40B4-BE49-F238E27FC236}">
                  <a16:creationId xmlns:a16="http://schemas.microsoft.com/office/drawing/2014/main" id="{DE18CE49-7A64-467B-96D1-A0108DDCB959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A57C668-1A8C-4B56-A326-9951D9E7B864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6DA3408A-C416-4EE4-AD86-ADED17416BA0}"/>
              </a:ext>
            </a:extLst>
          </p:cNvPr>
          <p:cNvSpPr/>
          <p:nvPr/>
        </p:nvSpPr>
        <p:spPr>
          <a:xfrm flipV="1">
            <a:off x="8537553" y="2821420"/>
            <a:ext cx="1352837" cy="208819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8C5BE30-C29C-4208-AD79-C0866B2D36FB}"/>
              </a:ext>
            </a:extLst>
          </p:cNvPr>
          <p:cNvSpPr txBox="1"/>
          <p:nvPr/>
        </p:nvSpPr>
        <p:spPr>
          <a:xfrm>
            <a:off x="8533627" y="3212107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0.92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4F5E5D13-2C5B-45CD-9B4C-317666E8C33B}"/>
              </a:ext>
            </a:extLst>
          </p:cNvPr>
          <p:cNvSpPr txBox="1"/>
          <p:nvPr/>
        </p:nvSpPr>
        <p:spPr>
          <a:xfrm>
            <a:off x="8526040" y="3582509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B21746C9-C147-4AA3-BCCF-6250FC1271FC}"/>
              </a:ext>
            </a:extLst>
          </p:cNvPr>
          <p:cNvSpPr txBox="1"/>
          <p:nvPr/>
        </p:nvSpPr>
        <p:spPr>
          <a:xfrm>
            <a:off x="8531678" y="3978912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4969D24-D6AC-409B-BF41-45CA3A0A7D1F}"/>
              </a:ext>
            </a:extLst>
          </p:cNvPr>
          <p:cNvSpPr txBox="1"/>
          <p:nvPr/>
        </p:nvSpPr>
        <p:spPr>
          <a:xfrm>
            <a:off x="8540632" y="4360953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A8D4E567-44D4-44D1-90CA-BB1E63D71A64}"/>
              </a:ext>
            </a:extLst>
          </p:cNvPr>
          <p:cNvSpPr txBox="1"/>
          <p:nvPr/>
        </p:nvSpPr>
        <p:spPr>
          <a:xfrm flipH="1">
            <a:off x="8531256" y="1946430"/>
            <a:ext cx="135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2"/>
                </a:solidFill>
                <a:latin typeface="Tw Cen MT" panose="020B0602020104020603" pitchFamily="34" charset="0"/>
              </a:rPr>
              <a:t>LogR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704F1FC-13D9-42F2-B9F4-9F55BE1B70BF}"/>
              </a:ext>
            </a:extLst>
          </p:cNvPr>
          <p:cNvSpPr txBox="1"/>
          <p:nvPr/>
        </p:nvSpPr>
        <p:spPr>
          <a:xfrm>
            <a:off x="669190" y="3079701"/>
            <a:ext cx="158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1C2F3"/>
                </a:solidFill>
                <a:latin typeface="Tw Cen MT" panose="020B0602020104020603" pitchFamily="34" charset="0"/>
              </a:rPr>
              <a:t>Accuracy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3BFF26A-60D7-4FA5-9FB7-BA2EA7215B74}"/>
              </a:ext>
            </a:extLst>
          </p:cNvPr>
          <p:cNvSpPr txBox="1"/>
          <p:nvPr/>
        </p:nvSpPr>
        <p:spPr>
          <a:xfrm>
            <a:off x="765640" y="3482605"/>
            <a:ext cx="134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737373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z="1800" dirty="0">
                <a:solidFill>
                  <a:srgbClr val="FF5969"/>
                </a:solidFill>
              </a:rPr>
              <a:t>Precision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53A1C44-53AA-4E7F-BE00-F4828E46A906}"/>
              </a:ext>
            </a:extLst>
          </p:cNvPr>
          <p:cNvGrpSpPr/>
          <p:nvPr/>
        </p:nvGrpSpPr>
        <p:grpSpPr>
          <a:xfrm>
            <a:off x="6883889" y="1941295"/>
            <a:ext cx="1352837" cy="1487474"/>
            <a:chOff x="1494518" y="2209800"/>
            <a:chExt cx="1591582" cy="1866900"/>
          </a:xfrm>
          <a:solidFill>
            <a:srgbClr val="00A0A8"/>
          </a:solidFill>
        </p:grpSpPr>
        <p:sp>
          <p:nvSpPr>
            <p:cNvPr id="170" name="Rectangle: Top Corners Rounded 169">
              <a:extLst>
                <a:ext uri="{FF2B5EF4-FFF2-40B4-BE49-F238E27FC236}">
                  <a16:creationId xmlns:a16="http://schemas.microsoft.com/office/drawing/2014/main" id="{4431ADF4-A070-4540-A9C1-CDF6F3E71B52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C8A777A-3FA0-4621-AD20-B09FF3CF30DC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B41149FE-37BB-4FDA-ABC2-7AD82D27EBD1}"/>
              </a:ext>
            </a:extLst>
          </p:cNvPr>
          <p:cNvSpPr/>
          <p:nvPr/>
        </p:nvSpPr>
        <p:spPr>
          <a:xfrm flipV="1">
            <a:off x="6884015" y="2826418"/>
            <a:ext cx="1352837" cy="208819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F3C23B-8665-4E5C-AA97-D20A70CAED53}"/>
              </a:ext>
            </a:extLst>
          </p:cNvPr>
          <p:cNvSpPr txBox="1"/>
          <p:nvPr/>
        </p:nvSpPr>
        <p:spPr>
          <a:xfrm>
            <a:off x="6881421" y="3214402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0.92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5E3BE21-C19A-466C-9283-B7673B1CCAE3}"/>
              </a:ext>
            </a:extLst>
          </p:cNvPr>
          <p:cNvSpPr txBox="1"/>
          <p:nvPr/>
        </p:nvSpPr>
        <p:spPr>
          <a:xfrm>
            <a:off x="6873515" y="3585049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0.53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A2C3EFC-62F4-4E20-B20D-7182EB4EAD4E}"/>
              </a:ext>
            </a:extLst>
          </p:cNvPr>
          <p:cNvSpPr txBox="1"/>
          <p:nvPr/>
        </p:nvSpPr>
        <p:spPr>
          <a:xfrm>
            <a:off x="6878713" y="3983735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0.11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2CD3919-7E05-433F-92B3-B46131753268}"/>
              </a:ext>
            </a:extLst>
          </p:cNvPr>
          <p:cNvSpPr txBox="1"/>
          <p:nvPr/>
        </p:nvSpPr>
        <p:spPr>
          <a:xfrm>
            <a:off x="6887050" y="4364529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0.18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47DE8B9-CDD4-4C55-8733-7646A4B5A064}"/>
              </a:ext>
            </a:extLst>
          </p:cNvPr>
          <p:cNvSpPr txBox="1"/>
          <p:nvPr/>
        </p:nvSpPr>
        <p:spPr>
          <a:xfrm flipH="1">
            <a:off x="6877145" y="1968157"/>
            <a:ext cx="136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GS_RF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171933C-D03E-4F0C-809D-08502B5350BF}"/>
              </a:ext>
            </a:extLst>
          </p:cNvPr>
          <p:cNvGrpSpPr/>
          <p:nvPr/>
        </p:nvGrpSpPr>
        <p:grpSpPr>
          <a:xfrm>
            <a:off x="5227884" y="1934550"/>
            <a:ext cx="1352837" cy="1487474"/>
            <a:chOff x="1494518" y="2209800"/>
            <a:chExt cx="1591582" cy="1866900"/>
          </a:xfrm>
          <a:solidFill>
            <a:srgbClr val="0FF17E"/>
          </a:solidFill>
        </p:grpSpPr>
        <p:sp>
          <p:nvSpPr>
            <p:cNvPr id="342" name="Rectangle: Top Corners Rounded 341">
              <a:extLst>
                <a:ext uri="{FF2B5EF4-FFF2-40B4-BE49-F238E27FC236}">
                  <a16:creationId xmlns:a16="http://schemas.microsoft.com/office/drawing/2014/main" id="{43D4A8C1-C73D-4B0F-97F5-78DC5EC6DF6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5A2F854A-104F-43F0-8D72-47B406E60E9A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DD090CB5-DAC8-4CA5-8737-EEAA2949BD99}"/>
              </a:ext>
            </a:extLst>
          </p:cNvPr>
          <p:cNvSpPr txBox="1"/>
          <p:nvPr/>
        </p:nvSpPr>
        <p:spPr>
          <a:xfrm flipH="1">
            <a:off x="5223904" y="1936135"/>
            <a:ext cx="135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GS_DT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5B68957A-289B-4A16-9CE9-7D0D7CC18091}"/>
              </a:ext>
            </a:extLst>
          </p:cNvPr>
          <p:cNvSpPr/>
          <p:nvPr/>
        </p:nvSpPr>
        <p:spPr>
          <a:xfrm flipV="1">
            <a:off x="5231759" y="2812239"/>
            <a:ext cx="1352837" cy="208819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50C3E63-498A-42C1-B09C-4921ADB7F26A}"/>
              </a:ext>
            </a:extLst>
          </p:cNvPr>
          <p:cNvSpPr txBox="1"/>
          <p:nvPr/>
        </p:nvSpPr>
        <p:spPr>
          <a:xfrm>
            <a:off x="5227938" y="3202281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0.92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03E7872-1A26-4BA0-83C5-408115446312}"/>
              </a:ext>
            </a:extLst>
          </p:cNvPr>
          <p:cNvSpPr txBox="1"/>
          <p:nvPr/>
        </p:nvSpPr>
        <p:spPr>
          <a:xfrm>
            <a:off x="5220351" y="3572683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9BB91C8-D3F9-467C-BC12-006E0061D107}"/>
              </a:ext>
            </a:extLst>
          </p:cNvPr>
          <p:cNvSpPr txBox="1"/>
          <p:nvPr/>
        </p:nvSpPr>
        <p:spPr>
          <a:xfrm>
            <a:off x="5226783" y="3968959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85E01E-7DC9-40BA-A044-F522F6BE63A2}"/>
              </a:ext>
            </a:extLst>
          </p:cNvPr>
          <p:cNvSpPr txBox="1"/>
          <p:nvPr/>
        </p:nvSpPr>
        <p:spPr>
          <a:xfrm>
            <a:off x="5234943" y="4351737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0.02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C0B2CCA-FE00-488B-AD08-E9A665E9B28D}"/>
              </a:ext>
            </a:extLst>
          </p:cNvPr>
          <p:cNvGrpSpPr/>
          <p:nvPr/>
        </p:nvGrpSpPr>
        <p:grpSpPr>
          <a:xfrm>
            <a:off x="10139396" y="1933389"/>
            <a:ext cx="1352837" cy="1487475"/>
            <a:chOff x="1494518" y="2209800"/>
            <a:chExt cx="1591582" cy="1866900"/>
          </a:xfrm>
          <a:solidFill>
            <a:srgbClr val="92D050"/>
          </a:solidFill>
        </p:grpSpPr>
        <p:sp>
          <p:nvSpPr>
            <p:cNvPr id="195" name="Rectangle: Top Corners Rounded 194">
              <a:extLst>
                <a:ext uri="{FF2B5EF4-FFF2-40B4-BE49-F238E27FC236}">
                  <a16:creationId xmlns:a16="http://schemas.microsoft.com/office/drawing/2014/main" id="{79B28F1B-3D1F-4963-A862-A9E898C63F72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8B58C23-5B15-40E3-A1C6-27C9C67B3DEE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E21CD3C3-D55B-42CB-B4B6-CFDE79CDD74F}"/>
              </a:ext>
            </a:extLst>
          </p:cNvPr>
          <p:cNvSpPr/>
          <p:nvPr/>
        </p:nvSpPr>
        <p:spPr>
          <a:xfrm flipV="1">
            <a:off x="10141894" y="2808272"/>
            <a:ext cx="1352837" cy="2088197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095E0A6-62CC-4077-B308-4C039CE4E5CE}"/>
              </a:ext>
            </a:extLst>
          </p:cNvPr>
          <p:cNvSpPr txBox="1"/>
          <p:nvPr/>
        </p:nvSpPr>
        <p:spPr>
          <a:xfrm>
            <a:off x="10139450" y="3200397"/>
            <a:ext cx="1345778" cy="36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0.92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FB3159-3679-41DA-AF55-D0D1E71237AD}"/>
              </a:ext>
            </a:extLst>
          </p:cNvPr>
          <p:cNvSpPr txBox="1"/>
          <p:nvPr/>
        </p:nvSpPr>
        <p:spPr>
          <a:xfrm>
            <a:off x="10131863" y="3570800"/>
            <a:ext cx="1345778" cy="36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F56862-1E57-45CA-BBA9-4DA65D9B23EE}"/>
              </a:ext>
            </a:extLst>
          </p:cNvPr>
          <p:cNvSpPr txBox="1"/>
          <p:nvPr/>
        </p:nvSpPr>
        <p:spPr>
          <a:xfrm>
            <a:off x="10137501" y="3967203"/>
            <a:ext cx="1345778" cy="36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B4405F-F97B-4D1A-BC1F-19A9537480F9}"/>
              </a:ext>
            </a:extLst>
          </p:cNvPr>
          <p:cNvSpPr txBox="1"/>
          <p:nvPr/>
        </p:nvSpPr>
        <p:spPr>
          <a:xfrm>
            <a:off x="10146455" y="4349244"/>
            <a:ext cx="1345778" cy="36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A0D5FD5-27B9-4A06-9605-EB3B23AA0662}"/>
              </a:ext>
            </a:extLst>
          </p:cNvPr>
          <p:cNvSpPr txBox="1"/>
          <p:nvPr/>
        </p:nvSpPr>
        <p:spPr>
          <a:xfrm flipH="1">
            <a:off x="10007419" y="1953841"/>
            <a:ext cx="161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2"/>
                </a:solidFill>
                <a:latin typeface="Tw Cen MT" panose="020B0602020104020603" pitchFamily="34" charset="0"/>
              </a:rPr>
              <a:t>GS_LgR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084368-D125-4AC0-9EC3-B920196F91BA}"/>
              </a:ext>
            </a:extLst>
          </p:cNvPr>
          <p:cNvSpPr/>
          <p:nvPr/>
        </p:nvSpPr>
        <p:spPr>
          <a:xfrm>
            <a:off x="6541393" y="1307689"/>
            <a:ext cx="2024763" cy="4254001"/>
          </a:xfrm>
          <a:prstGeom prst="ellipse">
            <a:avLst/>
          </a:prstGeom>
          <a:noFill/>
          <a:ln w="28575">
            <a:solidFill>
              <a:srgbClr val="F13A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87C41-0B8D-44CF-A367-8E52B29A07FB}"/>
              </a:ext>
            </a:extLst>
          </p:cNvPr>
          <p:cNvSpPr txBox="1"/>
          <p:nvPr/>
        </p:nvSpPr>
        <p:spPr>
          <a:xfrm>
            <a:off x="4523330" y="359734"/>
            <a:ext cx="434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Model Evaluation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1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316" grpId="0"/>
      <p:bldP spid="288" grpId="0"/>
      <p:bldP spid="317" grpId="0"/>
      <p:bldP spid="318" grpId="0"/>
      <p:bldP spid="319" grpId="0"/>
      <p:bldP spid="336" grpId="0"/>
      <p:bldP spid="337" grpId="0"/>
      <p:bldP spid="338" grpId="0"/>
      <p:bldP spid="339" grpId="0"/>
      <p:bldP spid="384" grpId="0"/>
      <p:bldP spid="385" grpId="0"/>
      <p:bldP spid="386" grpId="0"/>
      <p:bldP spid="387" grpId="0"/>
      <p:bldP spid="155" grpId="0"/>
      <p:bldP spid="156" grpId="0"/>
      <p:bldP spid="173" grpId="0"/>
      <p:bldP spid="174" grpId="0"/>
      <p:bldP spid="175" grpId="0"/>
      <p:bldP spid="176" grpId="0"/>
      <p:bldP spid="190" grpId="0"/>
      <p:bldP spid="191" grpId="0"/>
      <p:bldP spid="192" grpId="0"/>
      <p:bldP spid="193" grpId="0"/>
      <p:bldP spid="198" grpId="0"/>
      <p:bldP spid="199" grpId="0"/>
      <p:bldP spid="200" grpId="0"/>
      <p:bldP spid="201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0" y="-1165436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18743" cy="8858256"/>
              <a:chOff x="-8951757" y="-1160864"/>
              <a:chExt cx="12218743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55695" y="3211449"/>
                <a:ext cx="2360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6C1493-6DF0-4AC7-94EA-69B766DF55DE}"/>
              </a:ext>
            </a:extLst>
          </p:cNvPr>
          <p:cNvGrpSpPr/>
          <p:nvPr/>
        </p:nvGrpSpPr>
        <p:grpSpPr>
          <a:xfrm>
            <a:off x="6947506" y="4200864"/>
            <a:ext cx="3847994" cy="1113751"/>
            <a:chOff x="6947506" y="4273434"/>
            <a:chExt cx="3847994" cy="11137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7B418-D5EF-4733-95C4-4F7705AA3102}"/>
                </a:ext>
              </a:extLst>
            </p:cNvPr>
            <p:cNvSpPr txBox="1"/>
            <p:nvPr/>
          </p:nvSpPr>
          <p:spPr>
            <a:xfrm>
              <a:off x="7696289" y="427343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Presentation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61B61A-A330-4183-876E-E3FD23B17E15}"/>
                </a:ext>
              </a:extLst>
            </p:cNvPr>
            <p:cNvGrpSpPr/>
            <p:nvPr/>
          </p:nvGrpSpPr>
          <p:grpSpPr>
            <a:xfrm>
              <a:off x="6947506" y="4348686"/>
              <a:ext cx="3847994" cy="1038499"/>
              <a:chOff x="6250595" y="4348686"/>
              <a:chExt cx="3737463" cy="103849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1049B9-2197-4085-A9AF-1030BF51D315}"/>
                  </a:ext>
                </a:extLst>
              </p:cNvPr>
              <p:cNvSpPr txBox="1"/>
              <p:nvPr/>
            </p:nvSpPr>
            <p:spPr>
              <a:xfrm>
                <a:off x="6999378" y="4556188"/>
                <a:ext cx="2988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Designed similar template as designed during EDA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Presented details of analysis and results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Summarized presentation for management</a:t>
                </a:r>
              </a:p>
            </p:txBody>
          </p:sp>
          <p:pic>
            <p:nvPicPr>
              <p:cNvPr id="27" name="Graphic 26" descr="Badge 6">
                <a:extLst>
                  <a:ext uri="{FF2B5EF4-FFF2-40B4-BE49-F238E27FC236}">
                    <a16:creationId xmlns:a16="http://schemas.microsoft.com/office/drawing/2014/main" id="{565CCE4F-7C9D-40C0-93B7-AAA8BFD75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50595" y="4348686"/>
                <a:ext cx="818663" cy="81866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0CD7C-C94B-4E1C-9A0F-6E79E91253C6}"/>
              </a:ext>
            </a:extLst>
          </p:cNvPr>
          <p:cNvGrpSpPr/>
          <p:nvPr/>
        </p:nvGrpSpPr>
        <p:grpSpPr>
          <a:xfrm>
            <a:off x="6947507" y="2922843"/>
            <a:ext cx="3641166" cy="1113751"/>
            <a:chOff x="6250596" y="2995413"/>
            <a:chExt cx="3484243" cy="11137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17D839-D748-499A-941A-A2D33662FE76}"/>
                </a:ext>
              </a:extLst>
            </p:cNvPr>
            <p:cNvSpPr txBox="1"/>
            <p:nvPr/>
          </p:nvSpPr>
          <p:spPr>
            <a:xfrm>
              <a:off x="6999378" y="2995413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309F44-BC38-4C80-9671-F1E63CE0933F}"/>
                </a:ext>
              </a:extLst>
            </p:cNvPr>
            <p:cNvSpPr txBox="1"/>
            <p:nvPr/>
          </p:nvSpPr>
          <p:spPr>
            <a:xfrm>
              <a:off x="6999378" y="3278167"/>
              <a:ext cx="2735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Identified best models based on Model evaluation results on Test dataset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Inference if enough information is available for prediction</a:t>
              </a:r>
            </a:p>
          </p:txBody>
        </p:sp>
        <p:pic>
          <p:nvPicPr>
            <p:cNvPr id="31" name="Graphic 30" descr="Badge 5">
              <a:extLst>
                <a:ext uri="{FF2B5EF4-FFF2-40B4-BE49-F238E27FC236}">
                  <a16:creationId xmlns:a16="http://schemas.microsoft.com/office/drawing/2014/main" id="{CFB99B2A-EC69-4389-B21E-31FDB1B4E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50596" y="3088250"/>
              <a:ext cx="818663" cy="818663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42EEF0-2473-4A67-A660-E0B36CCCA937}"/>
              </a:ext>
            </a:extLst>
          </p:cNvPr>
          <p:cNvGrpSpPr/>
          <p:nvPr/>
        </p:nvGrpSpPr>
        <p:grpSpPr>
          <a:xfrm>
            <a:off x="6947508" y="1644822"/>
            <a:ext cx="3630327" cy="1113751"/>
            <a:chOff x="6250597" y="1717392"/>
            <a:chExt cx="3630327" cy="11137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73F5E0-6890-427D-9026-07808C0367B4}"/>
                </a:ext>
              </a:extLst>
            </p:cNvPr>
            <p:cNvSpPr txBox="1"/>
            <p:nvPr/>
          </p:nvSpPr>
          <p:spPr>
            <a:xfrm>
              <a:off x="6999377" y="1717392"/>
              <a:ext cx="210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Regression Models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09F176-07CA-44BF-BC2B-6E8ACB298143}"/>
                </a:ext>
              </a:extLst>
            </p:cNvPr>
            <p:cNvSpPr txBox="1"/>
            <p:nvPr/>
          </p:nvSpPr>
          <p:spPr>
            <a:xfrm>
              <a:off x="6999378" y="2000146"/>
              <a:ext cx="28815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prep for the models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Created 6 classification models using DT, RF, GS, LR algos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Model evaluation and summary</a:t>
              </a:r>
            </a:p>
          </p:txBody>
        </p:sp>
        <p:pic>
          <p:nvPicPr>
            <p:cNvPr id="35" name="Graphic 34" descr="Badge 4">
              <a:extLst>
                <a:ext uri="{FF2B5EF4-FFF2-40B4-BE49-F238E27FC236}">
                  <a16:creationId xmlns:a16="http://schemas.microsoft.com/office/drawing/2014/main" id="{C6E4A886-0C0E-4387-8F2D-7DC29AE19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50597" y="1793080"/>
              <a:ext cx="818663" cy="81866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B8620A0-1AEC-4EEE-B340-22F09140F4B4}"/>
              </a:ext>
            </a:extLst>
          </p:cNvPr>
          <p:cNvGrpSpPr/>
          <p:nvPr/>
        </p:nvGrpSpPr>
        <p:grpSpPr>
          <a:xfrm>
            <a:off x="2342829" y="4200864"/>
            <a:ext cx="3999913" cy="1113751"/>
            <a:chOff x="2342829" y="4200864"/>
            <a:chExt cx="3999913" cy="111375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8EAAAC-A243-473C-8997-E917C87224B7}"/>
                </a:ext>
              </a:extLst>
            </p:cNvPr>
            <p:cNvSpPr txBox="1"/>
            <p:nvPr/>
          </p:nvSpPr>
          <p:spPr>
            <a:xfrm>
              <a:off x="3122070" y="4200864"/>
              <a:ext cx="248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Classification Models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39F8C9-74B6-43ED-9A2C-B4915D2547D4}"/>
                </a:ext>
              </a:extLst>
            </p:cNvPr>
            <p:cNvSpPr txBox="1"/>
            <p:nvPr/>
          </p:nvSpPr>
          <p:spPr>
            <a:xfrm>
              <a:off x="3122072" y="4483618"/>
              <a:ext cx="32206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prep for the models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Created 6 classification models using DT, RF, GS,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LogR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algos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Model evaluation and summary</a:t>
              </a:r>
            </a:p>
          </p:txBody>
        </p:sp>
        <p:pic>
          <p:nvPicPr>
            <p:cNvPr id="39" name="Graphic 38" descr="Badge 3">
              <a:extLst>
                <a:ext uri="{FF2B5EF4-FFF2-40B4-BE49-F238E27FC236}">
                  <a16:creationId xmlns:a16="http://schemas.microsoft.com/office/drawing/2014/main" id="{D12A2888-CA97-445D-B8BF-00E6250C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42829" y="4274211"/>
              <a:ext cx="851967" cy="81866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EAAB30-AB1A-4EBE-A104-151DE8A67648}"/>
              </a:ext>
            </a:extLst>
          </p:cNvPr>
          <p:cNvGrpSpPr/>
          <p:nvPr/>
        </p:nvGrpSpPr>
        <p:grpSpPr>
          <a:xfrm>
            <a:off x="2362398" y="2922843"/>
            <a:ext cx="3980341" cy="1113751"/>
            <a:chOff x="2529497" y="2995413"/>
            <a:chExt cx="3824747" cy="111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91A3E4-C118-4218-808C-73EDD8F1073E}"/>
                </a:ext>
              </a:extLst>
            </p:cNvPr>
            <p:cNvSpPr txBox="1"/>
            <p:nvPr/>
          </p:nvSpPr>
          <p:spPr>
            <a:xfrm>
              <a:off x="3259474" y="2995413"/>
              <a:ext cx="241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Data Processing/ EDA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4605A3-7D82-408F-8FD6-EF74B43A5E16}"/>
                </a:ext>
              </a:extLst>
            </p:cNvPr>
            <p:cNvSpPr txBox="1"/>
            <p:nvPr/>
          </p:nvSpPr>
          <p:spPr>
            <a:xfrm>
              <a:off x="3259473" y="3278167"/>
              <a:ext cx="309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Standardized all numerical attributes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Removed duplicate rows, filled missing values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Rationalized attributes based on Correlation, distribution and other analysis</a:t>
              </a:r>
            </a:p>
          </p:txBody>
        </p:sp>
        <p:pic>
          <p:nvPicPr>
            <p:cNvPr id="43" name="Graphic 42" descr="Badge">
              <a:extLst>
                <a:ext uri="{FF2B5EF4-FFF2-40B4-BE49-F238E27FC236}">
                  <a16:creationId xmlns:a16="http://schemas.microsoft.com/office/drawing/2014/main" id="{1E9199D9-C1B8-43CA-A267-4E7BB1E4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29497" y="3083924"/>
              <a:ext cx="818663" cy="81866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785CD2-C986-42DC-ABD1-EF5C66D7807A}"/>
              </a:ext>
            </a:extLst>
          </p:cNvPr>
          <p:cNvGrpSpPr/>
          <p:nvPr/>
        </p:nvGrpSpPr>
        <p:grpSpPr>
          <a:xfrm>
            <a:off x="2342829" y="1644822"/>
            <a:ext cx="3999910" cy="1113751"/>
            <a:chOff x="2510693" y="1717392"/>
            <a:chExt cx="3843551" cy="111375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3D0FDC-9785-4DB1-8275-77A692F94B46}"/>
                </a:ext>
              </a:extLst>
            </p:cNvPr>
            <p:cNvSpPr txBox="1"/>
            <p:nvPr/>
          </p:nvSpPr>
          <p:spPr>
            <a:xfrm>
              <a:off x="3259473" y="1717392"/>
              <a:ext cx="202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Dataset Selection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31A39-0886-48BE-BC82-28026B07EB07}"/>
                </a:ext>
              </a:extLst>
            </p:cNvPr>
            <p:cNvSpPr txBox="1"/>
            <p:nvPr/>
          </p:nvSpPr>
          <p:spPr>
            <a:xfrm>
              <a:off x="3259474" y="2000146"/>
              <a:ext cx="3094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Selected same dataset used for EDA project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Help build the story initiated during EDA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This dataset had a scope of deriving good insights through ML</a:t>
              </a:r>
            </a:p>
          </p:txBody>
        </p:sp>
        <p:pic>
          <p:nvPicPr>
            <p:cNvPr id="50" name="Graphic 49" descr="Badge 1">
              <a:extLst>
                <a:ext uri="{FF2B5EF4-FFF2-40B4-BE49-F238E27FC236}">
                  <a16:creationId xmlns:a16="http://schemas.microsoft.com/office/drawing/2014/main" id="{93F023D7-C21D-48A6-8365-B2D40A1B1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0693" y="1806766"/>
              <a:ext cx="818663" cy="818663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C4E27C1-F263-4E0C-9D3F-503CEF0446E2}"/>
              </a:ext>
            </a:extLst>
          </p:cNvPr>
          <p:cNvGrpSpPr/>
          <p:nvPr/>
        </p:nvGrpSpPr>
        <p:grpSpPr>
          <a:xfrm>
            <a:off x="-10301150" y="-1163912"/>
            <a:ext cx="12191523" cy="8858256"/>
            <a:chOff x="-8953821" y="-1160864"/>
            <a:chExt cx="12250579" cy="8858256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429D741-82D0-4D30-B917-AF85F6BFF97E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3C38BCA-BFFF-46C2-9DA0-261C356A2E35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B8E294-66D9-44E3-B971-96E54271D9AC}"/>
                </a:ext>
              </a:extLst>
            </p:cNvPr>
            <p:cNvSpPr txBox="1"/>
            <p:nvPr/>
          </p:nvSpPr>
          <p:spPr>
            <a:xfrm rot="16200000">
              <a:off x="1884349" y="3213673"/>
              <a:ext cx="2360918" cy="4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BD861F4-34B5-4FAC-8E7A-C056CF936161}"/>
              </a:ext>
            </a:extLst>
          </p:cNvPr>
          <p:cNvGrpSpPr/>
          <p:nvPr/>
        </p:nvGrpSpPr>
        <p:grpSpPr>
          <a:xfrm>
            <a:off x="-10608899" y="-1166960"/>
            <a:ext cx="12133812" cy="8858256"/>
            <a:chOff x="-8953821" y="-1160864"/>
            <a:chExt cx="12237764" cy="885825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8CF405-4F3A-41C8-AC28-5391CE84FB9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00B78A3C-572D-4215-ACEB-8D885ACB6BE1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8774FD9-7713-400B-973A-ABFBEE61A7DA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84B66AB-026D-4458-8499-2378780B15AE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C916AC4-60E1-4BCB-AA8A-6586B67E243D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63BD213-6227-457A-8C69-D7FC1CA80160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2FF8470-C740-49B2-94BA-A680F1740C1C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96AFBCD-F2C4-4D1C-9FA3-B57AEE329630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8A119F4-805D-456A-9333-D428E0240D80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59DBAEF-BE92-428D-BA7B-CEE4367A127E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823E66-321F-4CD0-9D65-BA4431206F63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3067C5-ED1E-4CFE-9B69-2A0244A08663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315288E-2510-4F19-9E20-CD88C2B0369C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1A32D9C-F9D4-4D00-8282-0BC19281C7B8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F40631C-B4EF-4D15-90C3-97CDCB3CF603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31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167870" y="-1112096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168032" y="-1136480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1CFBB4A-3FA0-416C-9528-254374C7ABA7}"/>
              </a:ext>
            </a:extLst>
          </p:cNvPr>
          <p:cNvGrpSpPr/>
          <p:nvPr/>
        </p:nvGrpSpPr>
        <p:grpSpPr>
          <a:xfrm>
            <a:off x="2344777" y="401221"/>
            <a:ext cx="1842418" cy="1237000"/>
            <a:chOff x="1494518" y="2209800"/>
            <a:chExt cx="1591582" cy="1866900"/>
          </a:xfrm>
        </p:grpSpPr>
        <p:sp>
          <p:nvSpPr>
            <p:cNvPr id="104" name="Rectangle: Top Corners Rounded 103">
              <a:extLst>
                <a:ext uri="{FF2B5EF4-FFF2-40B4-BE49-F238E27FC236}">
                  <a16:creationId xmlns:a16="http://schemas.microsoft.com/office/drawing/2014/main" id="{B321CDB1-C3EE-4C08-BA1B-F969E6E5C383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1C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005FE9-E120-41D1-9F32-FECA9E422D85}"/>
                </a:ext>
              </a:extLst>
            </p:cNvPr>
            <p:cNvSpPr txBox="1"/>
            <p:nvPr/>
          </p:nvSpPr>
          <p:spPr>
            <a:xfrm>
              <a:off x="1852081" y="2239459"/>
              <a:ext cx="877202" cy="12541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6E3AAC43-5E9F-411A-8684-028916CD0918}"/>
              </a:ext>
            </a:extLst>
          </p:cNvPr>
          <p:cNvSpPr/>
          <p:nvPr/>
        </p:nvSpPr>
        <p:spPr>
          <a:xfrm flipV="1">
            <a:off x="2339257" y="1009861"/>
            <a:ext cx="1849893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39609A6-13F6-453B-AED0-5B44B16AF640}"/>
              </a:ext>
            </a:extLst>
          </p:cNvPr>
          <p:cNvSpPr txBox="1"/>
          <p:nvPr/>
        </p:nvSpPr>
        <p:spPr>
          <a:xfrm>
            <a:off x="2341450" y="1498210"/>
            <a:ext cx="184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1BDED"/>
                </a:solidFill>
                <a:latin typeface="Tw Cen MT" panose="020B0602020104020603" pitchFamily="34" charset="0"/>
              </a:rPr>
              <a:t>Decision Tree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2E36DEC-5021-4CA7-8FD7-7ED82306471D}"/>
              </a:ext>
            </a:extLst>
          </p:cNvPr>
          <p:cNvSpPr txBox="1"/>
          <p:nvPr/>
        </p:nvSpPr>
        <p:spPr>
          <a:xfrm>
            <a:off x="2788090" y="2117478"/>
            <a:ext cx="9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Default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37915B5-F4B7-4B44-A511-E568510FC1FB}"/>
              </a:ext>
            </a:extLst>
          </p:cNvPr>
          <p:cNvGrpSpPr/>
          <p:nvPr/>
        </p:nvGrpSpPr>
        <p:grpSpPr>
          <a:xfrm>
            <a:off x="5495513" y="402961"/>
            <a:ext cx="1842418" cy="1229357"/>
            <a:chOff x="1494518" y="2209800"/>
            <a:chExt cx="1591582" cy="1866900"/>
          </a:xfrm>
          <a:solidFill>
            <a:srgbClr val="FD5868"/>
          </a:solidFill>
        </p:grpSpPr>
        <p:sp>
          <p:nvSpPr>
            <p:cNvPr id="110" name="Rectangle: Top Corners Rounded 109">
              <a:extLst>
                <a:ext uri="{FF2B5EF4-FFF2-40B4-BE49-F238E27FC236}">
                  <a16:creationId xmlns:a16="http://schemas.microsoft.com/office/drawing/2014/main" id="{3DAD5EAA-C742-470F-A774-52EDC02009D6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27683B3-E38F-4B83-8E4F-625C2FEBBE82}"/>
                </a:ext>
              </a:extLst>
            </p:cNvPr>
            <p:cNvSpPr txBox="1"/>
            <p:nvPr/>
          </p:nvSpPr>
          <p:spPr>
            <a:xfrm>
              <a:off x="1852153" y="2416340"/>
              <a:ext cx="877202" cy="1031362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D4793D7-3792-43BC-87E7-284274FAF7EB}"/>
              </a:ext>
            </a:extLst>
          </p:cNvPr>
          <p:cNvSpPr/>
          <p:nvPr/>
        </p:nvSpPr>
        <p:spPr>
          <a:xfrm flipV="1">
            <a:off x="5491935" y="1007472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927E0A8-033D-49F9-AE25-9041B58156A2}"/>
              </a:ext>
            </a:extLst>
          </p:cNvPr>
          <p:cNvSpPr txBox="1"/>
          <p:nvPr/>
        </p:nvSpPr>
        <p:spPr>
          <a:xfrm>
            <a:off x="5484860" y="1379048"/>
            <a:ext cx="185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D5868"/>
                </a:solidFill>
                <a:latin typeface="Tw Cen MT" panose="020B0602020104020603" pitchFamily="34" charset="0"/>
              </a:rPr>
              <a:t>Grid Search CV_DT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E5BCF4-9EFA-4B4A-AF30-F09027D79CC3}"/>
              </a:ext>
            </a:extLst>
          </p:cNvPr>
          <p:cNvSpPr txBox="1"/>
          <p:nvPr/>
        </p:nvSpPr>
        <p:spPr>
          <a:xfrm>
            <a:off x="5495513" y="2093442"/>
            <a:ext cx="183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Depth: 2-60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Best/Random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Auto/Log2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818177-D5D2-4733-880C-A24050A7BC97}"/>
              </a:ext>
            </a:extLst>
          </p:cNvPr>
          <p:cNvGrpSpPr/>
          <p:nvPr/>
        </p:nvGrpSpPr>
        <p:grpSpPr>
          <a:xfrm>
            <a:off x="8555344" y="365054"/>
            <a:ext cx="1842418" cy="1263288"/>
            <a:chOff x="1494518" y="2158274"/>
            <a:chExt cx="1591582" cy="1918426"/>
          </a:xfrm>
          <a:solidFill>
            <a:srgbClr val="0FF17E"/>
          </a:solidFill>
        </p:grpSpPr>
        <p:sp>
          <p:nvSpPr>
            <p:cNvPr id="116" name="Rectangle: Top Corners Rounded 115">
              <a:extLst>
                <a:ext uri="{FF2B5EF4-FFF2-40B4-BE49-F238E27FC236}">
                  <a16:creationId xmlns:a16="http://schemas.microsoft.com/office/drawing/2014/main" id="{79F9269C-0248-4ACF-B40E-C0028914A216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510CC1B-203E-47A4-A358-BE62C0575806}"/>
                </a:ext>
              </a:extLst>
            </p:cNvPr>
            <p:cNvSpPr txBox="1"/>
            <p:nvPr/>
          </p:nvSpPr>
          <p:spPr>
            <a:xfrm>
              <a:off x="1852465" y="2158274"/>
              <a:ext cx="877202" cy="126195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83406AB-3CA9-4F99-ABEF-3C2D2C55FC7F}"/>
              </a:ext>
            </a:extLst>
          </p:cNvPr>
          <p:cNvSpPr/>
          <p:nvPr/>
        </p:nvSpPr>
        <p:spPr>
          <a:xfrm flipV="1">
            <a:off x="8559737" y="1005478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3FF122E-A551-49C8-9412-B1E9FBD9E621}"/>
              </a:ext>
            </a:extLst>
          </p:cNvPr>
          <p:cNvGrpSpPr/>
          <p:nvPr/>
        </p:nvGrpSpPr>
        <p:grpSpPr>
          <a:xfrm>
            <a:off x="2344777" y="3635444"/>
            <a:ext cx="1842418" cy="1218101"/>
            <a:chOff x="1494518" y="2209800"/>
            <a:chExt cx="1591582" cy="1866900"/>
          </a:xfrm>
          <a:solidFill>
            <a:srgbClr val="00A0A8"/>
          </a:solidFill>
        </p:grpSpPr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C10280B5-A3BA-4694-BB81-1ECF7FE5506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79C13B1-7274-4F26-8602-DDA38073FFE8}"/>
                </a:ext>
              </a:extLst>
            </p:cNvPr>
            <p:cNvSpPr txBox="1"/>
            <p:nvPr/>
          </p:nvSpPr>
          <p:spPr>
            <a:xfrm>
              <a:off x="1852081" y="2213751"/>
              <a:ext cx="877202" cy="127361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274061D4-A9CC-4FA3-A94E-1F0D78297BAD}"/>
              </a:ext>
            </a:extLst>
          </p:cNvPr>
          <p:cNvSpPr/>
          <p:nvPr/>
        </p:nvSpPr>
        <p:spPr>
          <a:xfrm flipV="1">
            <a:off x="2335354" y="4234301"/>
            <a:ext cx="1849893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D2E11D5-F112-4CFB-AC8D-623AB04D1D79}"/>
              </a:ext>
            </a:extLst>
          </p:cNvPr>
          <p:cNvGrpSpPr/>
          <p:nvPr/>
        </p:nvGrpSpPr>
        <p:grpSpPr>
          <a:xfrm>
            <a:off x="5492705" y="3624188"/>
            <a:ext cx="1842418" cy="1231795"/>
            <a:chOff x="1494518" y="2209800"/>
            <a:chExt cx="1591582" cy="1866900"/>
          </a:xfrm>
          <a:solidFill>
            <a:srgbClr val="FEC630"/>
          </a:solidFill>
        </p:grpSpPr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F23A3804-0B13-45E1-AE5E-7B46F22399C3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1418CA-E99C-4A6E-8367-A085DEDF6DC9}"/>
                </a:ext>
              </a:extLst>
            </p:cNvPr>
            <p:cNvSpPr txBox="1"/>
            <p:nvPr/>
          </p:nvSpPr>
          <p:spPr>
            <a:xfrm>
              <a:off x="1852081" y="2216988"/>
              <a:ext cx="877202" cy="1259453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3E17A9C-65F9-4DB8-BD66-7903C9BA1F83}"/>
              </a:ext>
            </a:extLst>
          </p:cNvPr>
          <p:cNvSpPr/>
          <p:nvPr/>
        </p:nvSpPr>
        <p:spPr>
          <a:xfrm flipV="1">
            <a:off x="5496497" y="4233310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49FEB7A-076B-4CE6-8DA8-AD99BE3B53AF}"/>
              </a:ext>
            </a:extLst>
          </p:cNvPr>
          <p:cNvGrpSpPr/>
          <p:nvPr/>
        </p:nvGrpSpPr>
        <p:grpSpPr>
          <a:xfrm>
            <a:off x="8551108" y="3598909"/>
            <a:ext cx="1842418" cy="1254739"/>
            <a:chOff x="1494518" y="2158714"/>
            <a:chExt cx="1591582" cy="1917986"/>
          </a:xfrm>
          <a:solidFill>
            <a:srgbClr val="92D050"/>
          </a:solidFill>
        </p:grpSpPr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5212909A-9C50-4F4F-87B9-1FE025743015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2E331B4-0C4D-4BBB-BAA5-C5E36F8F8A4A}"/>
                </a:ext>
              </a:extLst>
            </p:cNvPr>
            <p:cNvSpPr txBox="1"/>
            <p:nvPr/>
          </p:nvSpPr>
          <p:spPr>
            <a:xfrm>
              <a:off x="1855098" y="2158714"/>
              <a:ext cx="877202" cy="127025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A55A567-66FD-4DE4-A6A9-68C39302B386}"/>
              </a:ext>
            </a:extLst>
          </p:cNvPr>
          <p:cNvSpPr/>
          <p:nvPr/>
        </p:nvSpPr>
        <p:spPr>
          <a:xfrm flipV="1">
            <a:off x="8557874" y="4232375"/>
            <a:ext cx="1842418" cy="211169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A6FA858-8EE5-4E17-B1F7-B415658BF720}"/>
              </a:ext>
            </a:extLst>
          </p:cNvPr>
          <p:cNvSpPr txBox="1"/>
          <p:nvPr/>
        </p:nvSpPr>
        <p:spPr>
          <a:xfrm>
            <a:off x="8555814" y="1512197"/>
            <a:ext cx="185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FF17E"/>
                </a:solidFill>
                <a:latin typeface="Tw Cen MT" panose="020B0602020104020603" pitchFamily="34" charset="0"/>
              </a:rPr>
              <a:t>Random Forest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3CB976-203B-4B79-8C7F-8ADDDFEA402F}"/>
              </a:ext>
            </a:extLst>
          </p:cNvPr>
          <p:cNvSpPr txBox="1"/>
          <p:nvPr/>
        </p:nvSpPr>
        <p:spPr>
          <a:xfrm>
            <a:off x="8557874" y="2113107"/>
            <a:ext cx="185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Default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007760-0B58-4EA4-B845-414CF5C9C40C}"/>
              </a:ext>
            </a:extLst>
          </p:cNvPr>
          <p:cNvSpPr txBox="1"/>
          <p:nvPr/>
        </p:nvSpPr>
        <p:spPr>
          <a:xfrm>
            <a:off x="8551148" y="4628016"/>
            <a:ext cx="185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Tw Cen MT" panose="020B0602020104020603" pitchFamily="34" charset="0"/>
              </a:rPr>
              <a:t>Linear Regression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1BDB4D6-95B0-4E9F-8991-9318F41860BF}"/>
              </a:ext>
            </a:extLst>
          </p:cNvPr>
          <p:cNvSpPr txBox="1"/>
          <p:nvPr/>
        </p:nvSpPr>
        <p:spPr>
          <a:xfrm>
            <a:off x="8558549" y="5456351"/>
            <a:ext cx="183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Default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AEFF4F-75BD-4449-A1FC-756FB8C483F5}"/>
              </a:ext>
            </a:extLst>
          </p:cNvPr>
          <p:cNvSpPr txBox="1"/>
          <p:nvPr/>
        </p:nvSpPr>
        <p:spPr>
          <a:xfrm>
            <a:off x="5489145" y="4568336"/>
            <a:ext cx="185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EC630"/>
                </a:solidFill>
                <a:latin typeface="Tw Cen MT" panose="020B0602020104020603" pitchFamily="34" charset="0"/>
              </a:rPr>
              <a:t>Grid Search CV_RF2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BD28821-7127-4790-A2A4-5AC460C1EF37}"/>
              </a:ext>
            </a:extLst>
          </p:cNvPr>
          <p:cNvSpPr txBox="1"/>
          <p:nvPr/>
        </p:nvSpPr>
        <p:spPr>
          <a:xfrm>
            <a:off x="5491935" y="5348315"/>
            <a:ext cx="184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Split: 2/4/8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Auto/Sqrt/Log2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Est: 10/20/30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08633-405D-4259-8C5F-AD7C0F5E9363}"/>
              </a:ext>
            </a:extLst>
          </p:cNvPr>
          <p:cNvSpPr txBox="1"/>
          <p:nvPr/>
        </p:nvSpPr>
        <p:spPr>
          <a:xfrm>
            <a:off x="2339158" y="4584127"/>
            <a:ext cx="185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A0A8"/>
                </a:solidFill>
                <a:latin typeface="Tw Cen MT" panose="020B0602020104020603" pitchFamily="34" charset="0"/>
              </a:rPr>
              <a:t>Grid Search CV_RF1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694886E-A73C-4E54-882A-F57CD97C9EBB}"/>
              </a:ext>
            </a:extLst>
          </p:cNvPr>
          <p:cNvSpPr txBox="1"/>
          <p:nvPr/>
        </p:nvSpPr>
        <p:spPr>
          <a:xfrm>
            <a:off x="2339257" y="5355096"/>
            <a:ext cx="1842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Depth: 2-60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Auto/Log2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Est: 100-1500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A25E1F-0E04-4046-8F95-525FEAD3CDA8}"/>
              </a:ext>
            </a:extLst>
          </p:cNvPr>
          <p:cNvSpPr txBox="1"/>
          <p:nvPr/>
        </p:nvSpPr>
        <p:spPr>
          <a:xfrm rot="16200000">
            <a:off x="-587219" y="3034189"/>
            <a:ext cx="434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Regression Models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  <p:bldP spid="108" grpId="0"/>
      <p:bldP spid="112" grpId="0" animBg="1"/>
      <p:bldP spid="113" grpId="0"/>
      <p:bldP spid="114" grpId="0"/>
      <p:bldP spid="118" grpId="0" animBg="1"/>
      <p:bldP spid="122" grpId="0" animBg="1"/>
      <p:bldP spid="126" grpId="0" animBg="1"/>
      <p:bldP spid="130" grpId="0" animBg="1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</p:cNvCxnSpPr>
          <p:nvPr/>
        </p:nvCxnSpPr>
        <p:spPr>
          <a:xfrm>
            <a:off x="4239836" y="3760904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76700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76700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375536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84680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375536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84680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167870" y="-1112096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167870" y="-1133329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A3730-4ECA-4828-ABAD-22B674C24E61}"/>
              </a:ext>
            </a:extLst>
          </p:cNvPr>
          <p:cNvGrpSpPr/>
          <p:nvPr/>
        </p:nvGrpSpPr>
        <p:grpSpPr>
          <a:xfrm>
            <a:off x="4007616" y="3576700"/>
            <a:ext cx="317970" cy="211094"/>
            <a:chOff x="1677812" y="4248152"/>
            <a:chExt cx="211094" cy="21109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7B47C1-7F54-4314-87AF-3E0D3AF899C9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39FC519-28C0-481E-AF06-D6964E8E107B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77C530-BA3D-4788-8B5B-62DFB1CF579B}"/>
              </a:ext>
            </a:extLst>
          </p:cNvPr>
          <p:cNvGrpSpPr/>
          <p:nvPr/>
        </p:nvGrpSpPr>
        <p:grpSpPr>
          <a:xfrm>
            <a:off x="7894202" y="3576700"/>
            <a:ext cx="317970" cy="211094"/>
            <a:chOff x="5973250" y="4248152"/>
            <a:chExt cx="211094" cy="21109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8F5E12D-B24E-4293-92CE-0B8849D1D334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FBF15B-BF7C-4E53-AF2B-77FC610AECBC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025CA9E-C0B4-4CBC-BFF2-912B2390DAA9}"/>
              </a:ext>
            </a:extLst>
          </p:cNvPr>
          <p:cNvSpPr txBox="1"/>
          <p:nvPr/>
        </p:nvSpPr>
        <p:spPr>
          <a:xfrm>
            <a:off x="717596" y="4108016"/>
            <a:ext cx="11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737373"/>
                </a:solidFill>
                <a:latin typeface="Tw Cen MT" panose="020B0602020104020603" pitchFamily="34" charset="0"/>
              </a:defRPr>
            </a:lvl1pPr>
          </a:lstStyle>
          <a:p>
            <a:pPr algn="l"/>
            <a:r>
              <a:rPr lang="en-US" sz="1800" dirty="0">
                <a:solidFill>
                  <a:srgbClr val="FEC630"/>
                </a:solidFill>
              </a:rPr>
              <a:t>Adj. R2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4C985F-C2FD-430F-B8DC-E40A65C8BB7F}"/>
              </a:ext>
            </a:extLst>
          </p:cNvPr>
          <p:cNvGrpSpPr/>
          <p:nvPr/>
        </p:nvGrpSpPr>
        <p:grpSpPr>
          <a:xfrm>
            <a:off x="1986030" y="1944520"/>
            <a:ext cx="1332602" cy="1447333"/>
            <a:chOff x="1494518" y="2209800"/>
            <a:chExt cx="1591582" cy="1866900"/>
          </a:xfrm>
        </p:grpSpPr>
        <p:sp>
          <p:nvSpPr>
            <p:cNvPr id="81" name="Rectangle: Top Corners Rounded 80">
              <a:extLst>
                <a:ext uri="{FF2B5EF4-FFF2-40B4-BE49-F238E27FC236}">
                  <a16:creationId xmlns:a16="http://schemas.microsoft.com/office/drawing/2014/main" id="{2586408B-6540-435C-88A8-92EA87ED9FA6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1C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61EEB1-B077-49A2-B82B-23F238E8DB62}"/>
                </a:ext>
              </a:extLst>
            </p:cNvPr>
            <p:cNvSpPr txBox="1"/>
            <p:nvPr/>
          </p:nvSpPr>
          <p:spPr>
            <a:xfrm>
              <a:off x="1852081" y="2916906"/>
              <a:ext cx="877202" cy="83670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A509539-1F6D-4CA1-8793-836131249B67}"/>
              </a:ext>
            </a:extLst>
          </p:cNvPr>
          <p:cNvSpPr/>
          <p:nvPr/>
        </p:nvSpPr>
        <p:spPr>
          <a:xfrm flipV="1">
            <a:off x="1987802" y="2821374"/>
            <a:ext cx="1332602" cy="203184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0DF70A-332B-40F4-B55F-8CA70E9B2107}"/>
              </a:ext>
            </a:extLst>
          </p:cNvPr>
          <p:cNvSpPr txBox="1"/>
          <p:nvPr/>
        </p:nvSpPr>
        <p:spPr>
          <a:xfrm>
            <a:off x="1977415" y="3211417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43.7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62BCDA-CE85-4F4E-8D96-3AA7602502C2}"/>
              </a:ext>
            </a:extLst>
          </p:cNvPr>
          <p:cNvSpPr txBox="1"/>
          <p:nvPr/>
        </p:nvSpPr>
        <p:spPr>
          <a:xfrm>
            <a:off x="1969510" y="3660720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A585CA-2059-424F-835A-992FE05C8714}"/>
              </a:ext>
            </a:extLst>
          </p:cNvPr>
          <p:cNvSpPr txBox="1"/>
          <p:nvPr/>
        </p:nvSpPr>
        <p:spPr>
          <a:xfrm>
            <a:off x="1974090" y="4107320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175363-4EA1-4434-8F6E-4BB366E24500}"/>
              </a:ext>
            </a:extLst>
          </p:cNvPr>
          <p:cNvSpPr txBox="1"/>
          <p:nvPr/>
        </p:nvSpPr>
        <p:spPr>
          <a:xfrm flipH="1">
            <a:off x="1989042" y="1964861"/>
            <a:ext cx="132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DT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A706994-B3B3-49B3-BF50-36281268B5F3}"/>
              </a:ext>
            </a:extLst>
          </p:cNvPr>
          <p:cNvGrpSpPr/>
          <p:nvPr/>
        </p:nvGrpSpPr>
        <p:grpSpPr>
          <a:xfrm>
            <a:off x="3597211" y="1931109"/>
            <a:ext cx="1352837" cy="1487474"/>
            <a:chOff x="1494518" y="2209800"/>
            <a:chExt cx="1591582" cy="1866900"/>
          </a:xfrm>
          <a:solidFill>
            <a:srgbClr val="FD5868"/>
          </a:solidFill>
        </p:grpSpPr>
        <p:sp>
          <p:nvSpPr>
            <p:cNvPr id="98" name="Rectangle: Top Corners Rounded 97">
              <a:extLst>
                <a:ext uri="{FF2B5EF4-FFF2-40B4-BE49-F238E27FC236}">
                  <a16:creationId xmlns:a16="http://schemas.microsoft.com/office/drawing/2014/main" id="{5E64C0C0-4BDF-4D8F-930D-E98F6DA88550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D55C7F3-D375-4A2B-8022-6A3863260ABF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90FF963-8D3F-4EAC-A6EA-C4E45EECFE70}"/>
              </a:ext>
            </a:extLst>
          </p:cNvPr>
          <p:cNvSpPr/>
          <p:nvPr/>
        </p:nvSpPr>
        <p:spPr>
          <a:xfrm flipV="1">
            <a:off x="3589958" y="2808272"/>
            <a:ext cx="1376233" cy="208819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B7D9A4-54AB-4195-A93F-23EC110BEDEF}"/>
              </a:ext>
            </a:extLst>
          </p:cNvPr>
          <p:cNvSpPr txBox="1"/>
          <p:nvPr/>
        </p:nvSpPr>
        <p:spPr>
          <a:xfrm>
            <a:off x="3597017" y="3257954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44.6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21B9E4-CB3A-4642-AEFD-55ED0B85BF90}"/>
              </a:ext>
            </a:extLst>
          </p:cNvPr>
          <p:cNvSpPr txBox="1"/>
          <p:nvPr/>
        </p:nvSpPr>
        <p:spPr>
          <a:xfrm>
            <a:off x="3587516" y="3707014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2EB9F-C6CA-4CFB-A4B7-539739E6FBC5}"/>
              </a:ext>
            </a:extLst>
          </p:cNvPr>
          <p:cNvSpPr txBox="1"/>
          <p:nvPr/>
        </p:nvSpPr>
        <p:spPr>
          <a:xfrm>
            <a:off x="3593154" y="4152577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CED152-6483-40CB-81C7-6A494311B612}"/>
              </a:ext>
            </a:extLst>
          </p:cNvPr>
          <p:cNvSpPr txBox="1"/>
          <p:nvPr/>
        </p:nvSpPr>
        <p:spPr>
          <a:xfrm flipH="1">
            <a:off x="3590764" y="1943602"/>
            <a:ext cx="135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GS_DT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EFF033-4D5D-4942-A111-EBF9F5A64CDB}"/>
              </a:ext>
            </a:extLst>
          </p:cNvPr>
          <p:cNvGrpSpPr/>
          <p:nvPr/>
        </p:nvGrpSpPr>
        <p:grpSpPr>
          <a:xfrm>
            <a:off x="8535237" y="1944522"/>
            <a:ext cx="1352837" cy="1487474"/>
            <a:chOff x="1494518" y="2209800"/>
            <a:chExt cx="1591582" cy="1866900"/>
          </a:xfrm>
          <a:solidFill>
            <a:srgbClr val="FEC630"/>
          </a:solidFill>
        </p:grpSpPr>
        <p:sp>
          <p:nvSpPr>
            <p:cNvPr id="107" name="Rectangle: Top Corners Rounded 106">
              <a:extLst>
                <a:ext uri="{FF2B5EF4-FFF2-40B4-BE49-F238E27FC236}">
                  <a16:creationId xmlns:a16="http://schemas.microsoft.com/office/drawing/2014/main" id="{E31F6FFF-99FE-499F-A3D0-38AFC0B2B97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BCB737F-75CD-4C2F-AD28-D1C9BC5E46FF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64DDDF0-95C3-4266-8B4F-905594A9DD15}"/>
              </a:ext>
            </a:extLst>
          </p:cNvPr>
          <p:cNvSpPr/>
          <p:nvPr/>
        </p:nvSpPr>
        <p:spPr>
          <a:xfrm flipV="1">
            <a:off x="8537553" y="2821420"/>
            <a:ext cx="1352837" cy="208819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23624C7-A488-4882-9D30-985C4817434A}"/>
              </a:ext>
            </a:extLst>
          </p:cNvPr>
          <p:cNvSpPr txBox="1"/>
          <p:nvPr/>
        </p:nvSpPr>
        <p:spPr>
          <a:xfrm>
            <a:off x="8533627" y="3271101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40.4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927C85E-3F79-4D01-830A-910774B2B302}"/>
              </a:ext>
            </a:extLst>
          </p:cNvPr>
          <p:cNvSpPr txBox="1"/>
          <p:nvPr/>
        </p:nvSpPr>
        <p:spPr>
          <a:xfrm>
            <a:off x="8526040" y="3720160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C1AEA8-C1D4-45F1-8702-2FBE8A79F1FF}"/>
              </a:ext>
            </a:extLst>
          </p:cNvPr>
          <p:cNvSpPr txBox="1"/>
          <p:nvPr/>
        </p:nvSpPr>
        <p:spPr>
          <a:xfrm>
            <a:off x="8531678" y="4165723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D8A788-2568-40F2-B479-F4BD2D55E3B2}"/>
              </a:ext>
            </a:extLst>
          </p:cNvPr>
          <p:cNvSpPr txBox="1"/>
          <p:nvPr/>
        </p:nvSpPr>
        <p:spPr>
          <a:xfrm flipH="1">
            <a:off x="8452581" y="1946430"/>
            <a:ext cx="151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GS_RF2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E8DE85-75FB-422F-B0B9-2C4F86B01B0B}"/>
              </a:ext>
            </a:extLst>
          </p:cNvPr>
          <p:cNvSpPr txBox="1"/>
          <p:nvPr/>
        </p:nvSpPr>
        <p:spPr>
          <a:xfrm>
            <a:off x="716456" y="3218845"/>
            <a:ext cx="131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1C2F3"/>
                </a:solidFill>
                <a:latin typeface="Tw Cen MT" panose="020B0602020104020603" pitchFamily="34" charset="0"/>
              </a:rPr>
              <a:t>RMSE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B866B8-A936-4F32-938A-F94636CFB4ED}"/>
              </a:ext>
            </a:extLst>
          </p:cNvPr>
          <p:cNvSpPr txBox="1"/>
          <p:nvPr/>
        </p:nvSpPr>
        <p:spPr>
          <a:xfrm>
            <a:off x="724796" y="3679249"/>
            <a:ext cx="11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737373"/>
                </a:solidFill>
                <a:latin typeface="Tw Cen MT" panose="020B0602020104020603" pitchFamily="34" charset="0"/>
              </a:defRPr>
            </a:lvl1pPr>
          </a:lstStyle>
          <a:p>
            <a:pPr algn="l"/>
            <a:r>
              <a:rPr lang="en-US" sz="1800" dirty="0">
                <a:solidFill>
                  <a:srgbClr val="FF5969"/>
                </a:solidFill>
              </a:rPr>
              <a:t>R2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8C17A81-4A16-4DED-A61F-425AF1E0C70B}"/>
              </a:ext>
            </a:extLst>
          </p:cNvPr>
          <p:cNvGrpSpPr/>
          <p:nvPr/>
        </p:nvGrpSpPr>
        <p:grpSpPr>
          <a:xfrm>
            <a:off x="6883889" y="1941295"/>
            <a:ext cx="1352837" cy="1487474"/>
            <a:chOff x="1494518" y="2209800"/>
            <a:chExt cx="1591582" cy="1866900"/>
          </a:xfrm>
          <a:solidFill>
            <a:srgbClr val="00A0A8"/>
          </a:solidFill>
        </p:grpSpPr>
        <p:sp>
          <p:nvSpPr>
            <p:cNvPr id="118" name="Rectangle: Top Corners Rounded 117">
              <a:extLst>
                <a:ext uri="{FF2B5EF4-FFF2-40B4-BE49-F238E27FC236}">
                  <a16:creationId xmlns:a16="http://schemas.microsoft.com/office/drawing/2014/main" id="{14ABDB84-0F5F-49F1-A034-A1FB916CBCB3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73C494F-D736-4192-850C-C9974F9796EE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8895CC06-327B-4665-BCA2-CFF55680D48D}"/>
              </a:ext>
            </a:extLst>
          </p:cNvPr>
          <p:cNvSpPr/>
          <p:nvPr/>
        </p:nvSpPr>
        <p:spPr>
          <a:xfrm flipV="1">
            <a:off x="6885047" y="2827945"/>
            <a:ext cx="1352837" cy="208819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A152078-999A-4D56-9DEB-80FEB5A383AD}"/>
              </a:ext>
            </a:extLst>
          </p:cNvPr>
          <p:cNvSpPr txBox="1"/>
          <p:nvPr/>
        </p:nvSpPr>
        <p:spPr>
          <a:xfrm>
            <a:off x="6881421" y="3273396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39.7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ABA7023-6CBC-4E5B-836E-B7B97AC4A360}"/>
              </a:ext>
            </a:extLst>
          </p:cNvPr>
          <p:cNvSpPr txBox="1"/>
          <p:nvPr/>
        </p:nvSpPr>
        <p:spPr>
          <a:xfrm>
            <a:off x="6873515" y="3722700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F789F7-4C88-4EE5-8CD7-509A51D1D9B5}"/>
              </a:ext>
            </a:extLst>
          </p:cNvPr>
          <p:cNvSpPr txBox="1"/>
          <p:nvPr/>
        </p:nvSpPr>
        <p:spPr>
          <a:xfrm>
            <a:off x="6878713" y="4170546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0.23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6AB9BE-0ACA-49AC-815B-A678EFB6AA08}"/>
              </a:ext>
            </a:extLst>
          </p:cNvPr>
          <p:cNvSpPr txBox="1"/>
          <p:nvPr/>
        </p:nvSpPr>
        <p:spPr>
          <a:xfrm flipH="1">
            <a:off x="6816872" y="1968157"/>
            <a:ext cx="1529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GS_RF1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8C682B-B041-436B-9D1D-3E5E54C38F8A}"/>
              </a:ext>
            </a:extLst>
          </p:cNvPr>
          <p:cNvGrpSpPr/>
          <p:nvPr/>
        </p:nvGrpSpPr>
        <p:grpSpPr>
          <a:xfrm>
            <a:off x="5227884" y="1934550"/>
            <a:ext cx="1352837" cy="1487474"/>
            <a:chOff x="1494518" y="2209800"/>
            <a:chExt cx="1591582" cy="1866900"/>
          </a:xfrm>
          <a:solidFill>
            <a:srgbClr val="0FF17E"/>
          </a:solidFill>
        </p:grpSpPr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D525C602-1D37-4773-A8E9-EA8CBA6055C9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020769-4C76-4CCA-A449-8D6B070E03D9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F396EFF-4080-4673-AC18-43923ECD273C}"/>
              </a:ext>
            </a:extLst>
          </p:cNvPr>
          <p:cNvSpPr txBox="1"/>
          <p:nvPr/>
        </p:nvSpPr>
        <p:spPr>
          <a:xfrm flipH="1">
            <a:off x="5223904" y="1936135"/>
            <a:ext cx="135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RF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4AD8849-1A7E-4593-B0A1-A03BC2153637}"/>
              </a:ext>
            </a:extLst>
          </p:cNvPr>
          <p:cNvSpPr/>
          <p:nvPr/>
        </p:nvSpPr>
        <p:spPr>
          <a:xfrm flipV="1">
            <a:off x="5231864" y="2811595"/>
            <a:ext cx="1352837" cy="208819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072D70-FE6D-4425-9185-9C730091E6B7}"/>
              </a:ext>
            </a:extLst>
          </p:cNvPr>
          <p:cNvSpPr txBox="1"/>
          <p:nvPr/>
        </p:nvSpPr>
        <p:spPr>
          <a:xfrm>
            <a:off x="5227938" y="3261275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38.1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EFF6FA4-5E08-4903-9AF8-EABA88FC6A49}"/>
              </a:ext>
            </a:extLst>
          </p:cNvPr>
          <p:cNvSpPr txBox="1"/>
          <p:nvPr/>
        </p:nvSpPr>
        <p:spPr>
          <a:xfrm>
            <a:off x="5220351" y="3710334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0.31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C2368EB-EE8C-47AC-AF76-3010E2A21199}"/>
              </a:ext>
            </a:extLst>
          </p:cNvPr>
          <p:cNvSpPr txBox="1"/>
          <p:nvPr/>
        </p:nvSpPr>
        <p:spPr>
          <a:xfrm>
            <a:off x="5226783" y="4155770"/>
            <a:ext cx="134577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0.30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894853-A3B2-4746-B3A1-C4438338802E}"/>
              </a:ext>
            </a:extLst>
          </p:cNvPr>
          <p:cNvGrpSpPr/>
          <p:nvPr/>
        </p:nvGrpSpPr>
        <p:grpSpPr>
          <a:xfrm>
            <a:off x="10139396" y="1933389"/>
            <a:ext cx="1352837" cy="1487475"/>
            <a:chOff x="1494518" y="2209800"/>
            <a:chExt cx="1591582" cy="1866900"/>
          </a:xfrm>
          <a:solidFill>
            <a:srgbClr val="92D050"/>
          </a:solidFill>
        </p:grpSpPr>
        <p:sp>
          <p:nvSpPr>
            <p:cNvPr id="152" name="Rectangle: Top Corners Rounded 151">
              <a:extLst>
                <a:ext uri="{FF2B5EF4-FFF2-40B4-BE49-F238E27FC236}">
                  <a16:creationId xmlns:a16="http://schemas.microsoft.com/office/drawing/2014/main" id="{8121C698-5FEB-4501-8340-BDB93367BDC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5F85CF7-7400-464F-A5FB-63053FBC5ADF}"/>
                </a:ext>
              </a:extLst>
            </p:cNvPr>
            <p:cNvSpPr txBox="1"/>
            <p:nvPr/>
          </p:nvSpPr>
          <p:spPr>
            <a:xfrm>
              <a:off x="1852081" y="2798649"/>
              <a:ext cx="877202" cy="954965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FA7BE74-F870-46E1-B6CB-F2972AB0DBAD}"/>
              </a:ext>
            </a:extLst>
          </p:cNvPr>
          <p:cNvSpPr/>
          <p:nvPr/>
        </p:nvSpPr>
        <p:spPr>
          <a:xfrm flipV="1">
            <a:off x="10141894" y="2808272"/>
            <a:ext cx="1352837" cy="2088197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39538E-676D-4661-A9DB-25D2E31FE3BD}"/>
              </a:ext>
            </a:extLst>
          </p:cNvPr>
          <p:cNvSpPr txBox="1"/>
          <p:nvPr/>
        </p:nvSpPr>
        <p:spPr>
          <a:xfrm>
            <a:off x="10139450" y="3259391"/>
            <a:ext cx="1345778" cy="36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45.8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5917AF-4A51-4BDB-B22B-1E62829B16CD}"/>
              </a:ext>
            </a:extLst>
          </p:cNvPr>
          <p:cNvSpPr txBox="1"/>
          <p:nvPr/>
        </p:nvSpPr>
        <p:spPr>
          <a:xfrm>
            <a:off x="10131863" y="3708451"/>
            <a:ext cx="1345778" cy="36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0.01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DE1BEFD-B061-4D50-A5E6-C6533EAA32D1}"/>
              </a:ext>
            </a:extLst>
          </p:cNvPr>
          <p:cNvSpPr txBox="1"/>
          <p:nvPr/>
        </p:nvSpPr>
        <p:spPr>
          <a:xfrm>
            <a:off x="10137501" y="4154014"/>
            <a:ext cx="1345778" cy="36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-0.02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436055-AA6C-4442-8784-0271F2C20FF7}"/>
              </a:ext>
            </a:extLst>
          </p:cNvPr>
          <p:cNvSpPr txBox="1"/>
          <p:nvPr/>
        </p:nvSpPr>
        <p:spPr>
          <a:xfrm flipH="1">
            <a:off x="10007419" y="1953841"/>
            <a:ext cx="161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Tw Cen MT" panose="020B0602020104020603" pitchFamily="34" charset="0"/>
              </a:rPr>
              <a:t>LR</a:t>
            </a:r>
            <a:endParaRPr lang="en-IN" sz="32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10A39A2-F007-46AF-828C-617B59C7EE02}"/>
              </a:ext>
            </a:extLst>
          </p:cNvPr>
          <p:cNvSpPr/>
          <p:nvPr/>
        </p:nvSpPr>
        <p:spPr>
          <a:xfrm>
            <a:off x="4899405" y="1307689"/>
            <a:ext cx="2024763" cy="4254001"/>
          </a:xfrm>
          <a:prstGeom prst="ellipse">
            <a:avLst/>
          </a:prstGeom>
          <a:noFill/>
          <a:ln w="28575">
            <a:solidFill>
              <a:srgbClr val="F13A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8C3D0-92AD-4912-B353-20FD12690347}"/>
              </a:ext>
            </a:extLst>
          </p:cNvPr>
          <p:cNvSpPr txBox="1"/>
          <p:nvPr/>
        </p:nvSpPr>
        <p:spPr>
          <a:xfrm>
            <a:off x="4523330" y="359734"/>
            <a:ext cx="434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Model Evaluation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32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2" grpId="0"/>
      <p:bldP spid="93" grpId="0"/>
      <p:bldP spid="94" grpId="0"/>
      <p:bldP spid="101" grpId="0"/>
      <p:bldP spid="102" grpId="0"/>
      <p:bldP spid="103" grpId="0"/>
      <p:bldP spid="110" grpId="0"/>
      <p:bldP spid="111" grpId="0"/>
      <p:bldP spid="112" grpId="0"/>
      <p:bldP spid="115" grpId="0"/>
      <p:bldP spid="116" grpId="0"/>
      <p:bldP spid="121" grpId="0"/>
      <p:bldP spid="122" grpId="0"/>
      <p:bldP spid="123" grpId="0"/>
      <p:bldP spid="147" grpId="0"/>
      <p:bldP spid="148" grpId="0"/>
      <p:bldP spid="149" grpId="0"/>
      <p:bldP spid="155" grpId="0"/>
      <p:bldP spid="156" grpId="0"/>
      <p:bldP spid="157" grpId="0"/>
      <p:bldP spid="160" grpId="0" animBg="1"/>
      <p:bldP spid="1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167870" y="-1112096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168032" y="-1136480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168237" y="-1136480"/>
            <a:ext cx="12046375" cy="8858256"/>
            <a:chOff x="-12135755" y="-1166960"/>
            <a:chExt cx="12046375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F4AA8A0-6B17-4EEE-BF2D-6244930A9FCA}"/>
                </a:ext>
              </a:extLst>
            </p:cNvPr>
            <p:cNvSpPr/>
            <p:nvPr/>
          </p:nvSpPr>
          <p:spPr>
            <a:xfrm>
              <a:off x="-12134873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6718E7C-C34B-4699-8249-E272DB739FEB}"/>
                </a:ext>
              </a:extLst>
            </p:cNvPr>
            <p:cNvSpPr/>
            <p:nvPr/>
          </p:nvSpPr>
          <p:spPr>
            <a:xfrm>
              <a:off x="-647233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985913-2C89-4300-8AA4-16800FD7B668}"/>
                </a:ext>
              </a:extLst>
            </p:cNvPr>
            <p:cNvSpPr txBox="1"/>
            <p:nvPr/>
          </p:nvSpPr>
          <p:spPr>
            <a:xfrm rot="16200000">
              <a:off x="-1500671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55" name="TextBox 1">
            <a:extLst>
              <a:ext uri="{FF2B5EF4-FFF2-40B4-BE49-F238E27FC236}">
                <a16:creationId xmlns:a16="http://schemas.microsoft.com/office/drawing/2014/main" id="{C5EF068D-7A5C-4192-85F6-2EFC8CA3E38F}"/>
              </a:ext>
            </a:extLst>
          </p:cNvPr>
          <p:cNvSpPr txBox="1"/>
          <p:nvPr/>
        </p:nvSpPr>
        <p:spPr>
          <a:xfrm flipH="1">
            <a:off x="1352230" y="1168606"/>
            <a:ext cx="9709060" cy="389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Times New Roman" panose="02020603050405020304" pitchFamily="18" charset="0"/>
              <a:buChar char="⁎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The analysis reveals insights on pricing of Apps.</a:t>
            </a:r>
          </a:p>
          <a:p>
            <a:pPr marL="285750" indent="-285750">
              <a:lnSpc>
                <a:spcPct val="200000"/>
              </a:lnSpc>
              <a:buFont typeface="Times New Roman" panose="02020603050405020304" pitchFamily="18" charset="0"/>
              <a:buChar char="⁎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It gives decent price point predictions based on minimal information on Categories, Size, Content type and Installs.</a:t>
            </a:r>
          </a:p>
          <a:p>
            <a:pPr marL="285750" indent="-285750">
              <a:lnSpc>
                <a:spcPct val="200000"/>
              </a:lnSpc>
              <a:buFont typeface="Times New Roman" panose="02020603050405020304" pitchFamily="18" charset="0"/>
              <a:buChar char="⁎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Based on F1 and highest precision,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GridSearchCV_RF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(Model – 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is the best model for this dataset.</a:t>
            </a:r>
          </a:p>
          <a:p>
            <a:pPr marL="285750" indent="-285750">
              <a:lnSpc>
                <a:spcPct val="200000"/>
              </a:lnSpc>
              <a:buFont typeface="Times New Roman" panose="02020603050405020304" pitchFamily="18" charset="0"/>
              <a:buChar char="⁎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Based on RMSE and R2 values,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Random Forest (Model – 3)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is the best model for this dataset.</a:t>
            </a:r>
          </a:p>
          <a:p>
            <a:pPr marL="285750" indent="-285750">
              <a:lnSpc>
                <a:spcPct val="200000"/>
              </a:lnSpc>
              <a:buFont typeface="Times New Roman" panose="02020603050405020304" pitchFamily="18" charset="0"/>
              <a:buChar char="⁎"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Though we were able to derive and identify some decent models for predicting the price of Apps, but for better models some additional information is a must.</a:t>
            </a:r>
          </a:p>
        </p:txBody>
      </p:sp>
      <p:sp>
        <p:nvSpPr>
          <p:cNvPr id="56" name="Half Frame 55">
            <a:extLst>
              <a:ext uri="{FF2B5EF4-FFF2-40B4-BE49-F238E27FC236}">
                <a16:creationId xmlns:a16="http://schemas.microsoft.com/office/drawing/2014/main" id="{5FA66A81-B375-4E82-85E8-B147C17FB274}"/>
              </a:ext>
            </a:extLst>
          </p:cNvPr>
          <p:cNvSpPr/>
          <p:nvPr/>
        </p:nvSpPr>
        <p:spPr>
          <a:xfrm>
            <a:off x="910726" y="736381"/>
            <a:ext cx="1248327" cy="597172"/>
          </a:xfrm>
          <a:prstGeom prst="halfFram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Half Frame 61">
            <a:extLst>
              <a:ext uri="{FF2B5EF4-FFF2-40B4-BE49-F238E27FC236}">
                <a16:creationId xmlns:a16="http://schemas.microsoft.com/office/drawing/2014/main" id="{0BEF5033-2567-434E-B0FC-E854BFA0C9DE}"/>
              </a:ext>
            </a:extLst>
          </p:cNvPr>
          <p:cNvSpPr/>
          <p:nvPr/>
        </p:nvSpPr>
        <p:spPr>
          <a:xfrm rot="10800000">
            <a:off x="10279702" y="5092221"/>
            <a:ext cx="1248327" cy="597172"/>
          </a:xfrm>
          <a:prstGeom prst="halfFram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60FCA8A-49A2-4355-8CAC-8E8810D11B30}"/>
              </a:ext>
            </a:extLst>
          </p:cNvPr>
          <p:cNvSpPr txBox="1"/>
          <p:nvPr/>
        </p:nvSpPr>
        <p:spPr>
          <a:xfrm>
            <a:off x="2574844" y="2669345"/>
            <a:ext cx="7042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FF5969"/>
                </a:solidFill>
                <a:latin typeface="Lucida Calligraphy" panose="03010101010101010101" pitchFamily="66" charset="0"/>
                <a:cs typeface="Cavolini" panose="020B0502040204020203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85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4810" y="-1166960"/>
            <a:ext cx="12137190" cy="8858256"/>
            <a:chOff x="-8953821" y="-1160864"/>
            <a:chExt cx="12195983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213378"/>
              <a:ext cx="2360918" cy="4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83419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65339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853997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60755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60843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61843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751820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411568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99689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83559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-10608899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65A4732-0AE4-4A10-BB2F-A99011878456}"/>
              </a:ext>
            </a:extLst>
          </p:cNvPr>
          <p:cNvSpPr/>
          <p:nvPr/>
        </p:nvSpPr>
        <p:spPr>
          <a:xfrm>
            <a:off x="4087368" y="5038085"/>
            <a:ext cx="1383395" cy="646118"/>
          </a:xfrm>
          <a:prstGeom prst="ellipse">
            <a:avLst/>
          </a:prstGeom>
          <a:solidFill>
            <a:srgbClr val="FF5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Max. F1</a:t>
            </a:r>
            <a:endParaRPr lang="en-IN" b="1" dirty="0">
              <a:latin typeface="Tw Cen MT" panose="020B06020201040206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105A1C-A43B-4EC2-BB7B-A170662C719B}"/>
              </a:ext>
            </a:extLst>
          </p:cNvPr>
          <p:cNvSpPr/>
          <p:nvPr/>
        </p:nvSpPr>
        <p:spPr>
          <a:xfrm>
            <a:off x="8059372" y="5029655"/>
            <a:ext cx="1383395" cy="646118"/>
          </a:xfrm>
          <a:prstGeom prst="ellipse">
            <a:avLst/>
          </a:prstGeom>
          <a:solidFill>
            <a:srgbClr val="FEC6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Min. RMSE</a:t>
            </a:r>
            <a:endParaRPr lang="en-IN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/>
      <p:bldP spid="65" grpId="0"/>
      <p:bldP spid="78" grpId="0"/>
      <p:bldP spid="2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9011" y="694209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205445" y="5451626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3429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476441" y="649895"/>
            <a:ext cx="1088210" cy="1142485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894772" y="595932"/>
            <a:ext cx="921024" cy="1219133"/>
            <a:chOff x="3292676" y="4450152"/>
            <a:chExt cx="921024" cy="12191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4122594" y="657237"/>
            <a:ext cx="972200" cy="1172263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7464" y="627379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5360920" y="656326"/>
            <a:ext cx="914400" cy="1174502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6638958" y="679924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48195" y="657036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96885" y="4501625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95405" y="4633362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E91EA1F-5073-4F2C-B1D0-9FA1BDC17A8B}"/>
              </a:ext>
            </a:extLst>
          </p:cNvPr>
          <p:cNvSpPr txBox="1"/>
          <p:nvPr/>
        </p:nvSpPr>
        <p:spPr>
          <a:xfrm>
            <a:off x="4472296" y="2798156"/>
            <a:ext cx="434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Attributes Selection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6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0756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7590" y="694582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0456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774538" y="2310418"/>
            <a:ext cx="1349520" cy="1573574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890889" y="597895"/>
            <a:ext cx="921024" cy="1219133"/>
            <a:chOff x="3292676" y="4450152"/>
            <a:chExt cx="921024" cy="12191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4118646" y="653096"/>
            <a:ext cx="972200" cy="1172263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5358046" y="654348"/>
            <a:ext cx="914400" cy="1174502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6637747" y="678857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11163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279717-F6EB-46B4-8E8D-4385E7B3AE42}"/>
              </a:ext>
            </a:extLst>
          </p:cNvPr>
          <p:cNvSpPr txBox="1"/>
          <p:nvPr/>
        </p:nvSpPr>
        <p:spPr>
          <a:xfrm>
            <a:off x="4089318" y="2502110"/>
            <a:ext cx="498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Wide range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Non skewed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Correlation with Price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5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0756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7590" y="694582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890889" y="597895"/>
            <a:ext cx="921024" cy="1219133"/>
            <a:chOff x="3292676" y="4450152"/>
            <a:chExt cx="921024" cy="12191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4118646" y="653096"/>
            <a:ext cx="972200" cy="1172263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5358046" y="654348"/>
            <a:ext cx="914400" cy="1174502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6637747" y="678857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38595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75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7590" y="694582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170331" y="2276034"/>
            <a:ext cx="1459056" cy="1684532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4118646" y="653096"/>
            <a:ext cx="972200" cy="1172263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5358046" y="654348"/>
            <a:ext cx="914400" cy="1174502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6637747" y="678857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83731" y="4645924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14B1C03-E426-4B6E-BE83-9073600197D7}"/>
              </a:ext>
            </a:extLst>
          </p:cNvPr>
          <p:cNvSpPr txBox="1"/>
          <p:nvPr/>
        </p:nvSpPr>
        <p:spPr>
          <a:xfrm>
            <a:off x="4089318" y="2502043"/>
            <a:ext cx="498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Values standardized during data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Non skewed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Correlation with Price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9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7590" y="694582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366702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4118646" y="653096"/>
            <a:ext cx="972200" cy="1172263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5358046" y="654348"/>
            <a:ext cx="914400" cy="1174502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6637747" y="678857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34627" y="4633362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5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21A0E-94A8-4B01-906B-7EE570074A06}"/>
              </a:ext>
            </a:extLst>
          </p:cNvPr>
          <p:cNvGrpSpPr/>
          <p:nvPr/>
        </p:nvGrpSpPr>
        <p:grpSpPr>
          <a:xfrm>
            <a:off x="-2539" y="-1160864"/>
            <a:ext cx="14095736" cy="8858256"/>
            <a:chOff x="-10038800" y="-1160864"/>
            <a:chExt cx="14095736" cy="8858256"/>
          </a:xfrm>
        </p:grpSpPr>
        <p:pic>
          <p:nvPicPr>
            <p:cNvPr id="51" name="Picture 5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26010A-BA4E-465B-97B3-9A836C741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55" b="94922" l="9961" r="89844">
                          <a14:foregroundMark x1="10352" y1="9180" x2="20313" y2="6055"/>
                          <a14:foregroundMark x1="20313" y1="6055" x2="26172" y2="9766"/>
                          <a14:foregroundMark x1="89844" y1="45508" x2="89648" y2="54688"/>
                          <a14:foregroundMark x1="10156" y1="89844" x2="18555" y2="94922"/>
                          <a14:foregroundMark x1="18555" y1="94922" x2="27148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16" y="2206815"/>
              <a:ext cx="2268120" cy="24813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C365D7-ADC6-46CC-B557-2E53E8E92C31}"/>
                </a:ext>
              </a:extLst>
            </p:cNvPr>
            <p:cNvGrpSpPr/>
            <p:nvPr/>
          </p:nvGrpSpPr>
          <p:grpSpPr>
            <a:xfrm>
              <a:off x="-10038800" y="-1160864"/>
              <a:ext cx="12238082" cy="8858256"/>
              <a:chOff x="-8951757" y="-1160864"/>
              <a:chExt cx="12238082" cy="88582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E3A3A3E-C0D9-46DD-BBD1-BF5B6264F45D}"/>
                  </a:ext>
                </a:extLst>
              </p:cNvPr>
              <p:cNvSpPr/>
              <p:nvPr/>
            </p:nvSpPr>
            <p:spPr>
              <a:xfrm>
                <a:off x="-8951757" y="-1160864"/>
                <a:ext cx="12192000" cy="8858256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A21357E-D84B-423C-999E-20393A0A784E}"/>
                  </a:ext>
                </a:extLst>
              </p:cNvPr>
              <p:cNvSpPr/>
              <p:nvPr/>
            </p:nvSpPr>
            <p:spPr>
              <a:xfrm>
                <a:off x="2719137" y="2264871"/>
                <a:ext cx="521106" cy="2360918"/>
              </a:xfrm>
              <a:prstGeom prst="roundRect">
                <a:avLst>
                  <a:gd name="adj" fmla="val 13542"/>
                </a:avLst>
              </a:prstGeom>
              <a:solidFill>
                <a:srgbClr val="FC3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40E12B-C3E6-4F1E-AC08-E1528BD1A8C5}"/>
                  </a:ext>
                </a:extLst>
              </p:cNvPr>
              <p:cNvSpPr txBox="1"/>
              <p:nvPr/>
            </p:nvSpPr>
            <p:spPr>
              <a:xfrm rot="16200000">
                <a:off x="1844256" y="3191293"/>
                <a:ext cx="23609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1591BF-C235-45BA-BADB-72995DF63C7F}"/>
              </a:ext>
            </a:extLst>
          </p:cNvPr>
          <p:cNvGrpSpPr/>
          <p:nvPr/>
        </p:nvGrpSpPr>
        <p:grpSpPr>
          <a:xfrm>
            <a:off x="55353" y="-1160864"/>
            <a:ext cx="12180190" cy="8858256"/>
            <a:chOff x="-8953821" y="-1160864"/>
            <a:chExt cx="12239191" cy="88582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DF535-DFC8-4749-8499-06347F846C2A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F2A46C-4E01-4FE2-BDE4-DB0FBEED87CC}"/>
                </a:ext>
              </a:extLst>
            </p:cNvPr>
            <p:cNvSpPr/>
            <p:nvPr/>
          </p:nvSpPr>
          <p:spPr>
            <a:xfrm>
              <a:off x="2701576" y="2264871"/>
              <a:ext cx="536603" cy="2360918"/>
            </a:xfrm>
            <a:prstGeom prst="roundRect">
              <a:avLst>
                <a:gd name="adj" fmla="val 18826"/>
              </a:avLst>
            </a:prstGeom>
            <a:solidFill>
              <a:srgbClr val="01D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5FCEE0-FAC8-46E0-9B51-FE123B0B8B4D}"/>
                </a:ext>
              </a:extLst>
            </p:cNvPr>
            <p:cNvSpPr txBox="1"/>
            <p:nvPr/>
          </p:nvSpPr>
          <p:spPr>
            <a:xfrm rot="16200000">
              <a:off x="1829753" y="3170171"/>
              <a:ext cx="2360918" cy="55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98F8D-89F2-45E7-A64D-12B93D801E63}"/>
              </a:ext>
            </a:extLst>
          </p:cNvPr>
          <p:cNvCxnSpPr>
            <a:cxnSpLocks/>
            <a:stCxn id="52" idx="6"/>
            <a:endCxn id="59" idx="2"/>
          </p:cNvCxnSpPr>
          <p:nvPr/>
        </p:nvCxnSpPr>
        <p:spPr>
          <a:xfrm>
            <a:off x="4239836" y="3623253"/>
            <a:ext cx="37360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BBF09-0331-4D61-814A-D69B00E0DA85}"/>
              </a:ext>
            </a:extLst>
          </p:cNvPr>
          <p:cNvGrpSpPr/>
          <p:nvPr/>
        </p:nvGrpSpPr>
        <p:grpSpPr>
          <a:xfrm>
            <a:off x="4059030" y="3517706"/>
            <a:ext cx="211094" cy="211094"/>
            <a:chOff x="1677812" y="4248152"/>
            <a:chExt cx="211094" cy="2110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AA0B72-A456-4185-B4F8-A23552D6584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3C0291D-3438-4C58-976F-62EC10D759E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24E465-4712-46E7-ABB6-67617BB7AD95}"/>
              </a:ext>
            </a:extLst>
          </p:cNvPr>
          <p:cNvGrpSpPr/>
          <p:nvPr/>
        </p:nvGrpSpPr>
        <p:grpSpPr>
          <a:xfrm>
            <a:off x="7945616" y="3517706"/>
            <a:ext cx="211094" cy="211094"/>
            <a:chOff x="5973250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3B98A8-4EA5-426C-992E-F1851BE3F8F0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3730E4-4465-4AF3-8495-CEEDA00758B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0FA332-649A-454F-801C-5FD9E1B0C912}"/>
              </a:ext>
            </a:extLst>
          </p:cNvPr>
          <p:cNvSpPr txBox="1"/>
          <p:nvPr/>
        </p:nvSpPr>
        <p:spPr>
          <a:xfrm>
            <a:off x="3013193" y="4188725"/>
            <a:ext cx="22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</a:rPr>
              <a:t>Identify whether 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n app should be a Free or Paid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70C80E-DE68-4942-AC41-1695DBF45D6A}"/>
              </a:ext>
            </a:extLst>
          </p:cNvPr>
          <p:cNvSpPr txBox="1"/>
          <p:nvPr/>
        </p:nvSpPr>
        <p:spPr>
          <a:xfrm>
            <a:off x="301407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rgbClr val="FF5969"/>
                </a:solidFill>
                <a:latin typeface="Tw Cen MT" panose="020B0602020104020603" pitchFamily="34" charset="0"/>
              </a:rPr>
              <a:t>Classification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7574-E5F0-4D78-A9DB-14A7C3E959C0}"/>
              </a:ext>
            </a:extLst>
          </p:cNvPr>
          <p:cNvSpPr txBox="1"/>
          <p:nvPr/>
        </p:nvSpPr>
        <p:spPr>
          <a:xfrm>
            <a:off x="7024073" y="4188725"/>
            <a:ext cx="21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</a:rPr>
              <a:t>If Paid, identify the approx. price point for the app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2C88B0-4E68-4265-B3C1-D6914AB2C75E}"/>
              </a:ext>
            </a:extLst>
          </p:cNvPr>
          <p:cNvSpPr txBox="1"/>
          <p:nvPr/>
        </p:nvSpPr>
        <p:spPr>
          <a:xfrm>
            <a:off x="69238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Regression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63722A-D1A9-4FC7-96A3-9311AFC4EFEF}"/>
              </a:ext>
            </a:extLst>
          </p:cNvPr>
          <p:cNvGrpSpPr/>
          <p:nvPr/>
        </p:nvGrpSpPr>
        <p:grpSpPr>
          <a:xfrm>
            <a:off x="3521328" y="1755914"/>
            <a:ext cx="1275682" cy="1275682"/>
            <a:chOff x="3063120" y="1755914"/>
            <a:chExt cx="1275682" cy="1275682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C22EEC6E-4D84-4518-88E7-AB116B9E959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4BF24E-1124-4639-A1C3-222C13369E71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FF86538-2125-4958-9BF5-B1407100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42261-D1E9-4E30-BBE2-57369359B35D}"/>
              </a:ext>
            </a:extLst>
          </p:cNvPr>
          <p:cNvGrpSpPr/>
          <p:nvPr/>
        </p:nvGrpSpPr>
        <p:grpSpPr>
          <a:xfrm>
            <a:off x="7402537" y="1755914"/>
            <a:ext cx="1275682" cy="1275682"/>
            <a:chOff x="7353181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3B70191C-994A-41DA-86BB-2C63886923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5F35AF-0BEA-4EE9-BA55-403BF1FAB26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120076-6DD4-4994-BFE6-A398B090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AD7246-C049-4EA0-934B-B757C10AB86E}"/>
              </a:ext>
            </a:extLst>
          </p:cNvPr>
          <p:cNvSpPr txBox="1"/>
          <p:nvPr/>
        </p:nvSpPr>
        <p:spPr>
          <a:xfrm>
            <a:off x="2241234" y="716717"/>
            <a:ext cx="76542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PRICE PREDICTION FOR NEW APP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F56011-00E0-40E4-AE94-67698FD8E4FB}"/>
              </a:ext>
            </a:extLst>
          </p:cNvPr>
          <p:cNvGrpSpPr/>
          <p:nvPr/>
        </p:nvGrpSpPr>
        <p:grpSpPr>
          <a:xfrm>
            <a:off x="101731" y="-1166960"/>
            <a:ext cx="12133812" cy="8858256"/>
            <a:chOff x="-8953821" y="-1160864"/>
            <a:chExt cx="12237764" cy="88582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DEDAA53-B9EF-44AF-92D8-B4576350B6D9}"/>
                </a:ext>
              </a:extLst>
            </p:cNvPr>
            <p:cNvSpPr/>
            <p:nvPr/>
          </p:nvSpPr>
          <p:spPr>
            <a:xfrm>
              <a:off x="-8953821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81F7C8B-51E3-499B-812D-6F237BCA45C9}"/>
                </a:ext>
              </a:extLst>
            </p:cNvPr>
            <p:cNvSpPr/>
            <p:nvPr/>
          </p:nvSpPr>
          <p:spPr>
            <a:xfrm>
              <a:off x="2676750" y="2264871"/>
              <a:ext cx="561429" cy="2360918"/>
            </a:xfrm>
            <a:prstGeom prst="roundRect">
              <a:avLst>
                <a:gd name="adj" fmla="val 17001"/>
              </a:avLst>
            </a:prstGeom>
            <a:solidFill>
              <a:srgbClr val="00F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75018-D8AE-4A1E-9F40-BA0233D7DDD1}"/>
                </a:ext>
              </a:extLst>
            </p:cNvPr>
            <p:cNvSpPr txBox="1"/>
            <p:nvPr/>
          </p:nvSpPr>
          <p:spPr>
            <a:xfrm rot="16200000">
              <a:off x="1870674" y="3213751"/>
              <a:ext cx="2360918" cy="4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3F1E36-9588-4E83-ACA8-F0127DA05F86}"/>
              </a:ext>
            </a:extLst>
          </p:cNvPr>
          <p:cNvGrpSpPr/>
          <p:nvPr/>
        </p:nvGrpSpPr>
        <p:grpSpPr>
          <a:xfrm>
            <a:off x="-10896370" y="-1166960"/>
            <a:ext cx="12049118" cy="8858256"/>
            <a:chOff x="-8954760" y="-1160864"/>
            <a:chExt cx="12222553" cy="885825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C1ABE-6C95-4676-B5EA-E8E02BD8987B}"/>
                </a:ext>
              </a:extLst>
            </p:cNvPr>
            <p:cNvSpPr/>
            <p:nvPr/>
          </p:nvSpPr>
          <p:spPr>
            <a:xfrm>
              <a:off x="-8954760" y="-1160864"/>
              <a:ext cx="12192000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FCA2A67-A8F8-436E-9B9A-F1E88BA4F4D4}"/>
                </a:ext>
              </a:extLst>
            </p:cNvPr>
            <p:cNvSpPr/>
            <p:nvPr/>
          </p:nvSpPr>
          <p:spPr>
            <a:xfrm>
              <a:off x="2696817" y="2264871"/>
              <a:ext cx="541362" cy="2360918"/>
            </a:xfrm>
            <a:prstGeom prst="roundRect">
              <a:avLst>
                <a:gd name="adj" fmla="val 17369"/>
              </a:avLst>
            </a:prstGeom>
            <a:solidFill>
              <a:srgbClr val="FE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B26F17-929E-4F2C-8249-1BD6CC19CBA1}"/>
                </a:ext>
              </a:extLst>
            </p:cNvPr>
            <p:cNvSpPr txBox="1"/>
            <p:nvPr/>
          </p:nvSpPr>
          <p:spPr>
            <a:xfrm rot="16200000">
              <a:off x="1853179" y="3207833"/>
              <a:ext cx="2360918" cy="46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730444-A46A-4E02-9EED-F61FEC13D174}"/>
              </a:ext>
            </a:extLst>
          </p:cNvPr>
          <p:cNvGrpSpPr/>
          <p:nvPr/>
        </p:nvGrpSpPr>
        <p:grpSpPr>
          <a:xfrm>
            <a:off x="-11280256" y="-1163912"/>
            <a:ext cx="12055585" cy="8858256"/>
            <a:chOff x="-11712240" y="-1163912"/>
            <a:chExt cx="12055585" cy="88582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FE1F20-C411-4EF6-9A8F-6E78D8512E7B}"/>
                </a:ext>
              </a:extLst>
            </p:cNvPr>
            <p:cNvSpPr/>
            <p:nvPr/>
          </p:nvSpPr>
          <p:spPr>
            <a:xfrm>
              <a:off x="-11712240" y="-1163912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359FC-46DA-4E98-8B77-EDB52856DFDB}"/>
                </a:ext>
              </a:extLst>
            </p:cNvPr>
            <p:cNvSpPr/>
            <p:nvPr/>
          </p:nvSpPr>
          <p:spPr>
            <a:xfrm>
              <a:off x="-225995" y="2261823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BD2E25-7381-41EE-9AA9-C86F90683358}"/>
                </a:ext>
              </a:extLst>
            </p:cNvPr>
            <p:cNvSpPr txBox="1"/>
            <p:nvPr/>
          </p:nvSpPr>
          <p:spPr>
            <a:xfrm rot="16200000">
              <a:off x="-1067946" y="3208607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Regression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C32790-3DAB-431B-A477-002A9DE81EB8}"/>
              </a:ext>
            </a:extLst>
          </p:cNvPr>
          <p:cNvGrpSpPr/>
          <p:nvPr/>
        </p:nvGrpSpPr>
        <p:grpSpPr>
          <a:xfrm>
            <a:off x="-11659384" y="-1166960"/>
            <a:ext cx="12045493" cy="8858256"/>
            <a:chOff x="-12135755" y="-1166960"/>
            <a:chExt cx="12045493" cy="88582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510F19-0C13-4DB6-B0F9-C67FFE87FAEA}"/>
                </a:ext>
              </a:extLst>
            </p:cNvPr>
            <p:cNvSpPr/>
            <p:nvPr/>
          </p:nvSpPr>
          <p:spPr>
            <a:xfrm>
              <a:off x="-12135755" y="-1166960"/>
              <a:ext cx="12018999" cy="885825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86BF5AD-D671-4113-9D44-A56530337480}"/>
                </a:ext>
              </a:extLst>
            </p:cNvPr>
            <p:cNvSpPr/>
            <p:nvPr/>
          </p:nvSpPr>
          <p:spPr>
            <a:xfrm>
              <a:off x="-648115" y="2258775"/>
              <a:ext cx="533680" cy="2360918"/>
            </a:xfrm>
            <a:prstGeom prst="roundRect">
              <a:avLst>
                <a:gd name="adj" fmla="val 17369"/>
              </a:avLst>
            </a:prstGeom>
            <a:solidFill>
              <a:srgbClr val="F13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0D0907-6B48-4F9E-80EA-726B3F434F34}"/>
                </a:ext>
              </a:extLst>
            </p:cNvPr>
            <p:cNvSpPr txBox="1"/>
            <p:nvPr/>
          </p:nvSpPr>
          <p:spPr>
            <a:xfrm rot="16200000">
              <a:off x="-1501553" y="3205354"/>
              <a:ext cx="236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1CC80F-AEAB-4E15-BC6C-CEBDE581DC75}"/>
              </a:ext>
            </a:extLst>
          </p:cNvPr>
          <p:cNvGrpSpPr/>
          <p:nvPr/>
        </p:nvGrpSpPr>
        <p:grpSpPr>
          <a:xfrm>
            <a:off x="8047590" y="694582"/>
            <a:ext cx="893747" cy="1142529"/>
            <a:chOff x="9771381" y="3589462"/>
            <a:chExt cx="893747" cy="1142529"/>
          </a:xfrm>
        </p:grpSpPr>
        <p:pic>
          <p:nvPicPr>
            <p:cNvPr id="6" name="Graphic 5" descr="Smiling face with solid fill">
              <a:extLst>
                <a:ext uri="{FF2B5EF4-FFF2-40B4-BE49-F238E27FC236}">
                  <a16:creationId xmlns:a16="http://schemas.microsoft.com/office/drawing/2014/main" id="{7A72F027-67C8-44DF-B8A7-FD6DDD5A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1381" y="3589462"/>
              <a:ext cx="856638" cy="856638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FC1BE6-A65A-43FA-B8BE-062B7E0840A1}"/>
                </a:ext>
              </a:extLst>
            </p:cNvPr>
            <p:cNvSpPr txBox="1"/>
            <p:nvPr/>
          </p:nvSpPr>
          <p:spPr>
            <a:xfrm>
              <a:off x="9802027" y="4362659"/>
              <a:ext cx="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0664D-1EAE-4D15-9885-4E98F10D4C19}"/>
              </a:ext>
            </a:extLst>
          </p:cNvPr>
          <p:cNvGrpSpPr/>
          <p:nvPr/>
        </p:nvGrpSpPr>
        <p:grpSpPr>
          <a:xfrm>
            <a:off x="6181698" y="5461548"/>
            <a:ext cx="1091077" cy="1340176"/>
            <a:chOff x="6082781" y="4423824"/>
            <a:chExt cx="914400" cy="11629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9500DE-3240-4984-9910-79E3082F47A1}"/>
                </a:ext>
              </a:extLst>
            </p:cNvPr>
            <p:cNvSpPr txBox="1"/>
            <p:nvPr/>
          </p:nvSpPr>
          <p:spPr>
            <a:xfrm>
              <a:off x="6212795" y="5266300"/>
              <a:ext cx="637314" cy="320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Price</a:t>
              </a:r>
            </a:p>
          </p:txBody>
        </p:sp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B94071E5-7FFD-4B00-A1F1-983E5E6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2781" y="442382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AFF9C-CF61-4B25-BE88-BA96ECE36E3D}"/>
              </a:ext>
            </a:extLst>
          </p:cNvPr>
          <p:cNvGrpSpPr/>
          <p:nvPr/>
        </p:nvGrpSpPr>
        <p:grpSpPr>
          <a:xfrm>
            <a:off x="1295468" y="5532194"/>
            <a:ext cx="1077913" cy="1113002"/>
            <a:chOff x="2399012" y="1590566"/>
            <a:chExt cx="1088210" cy="11424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4E148-9375-4DD1-AF9D-0EA8578248C4}"/>
                </a:ext>
              </a:extLst>
            </p:cNvPr>
            <p:cNvSpPr txBox="1"/>
            <p:nvPr/>
          </p:nvSpPr>
          <p:spPr>
            <a:xfrm>
              <a:off x="2399012" y="2363719"/>
              <a:ext cx="10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Category</a:t>
              </a:r>
            </a:p>
          </p:txBody>
        </p:sp>
        <p:pic>
          <p:nvPicPr>
            <p:cNvPr id="83" name="Graphic 82" descr="Filter">
              <a:extLst>
                <a:ext uri="{FF2B5EF4-FFF2-40B4-BE49-F238E27FC236}">
                  <a16:creationId xmlns:a16="http://schemas.microsoft.com/office/drawing/2014/main" id="{72400488-C115-4FE9-8DF3-B8612CD33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36300" y="1590566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626C3-023C-4678-BB2E-395ABAD663E8}"/>
              </a:ext>
            </a:extLst>
          </p:cNvPr>
          <p:cNvGrpSpPr/>
          <p:nvPr/>
        </p:nvGrpSpPr>
        <p:grpSpPr>
          <a:xfrm>
            <a:off x="2366702" y="5549066"/>
            <a:ext cx="959596" cy="962535"/>
            <a:chOff x="3292676" y="4450152"/>
            <a:chExt cx="921024" cy="1088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C26BE9-F2FC-4257-9384-DA0D01B3938E}"/>
                </a:ext>
              </a:extLst>
            </p:cNvPr>
            <p:cNvSpPr txBox="1"/>
            <p:nvPr/>
          </p:nvSpPr>
          <p:spPr>
            <a:xfrm>
              <a:off x="3292676" y="5299953"/>
              <a:ext cx="921024" cy="23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92" name="Graphic 91" descr="Checklist">
              <a:extLst>
                <a:ext uri="{FF2B5EF4-FFF2-40B4-BE49-F238E27FC236}">
                  <a16:creationId xmlns:a16="http://schemas.microsoft.com/office/drawing/2014/main" id="{378F8EA4-BC07-4ABF-B60A-5381ACCB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95373" y="4450152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F5808-87DD-4ED5-952A-4DED4219D377}"/>
              </a:ext>
            </a:extLst>
          </p:cNvPr>
          <p:cNvGrpSpPr/>
          <p:nvPr/>
        </p:nvGrpSpPr>
        <p:grpSpPr>
          <a:xfrm>
            <a:off x="2404604" y="2270823"/>
            <a:ext cx="1300664" cy="1585722"/>
            <a:chOff x="4670309" y="1503180"/>
            <a:chExt cx="972200" cy="11722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1E30B8-961C-4248-8057-DC381272EAB4}"/>
                </a:ext>
              </a:extLst>
            </p:cNvPr>
            <p:cNvSpPr txBox="1"/>
            <p:nvPr/>
          </p:nvSpPr>
          <p:spPr>
            <a:xfrm>
              <a:off x="4750133" y="2306111"/>
              <a:ext cx="89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Genre</a:t>
              </a:r>
            </a:p>
          </p:txBody>
        </p:sp>
        <p:pic>
          <p:nvPicPr>
            <p:cNvPr id="94" name="Graphic 93" descr="Music">
              <a:extLst>
                <a:ext uri="{FF2B5EF4-FFF2-40B4-BE49-F238E27FC236}">
                  <a16:creationId xmlns:a16="http://schemas.microsoft.com/office/drawing/2014/main" id="{41BE4331-FBD4-479F-9D89-D8E6F8AA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0309" y="150318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65FB31-2AD0-4359-8BC3-EE5E43E84644}"/>
              </a:ext>
            </a:extLst>
          </p:cNvPr>
          <p:cNvGrpSpPr/>
          <p:nvPr/>
        </p:nvGrpSpPr>
        <p:grpSpPr>
          <a:xfrm>
            <a:off x="9325812" y="627752"/>
            <a:ext cx="1082317" cy="1209359"/>
            <a:chOff x="7901466" y="3732064"/>
            <a:chExt cx="1082317" cy="1209359"/>
          </a:xfrm>
        </p:grpSpPr>
        <p:pic>
          <p:nvPicPr>
            <p:cNvPr id="95" name="Graphic 94" descr="Customer review">
              <a:extLst>
                <a:ext uri="{FF2B5EF4-FFF2-40B4-BE49-F238E27FC236}">
                  <a16:creationId xmlns:a16="http://schemas.microsoft.com/office/drawing/2014/main" id="{4B8EC951-C226-4F96-A7A7-57E782B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2074" y="3732064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3ECCC9-DAD2-4CC5-8E61-EDFAB17F599A}"/>
                </a:ext>
              </a:extLst>
            </p:cNvPr>
            <p:cNvSpPr txBox="1"/>
            <p:nvPr/>
          </p:nvSpPr>
          <p:spPr>
            <a:xfrm>
              <a:off x="7901466" y="4572091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54B4-C4A1-42E4-8C44-62AE9DB602A3}"/>
              </a:ext>
            </a:extLst>
          </p:cNvPr>
          <p:cNvGrpSpPr/>
          <p:nvPr/>
        </p:nvGrpSpPr>
        <p:grpSpPr>
          <a:xfrm>
            <a:off x="5358046" y="654348"/>
            <a:ext cx="914400" cy="1174502"/>
            <a:chOff x="7518984" y="1515128"/>
            <a:chExt cx="914400" cy="11745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54E5BE-5EB0-4386-8E96-0382BF481823}"/>
                </a:ext>
              </a:extLst>
            </p:cNvPr>
            <p:cNvSpPr txBox="1"/>
            <p:nvPr/>
          </p:nvSpPr>
          <p:spPr>
            <a:xfrm>
              <a:off x="7598939" y="2320298"/>
              <a:ext cx="7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Size</a:t>
              </a:r>
            </a:p>
          </p:txBody>
        </p:sp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7ABE5A38-1099-4228-8523-05659724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117932">
              <a:off x="7518984" y="1515128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F0B19B-7947-459E-B50F-ACECA5C4ECF9}"/>
              </a:ext>
            </a:extLst>
          </p:cNvPr>
          <p:cNvGrpSpPr/>
          <p:nvPr/>
        </p:nvGrpSpPr>
        <p:grpSpPr>
          <a:xfrm>
            <a:off x="6637747" y="678857"/>
            <a:ext cx="1082317" cy="1162254"/>
            <a:chOff x="5562278" y="2971800"/>
            <a:chExt cx="1082317" cy="1162254"/>
          </a:xfrm>
        </p:grpSpPr>
        <p:pic>
          <p:nvPicPr>
            <p:cNvPr id="102" name="Graphic 101" descr="Download">
              <a:extLst>
                <a:ext uri="{FF2B5EF4-FFF2-40B4-BE49-F238E27FC236}">
                  <a16:creationId xmlns:a16="http://schemas.microsoft.com/office/drawing/2014/main" id="{20634BAF-2D32-4A61-A082-9357F60A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BBDF39-2121-4B50-91F7-C061E31A11F3}"/>
                </a:ext>
              </a:extLst>
            </p:cNvPr>
            <p:cNvSpPr txBox="1"/>
            <p:nvPr/>
          </p:nvSpPr>
          <p:spPr>
            <a:xfrm>
              <a:off x="5562278" y="3764722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Installs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C0CC5C-7EEE-4380-AE53-F5F40FB4EA19}"/>
              </a:ext>
            </a:extLst>
          </p:cNvPr>
          <p:cNvGrpSpPr/>
          <p:nvPr/>
        </p:nvGrpSpPr>
        <p:grpSpPr>
          <a:xfrm>
            <a:off x="10550257" y="660385"/>
            <a:ext cx="1082317" cy="1177201"/>
            <a:chOff x="4064204" y="3522636"/>
            <a:chExt cx="1082317" cy="1177201"/>
          </a:xfrm>
        </p:grpSpPr>
        <p:pic>
          <p:nvPicPr>
            <p:cNvPr id="103" name="Graphic 102" descr="Repeat">
              <a:extLst>
                <a:ext uri="{FF2B5EF4-FFF2-40B4-BE49-F238E27FC236}">
                  <a16:creationId xmlns:a16="http://schemas.microsoft.com/office/drawing/2014/main" id="{626BCA24-38F5-4A93-A369-503F5AA4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69862" y="3522636"/>
              <a:ext cx="855533" cy="855533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CF0E82-83BC-4F27-83A6-CAC135BC240C}"/>
                </a:ext>
              </a:extLst>
            </p:cNvPr>
            <p:cNvSpPr txBox="1"/>
            <p:nvPr/>
          </p:nvSpPr>
          <p:spPr>
            <a:xfrm>
              <a:off x="4064204" y="4330505"/>
              <a:ext cx="10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Version</a:t>
              </a:r>
            </a:p>
          </p:txBody>
        </p:sp>
      </p:grp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CEE41981-14E6-4AB4-B1FB-6480A0F2E2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0578" y="4507226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375933E-30B6-46E6-B1A5-B4E57CD5B6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16339" y="4633362"/>
            <a:ext cx="830998" cy="830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5E9FA37-B5FD-4FDB-AB7B-B529EFF30B10}"/>
              </a:ext>
            </a:extLst>
          </p:cNvPr>
          <p:cNvSpPr txBox="1"/>
          <p:nvPr/>
        </p:nvSpPr>
        <p:spPr>
          <a:xfrm>
            <a:off x="4089318" y="2502043"/>
            <a:ext cx="498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Overlapping values with Category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Skewed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High correlation with Category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8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1414</Words>
  <Application>Microsoft Office PowerPoint</Application>
  <PresentationFormat>Widescreen</PresentationFormat>
  <Paragraphs>554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Lucida Calligraphy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Shailee Dwarkani - Corp Planning &amp; Strategy</dc:creator>
  <cp:lastModifiedBy>Siddharth Dwarkani</cp:lastModifiedBy>
  <cp:revision>63</cp:revision>
  <dcterms:created xsi:type="dcterms:W3CDTF">2020-11-28T05:21:24Z</dcterms:created>
  <dcterms:modified xsi:type="dcterms:W3CDTF">2021-04-04T12:31:07Z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e1e75b-30e8-4eb6-924b-9228391a679f_Enabled">
    <vt:lpwstr>True</vt:lpwstr>
  </property>
  <property fmtid="{D5CDD505-2E9C-101B-9397-08002B2CF9AE}" pid="3" name="MSIP_Label_30e1e75b-30e8-4eb6-924b-9228391a679f_SiteId">
    <vt:lpwstr>02dbf22a-371e-4cac-bdbc-60197ffafbe8</vt:lpwstr>
  </property>
  <property fmtid="{D5CDD505-2E9C-101B-9397-08002B2CF9AE}" pid="4" name="MSIP_Label_30e1e75b-30e8-4eb6-924b-9228391a679f_Owner">
    <vt:lpwstr>Shailee.Dwarkani@edelweissfin.com</vt:lpwstr>
  </property>
  <property fmtid="{D5CDD505-2E9C-101B-9397-08002B2CF9AE}" pid="5" name="MSIP_Label_30e1e75b-30e8-4eb6-924b-9228391a679f_SetDate">
    <vt:lpwstr>2020-11-28T05:22:09.9735738Z</vt:lpwstr>
  </property>
  <property fmtid="{D5CDD505-2E9C-101B-9397-08002B2CF9AE}" pid="6" name="MSIP_Label_30e1e75b-30e8-4eb6-924b-9228391a679f_Name">
    <vt:lpwstr>Internal</vt:lpwstr>
  </property>
  <property fmtid="{D5CDD505-2E9C-101B-9397-08002B2CF9AE}" pid="7" name="MSIP_Label_30e1e75b-30e8-4eb6-924b-9228391a679f_Application">
    <vt:lpwstr>Microsoft Azure Information Protection</vt:lpwstr>
  </property>
  <property fmtid="{D5CDD505-2E9C-101B-9397-08002B2CF9AE}" pid="8" name="MSIP_Label_30e1e75b-30e8-4eb6-924b-9228391a679f_ActionId">
    <vt:lpwstr>470d4de9-4bae-4991-a506-46c916adaee6</vt:lpwstr>
  </property>
  <property fmtid="{D5CDD505-2E9C-101B-9397-08002B2CF9AE}" pid="9" name="MSIP_Label_30e1e75b-30e8-4eb6-924b-9228391a679f_Extended_MSFT_Method">
    <vt:lpwstr>Automatic</vt:lpwstr>
  </property>
  <property fmtid="{D5CDD505-2E9C-101B-9397-08002B2CF9AE}" pid="10" name="Sensitivity">
    <vt:lpwstr>Internal</vt:lpwstr>
  </property>
</Properties>
</file>