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8" r:id="rId3"/>
    <p:sldId id="257" r:id="rId4"/>
    <p:sldId id="260" r:id="rId5"/>
    <p:sldId id="263" r:id="rId6"/>
    <p:sldId id="262" r:id="rId7"/>
    <p:sldId id="268" r:id="rId8"/>
    <p:sldId id="265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9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479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748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6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8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8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4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9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4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9C6E1-105F-45D4-A7C8-451A2E7D1EAB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260A30-8CB2-45A1-8D55-C47325E36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analyst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5B09-05E1-43D9-BDDC-4AACC5C87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7826"/>
            <a:ext cx="7766936" cy="2063010"/>
          </a:xfrm>
        </p:spPr>
        <p:txBody>
          <a:bodyPr/>
          <a:lstStyle/>
          <a:p>
            <a:r>
              <a:rPr lang="en-US" sz="4000" dirty="0"/>
              <a:t>Technology Stocks' Performance on 18th April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6DD4-C834-44D1-88F0-08B955A30F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Source: Yahoo! Finance</a:t>
            </a:r>
          </a:p>
        </p:txBody>
      </p:sp>
    </p:spTree>
    <p:extLst>
      <p:ext uri="{BB962C8B-B14F-4D97-AF65-F5344CB8AC3E}">
        <p14:creationId xmlns:p14="http://schemas.microsoft.com/office/powerpoint/2010/main" val="145343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C4D0-FBAC-4F24-8A54-FED37F1B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Change not due to Volatility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237588B-35C0-4859-B5A9-E374660AF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34" y="1754188"/>
            <a:ext cx="5832570" cy="417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7549F2-FE67-429C-BA03-7B4181B6E9CD}"/>
              </a:ext>
            </a:extLst>
          </p:cNvPr>
          <p:cNvSpPr txBox="1"/>
          <p:nvPr/>
        </p:nvSpPr>
        <p:spPr>
          <a:xfrm>
            <a:off x="6800850" y="3429000"/>
            <a:ext cx="367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day's price change was not related to systematic risk (beta). </a:t>
            </a:r>
          </a:p>
          <a:p>
            <a:r>
              <a:rPr lang="en-US" dirty="0"/>
              <a:t>This shows that the loss might be more sustained.</a:t>
            </a:r>
          </a:p>
        </p:txBody>
      </p:sp>
    </p:spTree>
    <p:extLst>
      <p:ext uri="{BB962C8B-B14F-4D97-AF65-F5344CB8AC3E}">
        <p14:creationId xmlns:p14="http://schemas.microsoft.com/office/powerpoint/2010/main" val="117238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3C7C98-3784-4853-B05D-B1CFFE09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424707"/>
            <a:ext cx="8288035" cy="10950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Percentage price change was not linked to the PE ratio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F67C72EA-B090-4857-AF6A-5C3595A80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392" y="1856155"/>
            <a:ext cx="5429249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A8409A-7153-4C92-9163-2881585AB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919" y="4800338"/>
            <a:ext cx="3259667" cy="189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493A-435D-4EAE-BB5E-63488DC7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2BFA-AEA4-4284-B9EF-5B745CA1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70400"/>
          </a:xfrm>
        </p:spPr>
        <p:txBody>
          <a:bodyPr>
            <a:normAutofit/>
          </a:bodyPr>
          <a:lstStyle/>
          <a:p>
            <a:r>
              <a:rPr lang="en-US" dirty="0"/>
              <a:t>The data-set analyzed is too small to arrive at any conclusions. Some more aspects that could have been covered are: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Exploration over a longer period</a:t>
            </a:r>
          </a:p>
          <a:p>
            <a:pPr lvl="1"/>
            <a:r>
              <a:rPr lang="en-US" dirty="0"/>
              <a:t>Comparison to other sectors</a:t>
            </a:r>
          </a:p>
          <a:p>
            <a:pPr lvl="1"/>
            <a:r>
              <a:rPr lang="en-US" dirty="0"/>
              <a:t>Comparison to macroeconomic factors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8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493A-435D-4EAE-BB5E-63488DC7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2BFA-AEA4-4284-B9EF-5B745CA1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70400"/>
          </a:xfrm>
        </p:spPr>
        <p:txBody>
          <a:bodyPr>
            <a:normAutofit/>
          </a:bodyPr>
          <a:lstStyle/>
          <a:p>
            <a:r>
              <a:rPr lang="en-US" dirty="0"/>
              <a:t>Analyze the performance of the technology sector for the day including:</a:t>
            </a:r>
          </a:p>
          <a:p>
            <a:pPr lvl="1"/>
            <a:r>
              <a:rPr lang="en-US" dirty="0"/>
              <a:t>Overall gain/loss</a:t>
            </a:r>
          </a:p>
          <a:p>
            <a:pPr lvl="1"/>
            <a:r>
              <a:rPr lang="en-US" dirty="0"/>
              <a:t>Top gainers/losers</a:t>
            </a:r>
          </a:p>
          <a:p>
            <a:pPr lvl="1"/>
            <a:r>
              <a:rPr lang="en-US" dirty="0"/>
              <a:t>Any outliers</a:t>
            </a:r>
          </a:p>
          <a:p>
            <a:pPr lvl="1"/>
            <a:r>
              <a:rPr lang="en-US" dirty="0"/>
              <a:t>How was the gain/loss widespread related to factors like volatility and market capitalization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6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493A-435D-4EAE-BB5E-63488DC7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Webscraping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2BFA-AEA4-4284-B9EF-5B745CA1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066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 Used	: </a:t>
            </a:r>
            <a:r>
              <a:rPr lang="en-US" dirty="0" err="1"/>
              <a:t>Scrapy</a:t>
            </a:r>
            <a:endParaRPr lang="en-US" dirty="0"/>
          </a:p>
          <a:p>
            <a:r>
              <a:rPr lang="nn-NO" dirty="0"/>
              <a:t>start_url 	: 'https://finance.yahoo.com/sector/ms_technology’</a:t>
            </a:r>
          </a:p>
          <a:p>
            <a:r>
              <a:rPr lang="nn-NO" dirty="0"/>
              <a:t>Day’s performance of 467 stocks scraped from 5 pages</a:t>
            </a:r>
          </a:p>
          <a:p>
            <a:pPr lvl="1"/>
            <a:r>
              <a:rPr lang="nn-NO" dirty="0"/>
              <a:t>name</a:t>
            </a:r>
          </a:p>
          <a:p>
            <a:pPr lvl="1"/>
            <a:r>
              <a:rPr lang="nn-NO" dirty="0"/>
              <a:t>price                </a:t>
            </a:r>
          </a:p>
          <a:p>
            <a:pPr lvl="1"/>
            <a:r>
              <a:rPr lang="nn-NO" dirty="0"/>
              <a:t>change              </a:t>
            </a:r>
          </a:p>
          <a:p>
            <a:pPr lvl="1"/>
            <a:r>
              <a:rPr lang="nn-NO" dirty="0"/>
              <a:t>perc_change          </a:t>
            </a:r>
          </a:p>
          <a:p>
            <a:pPr lvl="1"/>
            <a:r>
              <a:rPr lang="nn-NO" dirty="0"/>
              <a:t>volume               </a:t>
            </a:r>
          </a:p>
          <a:p>
            <a:pPr lvl="1"/>
            <a:r>
              <a:rPr lang="nn-NO" dirty="0"/>
              <a:t>volume_3_mth_avg    </a:t>
            </a:r>
          </a:p>
          <a:p>
            <a:pPr lvl="1"/>
            <a:r>
              <a:rPr lang="nn-NO" dirty="0"/>
              <a:t>market_cap        </a:t>
            </a:r>
          </a:p>
          <a:p>
            <a:pPr lvl="1"/>
            <a:r>
              <a:rPr lang="nn-NO" dirty="0"/>
              <a:t>pe_ratio </a:t>
            </a:r>
          </a:p>
          <a:p>
            <a:r>
              <a:rPr lang="nn-NO" dirty="0"/>
              <a:t>For each stock additional information picked-up from summary tab</a:t>
            </a:r>
          </a:p>
          <a:p>
            <a:pPr lvl="1"/>
            <a:r>
              <a:rPr lang="en-US" dirty="0"/>
              <a:t>beta_3y_mthly       </a:t>
            </a:r>
          </a:p>
          <a:p>
            <a:pPr lvl="1"/>
            <a:r>
              <a:rPr lang="en-US" dirty="0" err="1"/>
              <a:t>one_yr_target_est</a:t>
            </a:r>
            <a:endParaRPr lang="nn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A47B0-9B0E-4F47-8A88-9DDBF804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6452041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Not a Good Day for the Technology Stocks</a:t>
            </a: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1F0E-C64D-4847-82AB-E5EE33BB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68" y="2280381"/>
            <a:ext cx="5549732" cy="2297238"/>
          </a:xfrm>
        </p:spPr>
        <p:txBody>
          <a:bodyPr>
            <a:normAutofit/>
          </a:bodyPr>
          <a:lstStyle/>
          <a:p>
            <a:r>
              <a:rPr lang="en-US" sz="2000" dirty="0"/>
              <a:t>242 stocks out of 467 had negative returns.</a:t>
            </a:r>
          </a:p>
          <a:p>
            <a:r>
              <a:rPr lang="en-US" sz="2000" dirty="0"/>
              <a:t>Mean percentage change over previous day was -0.24% (with a standard deviation of 2.17%)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58541-8DFC-4647-954B-B5BE5805670B}"/>
              </a:ext>
            </a:extLst>
          </p:cNvPr>
          <p:cNvSpPr txBox="1"/>
          <p:nvPr/>
        </p:nvSpPr>
        <p:spPr>
          <a:xfrm>
            <a:off x="1365371" y="5481488"/>
            <a:ext cx="554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skew to left even after excluding outliers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49537E1-70CD-4D52-9537-9E7FFE77C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20" y="689152"/>
            <a:ext cx="37338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004BD1B-9DA1-478F-A260-C8CDE9542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170" y="3635198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8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FC364A-17AB-4682-AB79-B2FA954FA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3" y="2319306"/>
            <a:ext cx="4459165" cy="3500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3AC106-E829-4621-AEDB-0761D5AE1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1533"/>
            <a:ext cx="4736123" cy="355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5B3EDD0-211F-4DAA-976E-589A55289F6A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Winners and Losers</a:t>
            </a:r>
          </a:p>
        </p:txBody>
      </p:sp>
    </p:spTree>
    <p:extLst>
      <p:ext uri="{BB962C8B-B14F-4D97-AF65-F5344CB8AC3E}">
        <p14:creationId xmlns:p14="http://schemas.microsoft.com/office/powerpoint/2010/main" val="284914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4751-5D29-462A-8B11-22FBE3B2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57509" cy="1320800"/>
          </a:xfrm>
        </p:spPr>
        <p:txBody>
          <a:bodyPr/>
          <a:lstStyle/>
          <a:p>
            <a:r>
              <a:rPr lang="en-US" dirty="0"/>
              <a:t>Market Capitalization didn’t Help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DA406B-1EDB-4617-BD41-B6777194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6" y="2176195"/>
            <a:ext cx="5449324" cy="387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8601E0-8FBF-47B0-80A4-D1C82EEC3F7E}"/>
              </a:ext>
            </a:extLst>
          </p:cNvPr>
          <p:cNvSpPr txBox="1"/>
          <p:nvPr/>
        </p:nvSpPr>
        <p:spPr>
          <a:xfrm>
            <a:off x="6362849" y="3727272"/>
            <a:ext cx="4355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loss was higher for some of the higher market capitalization stocks, as compared to low </a:t>
            </a:r>
            <a:r>
              <a:rPr lang="en-US" dirty="0" err="1"/>
              <a:t>makt</a:t>
            </a:r>
            <a:r>
              <a:rPr lang="en-US" dirty="0"/>
              <a:t> cap stocks, which is not a good sign</a:t>
            </a:r>
          </a:p>
        </p:txBody>
      </p:sp>
    </p:spTree>
    <p:extLst>
      <p:ext uri="{BB962C8B-B14F-4D97-AF65-F5344CB8AC3E}">
        <p14:creationId xmlns:p14="http://schemas.microsoft.com/office/powerpoint/2010/main" val="255710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AB6F-473B-4398-BE13-BCCD4EF0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Names Survived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E7708BB-C3EB-41D0-9AD2-D12AABC0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7" y="2376781"/>
            <a:ext cx="5033963" cy="38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1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80FA-F30D-456B-B24E-E450F2FF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Day's Price Change was not highly linked to Estimated Price in One Year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C66DF2-67CA-4688-9521-BA5DC2D14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733" y="2061119"/>
            <a:ext cx="5717871" cy="39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67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1FCB-FC9D-497D-A130-6401FC57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F2BE6-2811-4EC0-A711-5931FCC60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43" y="1452465"/>
            <a:ext cx="4196907" cy="4252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8880A-2248-4C82-9B2F-E2E7D732E8CD}"/>
              </a:ext>
            </a:extLst>
          </p:cNvPr>
          <p:cNvSpPr txBox="1"/>
          <p:nvPr/>
        </p:nvSpPr>
        <p:spPr>
          <a:xfrm>
            <a:off x="5276850" y="2906711"/>
            <a:ext cx="4342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Endava</a:t>
            </a:r>
            <a:r>
              <a:rPr lang="en-US" sz="1200" dirty="0"/>
              <a:t> plc (DAVA) Analyst Opinion (4/22/2019)</a:t>
            </a:r>
            <a:br>
              <a:rPr lang="en-US" sz="1200" dirty="0"/>
            </a:br>
            <a:r>
              <a:rPr lang="en-US" sz="1200" i="1" dirty="0"/>
              <a:t>Source: </a:t>
            </a:r>
            <a:r>
              <a:rPr lang="en-US" sz="1200" i="1" u="sng" dirty="0">
                <a:hlinkClick r:id="rId3"/>
              </a:rPr>
              <a:t>https://postanalyst.com</a:t>
            </a:r>
            <a:br>
              <a:rPr lang="en-US" sz="1200" dirty="0"/>
            </a:br>
            <a:r>
              <a:rPr lang="en-US" sz="1200" dirty="0" err="1"/>
              <a:t>Endava</a:t>
            </a:r>
            <a:r>
              <a:rPr lang="en-US" sz="1200" dirty="0"/>
              <a:t> plc is currently rated as outperform by 5 stock analysts, with the company still having around 2.87% shares outstanding that can be sold short legally. The value of their shares went up by 12.57% last month. Over the course of a year, the stock has grown by 24.22%. Financial analysts are becoming more bullish than ever, with the 2 analysts who cover the activities of DAVA advising investors to buy. Experts on Wall Street have set a price target of $2426.27 for the stock. The decision was arrived after looking at their 7987.57% gain from current levels.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4EE23-17E9-4A49-AFC9-E93FF8A838A1}"/>
              </a:ext>
            </a:extLst>
          </p:cNvPr>
          <p:cNvSpPr/>
          <p:nvPr/>
        </p:nvSpPr>
        <p:spPr>
          <a:xfrm>
            <a:off x="1079943" y="4060873"/>
            <a:ext cx="3717141" cy="5384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4849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Technology Stocks' Performance on 18th April 2019</vt:lpstr>
      <vt:lpstr>Objective</vt:lpstr>
      <vt:lpstr>Webscraping</vt:lpstr>
      <vt:lpstr>Not a Good Day for the Technology Stocks</vt:lpstr>
      <vt:lpstr>PowerPoint Presentation</vt:lpstr>
      <vt:lpstr>Market Capitalization didn’t Help </vt:lpstr>
      <vt:lpstr>Big Names Survived</vt:lpstr>
      <vt:lpstr>Day's Price Change was not highly linked to Estimated Price in One Year</vt:lpstr>
      <vt:lpstr>Outliers</vt:lpstr>
      <vt:lpstr>Price Change not due to Volatility</vt:lpstr>
      <vt:lpstr>Percentage price change was not linked to the PE ratio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Stocks' Performance on 18th April 2019</dc:title>
  <dc:creator>Shailendra Dhondiyal</dc:creator>
  <cp:lastModifiedBy>Shailendra Dhondiyal</cp:lastModifiedBy>
  <cp:revision>4</cp:revision>
  <dcterms:created xsi:type="dcterms:W3CDTF">2019-04-22T23:41:52Z</dcterms:created>
  <dcterms:modified xsi:type="dcterms:W3CDTF">2019-04-22T23:59:19Z</dcterms:modified>
</cp:coreProperties>
</file>