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350f4d84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350f4d84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350f4d84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350f4d84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350f4d84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350f4d84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350f4d84b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350f4d84b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350f4d84b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350f4d84b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350f4d84b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350f4d84b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350f4d84b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350f4d84b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350f4d84b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350f4d84b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350f4d84b_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350f4d84b_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350f4d84b_3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350f4d84b_3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350f4d84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350f4d84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350f4d84b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350f4d84b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350f4d84b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350f4d84b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350f4d84b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0350f4d84b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350f4d84b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350f4d84b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350f4d84b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350f4d84b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350f4d84b_4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350f4d84b_4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350f4d84b_6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350f4d84b_6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350f4d84b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350f4d84b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350f4d84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350f4d84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350f4d84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350f4d84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350f4d84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350f4d84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350f4d84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350f4d84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nvSpPr>
        <p:spPr>
          <a:xfrm>
            <a:off x="1502275" y="1594200"/>
            <a:ext cx="6649800" cy="111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100">
                <a:solidFill>
                  <a:schemeClr val="dk1"/>
                </a:solidFill>
                <a:latin typeface="Times New Roman"/>
                <a:ea typeface="Times New Roman"/>
                <a:cs typeface="Times New Roman"/>
                <a:sym typeface="Times New Roman"/>
              </a:rPr>
              <a:t>DATA-DRIVEN DIGITAL TWIN</a:t>
            </a:r>
            <a:endParaRPr b="1" sz="39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2500">
                <a:solidFill>
                  <a:schemeClr val="dk1"/>
                </a:solidFill>
              </a:rPr>
              <a:t> </a:t>
            </a:r>
            <a:endParaRPr b="1" sz="2500">
              <a:solidFill>
                <a:schemeClr val="dk1"/>
              </a:solidFill>
            </a:endParaRPr>
          </a:p>
        </p:txBody>
      </p:sp>
      <p:sp>
        <p:nvSpPr>
          <p:cNvPr id="87" name="Google Shape;87;p13"/>
          <p:cNvSpPr txBox="1"/>
          <p:nvPr/>
        </p:nvSpPr>
        <p:spPr>
          <a:xfrm>
            <a:off x="641875" y="3169375"/>
            <a:ext cx="3098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Group Members: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Pranav Teja 18AE3AI02</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Arkaprava Ghosh 18MF10003</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Nanisetty Sai Shailesh  18IM30013</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Surampally </a:t>
            </a:r>
            <a:r>
              <a:rPr lang="en">
                <a:latin typeface="Lato"/>
                <a:ea typeface="Lato"/>
                <a:cs typeface="Lato"/>
                <a:sym typeface="Lato"/>
              </a:rPr>
              <a:t>Venkatesh 18AE3AI05</a:t>
            </a:r>
            <a:endParaRPr>
              <a:latin typeface="Lato"/>
              <a:ea typeface="Lato"/>
              <a:cs typeface="Lato"/>
              <a:sym typeface="Lato"/>
            </a:endParaRPr>
          </a:p>
        </p:txBody>
      </p:sp>
      <p:sp>
        <p:nvSpPr>
          <p:cNvPr id="88" name="Google Shape;88;p13"/>
          <p:cNvSpPr txBox="1"/>
          <p:nvPr>
            <p:ph idx="1" type="subTitle"/>
          </p:nvPr>
        </p:nvSpPr>
        <p:spPr>
          <a:xfrm>
            <a:off x="5693725" y="4307175"/>
            <a:ext cx="3098400" cy="6657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a:t>AI For Manufacturing</a:t>
            </a:r>
            <a:endParaRPr b="1"/>
          </a:p>
          <a:p>
            <a:pPr indent="0" lvl="0" marL="0" rtl="0" algn="ctr">
              <a:spcBef>
                <a:spcPts val="0"/>
              </a:spcBef>
              <a:spcAft>
                <a:spcPts val="0"/>
              </a:spcAft>
              <a:buNone/>
            </a:pPr>
            <a:r>
              <a:rPr b="1" lang="en"/>
              <a:t>AI61009</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727650" y="599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54" name="Google Shape;154;p22"/>
          <p:cNvSpPr txBox="1"/>
          <p:nvPr>
            <p:ph idx="1" type="body"/>
          </p:nvPr>
        </p:nvSpPr>
        <p:spPr>
          <a:xfrm>
            <a:off x="796125" y="2571750"/>
            <a:ext cx="2242200" cy="77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900"/>
              <a:t>Accuracy : 55%</a:t>
            </a:r>
            <a:endParaRPr b="1" sz="1900"/>
          </a:p>
        </p:txBody>
      </p:sp>
      <p:sp>
        <p:nvSpPr>
          <p:cNvPr id="155" name="Google Shape;155;p22"/>
          <p:cNvSpPr txBox="1"/>
          <p:nvPr/>
        </p:nvSpPr>
        <p:spPr>
          <a:xfrm>
            <a:off x="3894000" y="1951350"/>
            <a:ext cx="4980900" cy="13914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SzPts val="1400"/>
              <a:buChar char="●"/>
            </a:pPr>
            <a:r>
              <a:rPr lang="en"/>
              <a:t>Using this model we were able to achieve an accuracy of 55% on vibration data which is not acceptable. </a:t>
            </a:r>
            <a:endParaRPr/>
          </a:p>
          <a:p>
            <a:pPr indent="-317500" lvl="0" marL="457200" rtl="0" algn="just">
              <a:lnSpc>
                <a:spcPct val="115000"/>
              </a:lnSpc>
              <a:spcBef>
                <a:spcPts val="0"/>
              </a:spcBef>
              <a:spcAft>
                <a:spcPts val="0"/>
              </a:spcAft>
              <a:buSzPts val="1400"/>
              <a:buChar char="●"/>
            </a:pPr>
            <a:r>
              <a:rPr lang="en"/>
              <a:t>The performance of the model is not up to the mark and can be understood that model is not able to learn much.</a:t>
            </a:r>
            <a:endParaRPr sz="17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idx="1" type="subTitle"/>
          </p:nvPr>
        </p:nvSpPr>
        <p:spPr>
          <a:xfrm>
            <a:off x="5734025" y="4253450"/>
            <a:ext cx="3098400" cy="6657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a:t>AI For Manufacturing</a:t>
            </a:r>
            <a:endParaRPr b="1"/>
          </a:p>
          <a:p>
            <a:pPr indent="0" lvl="0" marL="0" rtl="0" algn="ctr">
              <a:spcBef>
                <a:spcPts val="0"/>
              </a:spcBef>
              <a:spcAft>
                <a:spcPts val="0"/>
              </a:spcAft>
              <a:buNone/>
            </a:pPr>
            <a:r>
              <a:rPr b="1" lang="en"/>
              <a:t>AI61009</a:t>
            </a:r>
            <a:endParaRPr b="1"/>
          </a:p>
        </p:txBody>
      </p:sp>
      <p:sp>
        <p:nvSpPr>
          <p:cNvPr id="161" name="Google Shape;161;p23"/>
          <p:cNvSpPr txBox="1"/>
          <p:nvPr/>
        </p:nvSpPr>
        <p:spPr>
          <a:xfrm>
            <a:off x="1247100" y="1911025"/>
            <a:ext cx="66498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 sz="2500">
                <a:solidFill>
                  <a:schemeClr val="dk1"/>
                </a:solidFill>
              </a:rPr>
              <a:t>Data Visualization &amp; Insights - Part I</a:t>
            </a:r>
            <a:endParaRPr b="1" sz="2500">
              <a:solidFill>
                <a:schemeClr val="dk1"/>
              </a:solidFill>
            </a:endParaRPr>
          </a:p>
        </p:txBody>
      </p:sp>
      <p:sp>
        <p:nvSpPr>
          <p:cNvPr id="162" name="Google Shape;162;p23"/>
          <p:cNvSpPr txBox="1"/>
          <p:nvPr/>
        </p:nvSpPr>
        <p:spPr>
          <a:xfrm>
            <a:off x="641875" y="4467400"/>
            <a:ext cx="194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Nanisetty Sai Shailesh</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138925" y="514200"/>
            <a:ext cx="6186300" cy="43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700">
                <a:solidFill>
                  <a:srgbClr val="000000"/>
                </a:solidFill>
                <a:latin typeface="Arial"/>
                <a:ea typeface="Arial"/>
                <a:cs typeface="Arial"/>
                <a:sym typeface="Arial"/>
              </a:rPr>
              <a:t>Vibration</a:t>
            </a:r>
            <a:endParaRPr sz="2700"/>
          </a:p>
        </p:txBody>
      </p:sp>
      <p:sp>
        <p:nvSpPr>
          <p:cNvPr id="168" name="Google Shape;168;p24"/>
          <p:cNvSpPr txBox="1"/>
          <p:nvPr/>
        </p:nvSpPr>
        <p:spPr>
          <a:xfrm>
            <a:off x="335725" y="1280475"/>
            <a:ext cx="62481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292929"/>
                </a:solidFill>
              </a:rPr>
              <a:t>In this, We are going to plot our dependent variable ‘Vibration’ with sequence length of 400 for the 4 datasets where each one represents a different class to get an idea of its behaviour.</a:t>
            </a:r>
            <a:endParaRPr>
              <a:latin typeface="Lato"/>
              <a:ea typeface="Lato"/>
              <a:cs typeface="Lato"/>
              <a:sym typeface="Lato"/>
            </a:endParaRPr>
          </a:p>
        </p:txBody>
      </p:sp>
      <p:pic>
        <p:nvPicPr>
          <p:cNvPr id="169" name="Google Shape;169;p24"/>
          <p:cNvPicPr preferRelativeResize="0"/>
          <p:nvPr/>
        </p:nvPicPr>
        <p:blipFill>
          <a:blip r:embed="rId3">
            <a:alphaModFix/>
          </a:blip>
          <a:stretch>
            <a:fillRect/>
          </a:stretch>
        </p:blipFill>
        <p:spPr>
          <a:xfrm>
            <a:off x="2556300" y="1857000"/>
            <a:ext cx="4794326" cy="1697377"/>
          </a:xfrm>
          <a:prstGeom prst="rect">
            <a:avLst/>
          </a:prstGeom>
          <a:noFill/>
          <a:ln>
            <a:noFill/>
          </a:ln>
        </p:spPr>
      </p:pic>
      <p:sp>
        <p:nvSpPr>
          <p:cNvPr id="170" name="Google Shape;170;p24"/>
          <p:cNvSpPr txBox="1"/>
          <p:nvPr/>
        </p:nvSpPr>
        <p:spPr>
          <a:xfrm>
            <a:off x="564000" y="2291500"/>
            <a:ext cx="126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Cage Broken</a:t>
            </a:r>
            <a:endParaRPr b="1">
              <a:latin typeface="Lato"/>
              <a:ea typeface="Lato"/>
              <a:cs typeface="Lato"/>
              <a:sym typeface="Lato"/>
            </a:endParaRPr>
          </a:p>
        </p:txBody>
      </p:sp>
      <p:pic>
        <p:nvPicPr>
          <p:cNvPr id="171" name="Google Shape;171;p24"/>
          <p:cNvPicPr preferRelativeResize="0"/>
          <p:nvPr/>
        </p:nvPicPr>
        <p:blipFill>
          <a:blip r:embed="rId4">
            <a:alphaModFix/>
          </a:blip>
          <a:stretch>
            <a:fillRect/>
          </a:stretch>
        </p:blipFill>
        <p:spPr>
          <a:xfrm>
            <a:off x="2556300" y="3609775"/>
            <a:ext cx="4897076" cy="1533725"/>
          </a:xfrm>
          <a:prstGeom prst="rect">
            <a:avLst/>
          </a:prstGeom>
          <a:noFill/>
          <a:ln>
            <a:noFill/>
          </a:ln>
        </p:spPr>
      </p:pic>
      <p:sp>
        <p:nvSpPr>
          <p:cNvPr id="172" name="Google Shape;172;p24"/>
          <p:cNvSpPr txBox="1"/>
          <p:nvPr/>
        </p:nvSpPr>
        <p:spPr>
          <a:xfrm>
            <a:off x="335725" y="4029800"/>
            <a:ext cx="174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Outer Race  Fault</a:t>
            </a:r>
            <a:endParaRPr b="1">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5"/>
          <p:cNvPicPr preferRelativeResize="0"/>
          <p:nvPr/>
        </p:nvPicPr>
        <p:blipFill>
          <a:blip r:embed="rId3">
            <a:alphaModFix/>
          </a:blip>
          <a:stretch>
            <a:fillRect/>
          </a:stretch>
        </p:blipFill>
        <p:spPr>
          <a:xfrm>
            <a:off x="2932300" y="1199900"/>
            <a:ext cx="5943600" cy="1981200"/>
          </a:xfrm>
          <a:prstGeom prst="rect">
            <a:avLst/>
          </a:prstGeom>
          <a:noFill/>
          <a:ln>
            <a:noFill/>
          </a:ln>
        </p:spPr>
      </p:pic>
      <p:pic>
        <p:nvPicPr>
          <p:cNvPr id="178" name="Google Shape;178;p25"/>
          <p:cNvPicPr preferRelativeResize="0"/>
          <p:nvPr/>
        </p:nvPicPr>
        <p:blipFill>
          <a:blip r:embed="rId4">
            <a:alphaModFix/>
          </a:blip>
          <a:stretch>
            <a:fillRect/>
          </a:stretch>
        </p:blipFill>
        <p:spPr>
          <a:xfrm>
            <a:off x="2992850" y="3181100"/>
            <a:ext cx="5803475" cy="1962400"/>
          </a:xfrm>
          <a:prstGeom prst="rect">
            <a:avLst/>
          </a:prstGeom>
          <a:noFill/>
          <a:ln>
            <a:noFill/>
          </a:ln>
        </p:spPr>
      </p:pic>
      <p:sp>
        <p:nvSpPr>
          <p:cNvPr id="179" name="Google Shape;179;p25"/>
          <p:cNvSpPr txBox="1"/>
          <p:nvPr/>
        </p:nvSpPr>
        <p:spPr>
          <a:xfrm>
            <a:off x="725200" y="1839850"/>
            <a:ext cx="161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Inner Race Fault</a:t>
            </a:r>
            <a:endParaRPr b="1">
              <a:latin typeface="Lato"/>
              <a:ea typeface="Lato"/>
              <a:cs typeface="Lato"/>
              <a:sym typeface="Lato"/>
            </a:endParaRPr>
          </a:p>
        </p:txBody>
      </p:sp>
      <p:sp>
        <p:nvSpPr>
          <p:cNvPr id="180" name="Google Shape;180;p25"/>
          <p:cNvSpPr txBox="1"/>
          <p:nvPr/>
        </p:nvSpPr>
        <p:spPr>
          <a:xfrm>
            <a:off x="864175" y="3962200"/>
            <a:ext cx="161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Healthy</a:t>
            </a:r>
            <a:endParaRPr b="1">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idx="1" type="body"/>
          </p:nvPr>
        </p:nvSpPr>
        <p:spPr>
          <a:xfrm>
            <a:off x="729450" y="1423525"/>
            <a:ext cx="7688700" cy="339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000000"/>
                </a:solidFill>
                <a:latin typeface="Arial"/>
                <a:ea typeface="Arial"/>
                <a:cs typeface="Arial"/>
                <a:sym typeface="Arial"/>
              </a:rPr>
              <a:t>Key Insights:</a:t>
            </a:r>
            <a:endParaRPr b="1" sz="1500">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From the above plots for this variable, we can observe that all the classes are showing periodic behavior and the periodicity is approximately 40 points. </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Also, The peaks aren’t smooth and are instead showing zig-zag behaviour in Figures 1a,1b and 1c clearly indicating the defective nature of those classes unlike 1d where the peaks are almost perfectly smooth like that of sinusoidal. </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Inner and Outer Race faults are especially showing more rigidity compared to Cage broken. </a:t>
            </a:r>
            <a:endParaRPr>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idx="1" type="subTitle"/>
          </p:nvPr>
        </p:nvSpPr>
        <p:spPr>
          <a:xfrm>
            <a:off x="5734025" y="4253450"/>
            <a:ext cx="3098400" cy="6657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a:t>AI For Manufacturing</a:t>
            </a:r>
            <a:endParaRPr b="1"/>
          </a:p>
          <a:p>
            <a:pPr indent="0" lvl="0" marL="0" rtl="0" algn="ctr">
              <a:spcBef>
                <a:spcPts val="0"/>
              </a:spcBef>
              <a:spcAft>
                <a:spcPts val="0"/>
              </a:spcAft>
              <a:buNone/>
            </a:pPr>
            <a:r>
              <a:rPr b="1" lang="en"/>
              <a:t>AI61009</a:t>
            </a:r>
            <a:endParaRPr b="1"/>
          </a:p>
        </p:txBody>
      </p:sp>
      <p:sp>
        <p:nvSpPr>
          <p:cNvPr id="191" name="Google Shape;191;p27"/>
          <p:cNvSpPr txBox="1"/>
          <p:nvPr/>
        </p:nvSpPr>
        <p:spPr>
          <a:xfrm>
            <a:off x="1247100" y="2002350"/>
            <a:ext cx="66498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2500">
                <a:solidFill>
                  <a:schemeClr val="dk1"/>
                </a:solidFill>
              </a:rPr>
              <a:t>         Classic</a:t>
            </a:r>
            <a:r>
              <a:rPr b="1" lang="en" sz="2500">
                <a:solidFill>
                  <a:schemeClr val="dk1"/>
                </a:solidFill>
              </a:rPr>
              <a:t> LSTM Based Architecture</a:t>
            </a:r>
            <a:endParaRPr sz="2600"/>
          </a:p>
        </p:txBody>
      </p:sp>
      <p:sp>
        <p:nvSpPr>
          <p:cNvPr id="192" name="Google Shape;192;p27"/>
          <p:cNvSpPr txBox="1"/>
          <p:nvPr/>
        </p:nvSpPr>
        <p:spPr>
          <a:xfrm>
            <a:off x="641875" y="4467400"/>
            <a:ext cx="194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Nanisetty Sai Shailesh</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727650" y="514175"/>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100">
                <a:solidFill>
                  <a:srgbClr val="000000"/>
                </a:solidFill>
                <a:latin typeface="Arial"/>
                <a:ea typeface="Arial"/>
                <a:cs typeface="Arial"/>
                <a:sym typeface="Arial"/>
              </a:rPr>
              <a:t>Vanilla</a:t>
            </a:r>
            <a:r>
              <a:rPr lang="en" sz="2100">
                <a:solidFill>
                  <a:srgbClr val="000000"/>
                </a:solidFill>
                <a:latin typeface="Arial"/>
                <a:ea typeface="Arial"/>
                <a:cs typeface="Arial"/>
                <a:sym typeface="Arial"/>
              </a:rPr>
              <a:t> LSTM</a:t>
            </a:r>
            <a:endParaRPr sz="2100"/>
          </a:p>
        </p:txBody>
      </p:sp>
      <p:sp>
        <p:nvSpPr>
          <p:cNvPr id="198" name="Google Shape;198;p28"/>
          <p:cNvSpPr txBox="1"/>
          <p:nvPr/>
        </p:nvSpPr>
        <p:spPr>
          <a:xfrm>
            <a:off x="4099375" y="514175"/>
            <a:ext cx="4775400" cy="4350000"/>
          </a:xfrm>
          <a:prstGeom prst="rect">
            <a:avLst/>
          </a:prstGeom>
          <a:noFill/>
          <a:ln>
            <a:noFill/>
          </a:ln>
        </p:spPr>
        <p:txBody>
          <a:bodyPr anchorCtr="0" anchor="t" bIns="91425" lIns="91425" spcFirstLastPara="1" rIns="91425" wrap="square" tIns="91425">
            <a:spAutoFit/>
          </a:bodyPr>
          <a:lstStyle/>
          <a:p>
            <a:pPr indent="-311150" lvl="0" marL="457200" rtl="0" algn="just">
              <a:lnSpc>
                <a:spcPct val="115000"/>
              </a:lnSpc>
              <a:spcBef>
                <a:spcPts val="0"/>
              </a:spcBef>
              <a:spcAft>
                <a:spcPts val="0"/>
              </a:spcAft>
              <a:buSzPts val="1300"/>
              <a:buFont typeface="Lato"/>
              <a:buChar char="●"/>
            </a:pPr>
            <a:r>
              <a:rPr lang="en" sz="1300">
                <a:solidFill>
                  <a:srgbClr val="222222"/>
                </a:solidFill>
              </a:rPr>
              <a:t>A Vanilla LSTM (a.k.a Classic LSTM) </a:t>
            </a:r>
            <a:r>
              <a:rPr lang="en" sz="1300">
                <a:solidFill>
                  <a:srgbClr val="222222"/>
                </a:solidFill>
                <a:highlight>
                  <a:srgbClr val="FFFFFF"/>
                </a:highlight>
              </a:rPr>
              <a:t>are a type of recurrent neural network capable of learning order dependence in sequence prediction problems.</a:t>
            </a:r>
            <a:r>
              <a:rPr lang="en" sz="1300"/>
              <a:t> </a:t>
            </a:r>
            <a:endParaRPr sz="1300"/>
          </a:p>
          <a:p>
            <a:pPr indent="-330200" lvl="0" marL="457200" rtl="0" algn="just">
              <a:lnSpc>
                <a:spcPct val="115000"/>
              </a:lnSpc>
              <a:spcBef>
                <a:spcPts val="0"/>
              </a:spcBef>
              <a:spcAft>
                <a:spcPts val="0"/>
              </a:spcAft>
              <a:buSzPts val="1600"/>
              <a:buFont typeface="Lato"/>
              <a:buChar char="●"/>
            </a:pPr>
            <a:r>
              <a:rPr lang="en" sz="1300"/>
              <a:t>Learning sequential patterns in this way is important in many applications where the temporal component of the input data should not be ignored. </a:t>
            </a:r>
            <a:endParaRPr sz="1300"/>
          </a:p>
          <a:p>
            <a:pPr indent="-311150" lvl="0" marL="457200" rtl="0" algn="l">
              <a:lnSpc>
                <a:spcPct val="115000"/>
              </a:lnSpc>
              <a:spcBef>
                <a:spcPts val="0"/>
              </a:spcBef>
              <a:spcAft>
                <a:spcPts val="0"/>
              </a:spcAft>
              <a:buSzPts val="1300"/>
              <a:buFont typeface="Lato"/>
              <a:buChar char="●"/>
            </a:pPr>
            <a:r>
              <a:rPr lang="en" sz="1300">
                <a:solidFill>
                  <a:srgbClr val="222222"/>
                </a:solidFill>
              </a:rPr>
              <a:t>This architecture consists of 3 main components: Input Gate, Output Gate and Forget Gate.</a:t>
            </a:r>
            <a:endParaRPr sz="1300"/>
          </a:p>
          <a:p>
            <a:pPr indent="-311150" lvl="0" marL="457200" rtl="0" algn="just">
              <a:lnSpc>
                <a:spcPct val="115000"/>
              </a:lnSpc>
              <a:spcBef>
                <a:spcPts val="0"/>
              </a:spcBef>
              <a:spcAft>
                <a:spcPts val="0"/>
              </a:spcAft>
              <a:buSzPts val="1300"/>
              <a:buFont typeface="Lato"/>
              <a:buChar char="●"/>
            </a:pPr>
            <a:r>
              <a:rPr lang="en" sz="1300">
                <a:solidFill>
                  <a:srgbClr val="222635"/>
                </a:solidFill>
              </a:rPr>
              <a:t>The forget gate chooses what values of the old cell state to get rid of, based on the current input data. The two input gates (often denoted </a:t>
            </a:r>
            <a:r>
              <a:rPr i="1" lang="en" sz="1300">
                <a:solidFill>
                  <a:srgbClr val="222635"/>
                </a:solidFill>
              </a:rPr>
              <a:t>i</a:t>
            </a:r>
            <a:r>
              <a:rPr lang="en" sz="1300">
                <a:solidFill>
                  <a:srgbClr val="222635"/>
                </a:solidFill>
              </a:rPr>
              <a:t> and </a:t>
            </a:r>
            <a:r>
              <a:rPr i="1" lang="en" sz="1300">
                <a:solidFill>
                  <a:srgbClr val="222635"/>
                </a:solidFill>
              </a:rPr>
              <a:t>j</a:t>
            </a:r>
            <a:r>
              <a:rPr lang="en" sz="1300">
                <a:solidFill>
                  <a:srgbClr val="222635"/>
                </a:solidFill>
              </a:rPr>
              <a:t>) work together to decide what to add to the cell state depending on the input.</a:t>
            </a:r>
            <a:r>
              <a:rPr lang="en" sz="1300"/>
              <a:t> </a:t>
            </a:r>
            <a:endParaRPr sz="1300"/>
          </a:p>
          <a:p>
            <a:pPr indent="-311150" lvl="0" marL="457200" rtl="0" algn="l">
              <a:lnSpc>
                <a:spcPct val="115000"/>
              </a:lnSpc>
              <a:spcBef>
                <a:spcPts val="0"/>
              </a:spcBef>
              <a:spcAft>
                <a:spcPts val="0"/>
              </a:spcAft>
              <a:buSzPts val="1300"/>
              <a:buFont typeface="Lato"/>
              <a:buChar char="●"/>
            </a:pPr>
            <a:r>
              <a:rPr i="1" lang="en" sz="1300">
                <a:solidFill>
                  <a:srgbClr val="222635"/>
                </a:solidFill>
              </a:rPr>
              <a:t>i</a:t>
            </a:r>
            <a:r>
              <a:rPr lang="en" sz="1300">
                <a:solidFill>
                  <a:srgbClr val="222635"/>
                </a:solidFill>
              </a:rPr>
              <a:t> and </a:t>
            </a:r>
            <a:r>
              <a:rPr i="1" lang="en" sz="1300">
                <a:solidFill>
                  <a:srgbClr val="222635"/>
                </a:solidFill>
              </a:rPr>
              <a:t>j</a:t>
            </a:r>
            <a:r>
              <a:rPr lang="en" sz="1300">
                <a:solidFill>
                  <a:srgbClr val="222635"/>
                </a:solidFill>
              </a:rPr>
              <a:t> typically have different activation functions, which we intuitively expect to be used to suggest a scaling vector and candidate values to add to the cell state.Finally, the output gate determines what parts of the cell state should be passed on to the output.</a:t>
            </a:r>
            <a:endParaRPr>
              <a:latin typeface="Lato"/>
              <a:ea typeface="Lato"/>
              <a:cs typeface="Lato"/>
              <a:sym typeface="Lato"/>
            </a:endParaRPr>
          </a:p>
        </p:txBody>
      </p:sp>
      <p:pic>
        <p:nvPicPr>
          <p:cNvPr id="199" name="Google Shape;199;p28"/>
          <p:cNvPicPr preferRelativeResize="0"/>
          <p:nvPr/>
        </p:nvPicPr>
        <p:blipFill>
          <a:blip r:embed="rId3">
            <a:alphaModFix/>
          </a:blip>
          <a:stretch>
            <a:fillRect/>
          </a:stretch>
        </p:blipFill>
        <p:spPr>
          <a:xfrm>
            <a:off x="-85575" y="1507375"/>
            <a:ext cx="4351150" cy="2363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138925" y="514200"/>
            <a:ext cx="6485100" cy="675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000000"/>
                </a:solidFill>
                <a:latin typeface="Arial"/>
                <a:ea typeface="Arial"/>
                <a:cs typeface="Arial"/>
                <a:sym typeface="Arial"/>
              </a:rPr>
              <a:t>The high-level illustration of Vanilla LSTM Architecture for Failure identification</a:t>
            </a:r>
            <a:endParaRPr sz="3200"/>
          </a:p>
        </p:txBody>
      </p:sp>
      <p:sp>
        <p:nvSpPr>
          <p:cNvPr id="205" name="Google Shape;205;p29"/>
          <p:cNvSpPr txBox="1"/>
          <p:nvPr/>
        </p:nvSpPr>
        <p:spPr>
          <a:xfrm>
            <a:off x="207125" y="1900075"/>
            <a:ext cx="4989600" cy="24558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400"/>
              </a:spcBef>
              <a:spcAft>
                <a:spcPts val="0"/>
              </a:spcAft>
              <a:buSzPts val="1300"/>
              <a:buChar char="●"/>
            </a:pPr>
            <a:r>
              <a:rPr lang="en" sz="1300">
                <a:solidFill>
                  <a:srgbClr val="222635"/>
                </a:solidFill>
              </a:rPr>
              <a:t>Before we even start building the model, we need to first transform the shape of  training and test sets from 2d (samples,features) to 3d (samples, timesteps,features). </a:t>
            </a:r>
            <a:endParaRPr sz="1300">
              <a:solidFill>
                <a:srgbClr val="222635"/>
              </a:solidFill>
            </a:endParaRPr>
          </a:p>
          <a:p>
            <a:pPr indent="-311150" lvl="0" marL="457200" rtl="0" algn="l">
              <a:lnSpc>
                <a:spcPct val="115000"/>
              </a:lnSpc>
              <a:spcBef>
                <a:spcPts val="0"/>
              </a:spcBef>
              <a:spcAft>
                <a:spcPts val="0"/>
              </a:spcAft>
              <a:buSzPts val="1300"/>
              <a:buChar char="●"/>
            </a:pPr>
            <a:r>
              <a:rPr lang="en" sz="1300">
                <a:solidFill>
                  <a:srgbClr val="222635"/>
                </a:solidFill>
              </a:rPr>
              <a:t>This is necessary as the LSTM will take in the input timesteps wise not all at once like the traditional Neural Nets. </a:t>
            </a:r>
            <a:endParaRPr sz="1300">
              <a:solidFill>
                <a:srgbClr val="222635"/>
              </a:solidFill>
            </a:endParaRPr>
          </a:p>
          <a:p>
            <a:pPr indent="-311150" lvl="0" marL="457200" rtl="0" algn="l">
              <a:lnSpc>
                <a:spcPct val="115000"/>
              </a:lnSpc>
              <a:spcBef>
                <a:spcPts val="0"/>
              </a:spcBef>
              <a:spcAft>
                <a:spcPts val="0"/>
              </a:spcAft>
              <a:buSzPts val="1300"/>
              <a:buChar char="●"/>
            </a:pPr>
            <a:r>
              <a:rPr lang="en" sz="1300">
                <a:solidFill>
                  <a:srgbClr val="222635"/>
                </a:solidFill>
              </a:rPr>
              <a:t>Our model consists of 2 LSTM layers instead of 1 each composed of 50 neurons, a dense layer of 32 neurons.</a:t>
            </a:r>
            <a:endParaRPr sz="1300">
              <a:solidFill>
                <a:srgbClr val="222635"/>
              </a:solidFill>
            </a:endParaRPr>
          </a:p>
          <a:p>
            <a:pPr indent="-311150" lvl="0" marL="457200" rtl="0" algn="l">
              <a:lnSpc>
                <a:spcPct val="115000"/>
              </a:lnSpc>
              <a:spcBef>
                <a:spcPts val="0"/>
              </a:spcBef>
              <a:spcAft>
                <a:spcPts val="0"/>
              </a:spcAft>
              <a:buSzPts val="1300"/>
              <a:buChar char="●"/>
            </a:pPr>
            <a:r>
              <a:rPr lang="en" sz="1300">
                <a:solidFill>
                  <a:srgbClr val="222635"/>
                </a:solidFill>
              </a:rPr>
              <a:t>Finally, a dense layer with a </a:t>
            </a:r>
            <a:r>
              <a:rPr lang="en" sz="1300">
                <a:solidFill>
                  <a:srgbClr val="222635"/>
                </a:solidFill>
              </a:rPr>
              <a:t>softmax</a:t>
            </a:r>
            <a:r>
              <a:rPr lang="en" sz="1300">
                <a:solidFill>
                  <a:srgbClr val="222635"/>
                </a:solidFill>
              </a:rPr>
              <a:t> activation function is utilized to find the probability of the type of failure.</a:t>
            </a:r>
            <a:endParaRPr sz="1300"/>
          </a:p>
        </p:txBody>
      </p:sp>
      <p:pic>
        <p:nvPicPr>
          <p:cNvPr id="206" name="Google Shape;206;p29"/>
          <p:cNvPicPr preferRelativeResize="0"/>
          <p:nvPr/>
        </p:nvPicPr>
        <p:blipFill>
          <a:blip r:embed="rId3">
            <a:alphaModFix/>
          </a:blip>
          <a:stretch>
            <a:fillRect/>
          </a:stretch>
        </p:blipFill>
        <p:spPr>
          <a:xfrm>
            <a:off x="7372800" y="644625"/>
            <a:ext cx="1517525" cy="4404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727650" y="599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212" name="Google Shape;212;p30"/>
          <p:cNvSpPr txBox="1"/>
          <p:nvPr/>
        </p:nvSpPr>
        <p:spPr>
          <a:xfrm>
            <a:off x="644050" y="1598100"/>
            <a:ext cx="7010700" cy="23826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SzPts val="1400"/>
              <a:buChar char="●"/>
            </a:pPr>
            <a:r>
              <a:rPr lang="en"/>
              <a:t>The training accuracy and test accuracy for the vibration model obtained was  96.5% and 95.8% respectively and their respective losses are 0.0845 and 0.1275..</a:t>
            </a:r>
            <a:endParaRPr/>
          </a:p>
          <a:p>
            <a:pPr indent="-317500" lvl="0" marL="457200" rtl="0" algn="just">
              <a:lnSpc>
                <a:spcPct val="115000"/>
              </a:lnSpc>
              <a:spcBef>
                <a:spcPts val="0"/>
              </a:spcBef>
              <a:spcAft>
                <a:spcPts val="0"/>
              </a:spcAft>
              <a:buSzPts val="1400"/>
              <a:buChar char="●"/>
            </a:pPr>
            <a:r>
              <a:rPr lang="en"/>
              <a:t>The training accuracy and test accuracy for the power model obtained was  50.7% and 49.7% respectively and their respective losses were 2.34 and 2.78. </a:t>
            </a:r>
            <a:endParaRPr/>
          </a:p>
          <a:p>
            <a:pPr indent="-317500" lvl="0" marL="457200" rtl="0" algn="just">
              <a:lnSpc>
                <a:spcPct val="115000"/>
              </a:lnSpc>
              <a:spcBef>
                <a:spcPts val="0"/>
              </a:spcBef>
              <a:spcAft>
                <a:spcPts val="0"/>
              </a:spcAft>
              <a:buSzPts val="1400"/>
              <a:buChar char="●"/>
            </a:pPr>
            <a:r>
              <a:rPr lang="en"/>
              <a:t>Clearly, This model performed well for the vibration whereas it dipped and isn’t accurate enough in the case of power.</a:t>
            </a:r>
            <a:endParaRPr/>
          </a:p>
          <a:p>
            <a:pPr indent="-317500" lvl="0" marL="457200" rtl="0" algn="just">
              <a:lnSpc>
                <a:spcPct val="115000"/>
              </a:lnSpc>
              <a:spcBef>
                <a:spcPts val="0"/>
              </a:spcBef>
              <a:spcAft>
                <a:spcPts val="0"/>
              </a:spcAft>
              <a:buSzPts val="1400"/>
              <a:buChar char="●"/>
            </a:pPr>
            <a:r>
              <a:rPr lang="en"/>
              <a:t>So, there is further scope for a better model to be designed for giving accurate results on both variables.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nvSpPr>
        <p:spPr>
          <a:xfrm>
            <a:off x="1300825" y="1755375"/>
            <a:ext cx="6649800" cy="101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500">
                <a:solidFill>
                  <a:schemeClr val="dk1"/>
                </a:solidFill>
              </a:rPr>
              <a:t>Introduction</a:t>
            </a:r>
            <a:endParaRPr b="1" sz="2500">
              <a:solidFill>
                <a:schemeClr val="dk1"/>
              </a:solidFill>
            </a:endParaRPr>
          </a:p>
          <a:p>
            <a:pPr indent="0" lvl="0" marL="0" rtl="0" algn="ctr">
              <a:lnSpc>
                <a:spcPct val="115000"/>
              </a:lnSpc>
              <a:spcBef>
                <a:spcPts val="0"/>
              </a:spcBef>
              <a:spcAft>
                <a:spcPts val="0"/>
              </a:spcAft>
              <a:buNone/>
            </a:pPr>
            <a:r>
              <a:rPr b="1" lang="en" sz="2500">
                <a:solidFill>
                  <a:schemeClr val="dk1"/>
                </a:solidFill>
              </a:rPr>
              <a:t> </a:t>
            </a:r>
            <a:endParaRPr b="1" sz="2500">
              <a:solidFill>
                <a:schemeClr val="dk1"/>
              </a:solidFill>
            </a:endParaRPr>
          </a:p>
        </p:txBody>
      </p:sp>
      <p:sp>
        <p:nvSpPr>
          <p:cNvPr id="218" name="Google Shape;218;p31"/>
          <p:cNvSpPr txBox="1"/>
          <p:nvPr/>
        </p:nvSpPr>
        <p:spPr>
          <a:xfrm>
            <a:off x="641875" y="4467400"/>
            <a:ext cx="194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Arkaprava Ghosh</a:t>
            </a:r>
            <a:endParaRPr>
              <a:latin typeface="Lato"/>
              <a:ea typeface="Lato"/>
              <a:cs typeface="Lato"/>
              <a:sym typeface="Lato"/>
            </a:endParaRPr>
          </a:p>
        </p:txBody>
      </p:sp>
      <p:sp>
        <p:nvSpPr>
          <p:cNvPr id="219" name="Google Shape;219;p31"/>
          <p:cNvSpPr txBox="1"/>
          <p:nvPr>
            <p:ph idx="1" type="subTitle"/>
          </p:nvPr>
        </p:nvSpPr>
        <p:spPr>
          <a:xfrm>
            <a:off x="5734025" y="4253450"/>
            <a:ext cx="3098400" cy="6657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a:t>AI For Manufacturing</a:t>
            </a:r>
            <a:endParaRPr b="1"/>
          </a:p>
          <a:p>
            <a:pPr indent="0" lvl="0" marL="0" rtl="0" algn="ctr">
              <a:spcBef>
                <a:spcPts val="0"/>
              </a:spcBef>
              <a:spcAft>
                <a:spcPts val="0"/>
              </a:spcAft>
              <a:buNone/>
            </a:pPr>
            <a:r>
              <a:rPr b="1" lang="en"/>
              <a:t>AI61009</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155100" y="595075"/>
            <a:ext cx="6485100" cy="675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000000"/>
                </a:solidFill>
                <a:latin typeface="Arial"/>
                <a:ea typeface="Arial"/>
                <a:cs typeface="Arial"/>
                <a:sym typeface="Arial"/>
              </a:rPr>
              <a:t>Data-driven digital twin and its importance in Industry 4.0</a:t>
            </a:r>
            <a:endParaRPr sz="3200"/>
          </a:p>
        </p:txBody>
      </p:sp>
      <p:pic>
        <p:nvPicPr>
          <p:cNvPr id="94" name="Google Shape;94;p14"/>
          <p:cNvPicPr preferRelativeResize="0"/>
          <p:nvPr/>
        </p:nvPicPr>
        <p:blipFill>
          <a:blip r:embed="rId3">
            <a:alphaModFix/>
          </a:blip>
          <a:stretch>
            <a:fillRect/>
          </a:stretch>
        </p:blipFill>
        <p:spPr>
          <a:xfrm>
            <a:off x="155100" y="1270375"/>
            <a:ext cx="4259250" cy="2129625"/>
          </a:xfrm>
          <a:prstGeom prst="rect">
            <a:avLst/>
          </a:prstGeom>
          <a:noFill/>
          <a:ln>
            <a:noFill/>
          </a:ln>
        </p:spPr>
      </p:pic>
      <p:pic>
        <p:nvPicPr>
          <p:cNvPr id="95" name="Google Shape;95;p14"/>
          <p:cNvPicPr preferRelativeResize="0"/>
          <p:nvPr/>
        </p:nvPicPr>
        <p:blipFill>
          <a:blip r:embed="rId4">
            <a:alphaModFix/>
          </a:blip>
          <a:stretch>
            <a:fillRect/>
          </a:stretch>
        </p:blipFill>
        <p:spPr>
          <a:xfrm>
            <a:off x="4572000" y="1270375"/>
            <a:ext cx="4241209" cy="3568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727650" y="673775"/>
            <a:ext cx="2880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Faults</a:t>
            </a:r>
            <a:endParaRPr/>
          </a:p>
        </p:txBody>
      </p:sp>
      <p:sp>
        <p:nvSpPr>
          <p:cNvPr id="225" name="Google Shape;225;p32"/>
          <p:cNvSpPr txBox="1"/>
          <p:nvPr>
            <p:ph idx="1" type="body"/>
          </p:nvPr>
        </p:nvSpPr>
        <p:spPr>
          <a:xfrm>
            <a:off x="4682900" y="905875"/>
            <a:ext cx="3735300" cy="4099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117">
                <a:solidFill>
                  <a:srgbClr val="000000"/>
                </a:solidFill>
                <a:latin typeface="Arial"/>
                <a:ea typeface="Arial"/>
                <a:cs typeface="Arial"/>
                <a:sym typeface="Arial"/>
              </a:rPr>
              <a:t>We have broadly considered 4 types of bearing defects</a:t>
            </a:r>
            <a:endParaRPr sz="1117">
              <a:solidFill>
                <a:srgbClr val="000000"/>
              </a:solidFill>
              <a:latin typeface="Arial"/>
              <a:ea typeface="Arial"/>
              <a:cs typeface="Arial"/>
              <a:sym typeface="Arial"/>
            </a:endParaRPr>
          </a:p>
          <a:p>
            <a:pPr indent="-299561" lvl="0" marL="457200" rtl="0" algn="l">
              <a:lnSpc>
                <a:spcPct val="95000"/>
              </a:lnSpc>
              <a:spcBef>
                <a:spcPts val="1200"/>
              </a:spcBef>
              <a:spcAft>
                <a:spcPts val="0"/>
              </a:spcAft>
              <a:buClr>
                <a:srgbClr val="000000"/>
              </a:buClr>
              <a:buSzPts val="1118"/>
              <a:buFont typeface="Arial"/>
              <a:buAutoNum type="arabicPeriod"/>
            </a:pPr>
            <a:r>
              <a:rPr b="1" lang="en" sz="1117">
                <a:solidFill>
                  <a:srgbClr val="000000"/>
                </a:solidFill>
                <a:latin typeface="Arial"/>
                <a:ea typeface="Arial"/>
                <a:cs typeface="Arial"/>
                <a:sym typeface="Arial"/>
              </a:rPr>
              <a:t>Inner race fault: </a:t>
            </a:r>
            <a:br>
              <a:rPr b="1" lang="en" sz="1117">
                <a:solidFill>
                  <a:srgbClr val="000000"/>
                </a:solidFill>
                <a:latin typeface="Arial"/>
                <a:ea typeface="Arial"/>
                <a:cs typeface="Arial"/>
                <a:sym typeface="Arial"/>
              </a:rPr>
            </a:br>
            <a:r>
              <a:rPr lang="en" sz="1117">
                <a:solidFill>
                  <a:srgbClr val="000000"/>
                </a:solidFill>
                <a:latin typeface="Arial"/>
                <a:ea typeface="Arial"/>
                <a:cs typeface="Arial"/>
                <a:sym typeface="Arial"/>
              </a:rPr>
              <a:t>Any crack or fracture in the inner race of a ball or roller bearing causes what we call an inner race fault.</a:t>
            </a:r>
            <a:endParaRPr sz="1117">
              <a:solidFill>
                <a:srgbClr val="000000"/>
              </a:solidFill>
              <a:latin typeface="Arial"/>
              <a:ea typeface="Arial"/>
              <a:cs typeface="Arial"/>
              <a:sym typeface="Arial"/>
            </a:endParaRPr>
          </a:p>
          <a:p>
            <a:pPr indent="-299561" lvl="0" marL="457200" rtl="0" algn="l">
              <a:lnSpc>
                <a:spcPct val="95000"/>
              </a:lnSpc>
              <a:spcBef>
                <a:spcPts val="0"/>
              </a:spcBef>
              <a:spcAft>
                <a:spcPts val="0"/>
              </a:spcAft>
              <a:buClr>
                <a:srgbClr val="000000"/>
              </a:buClr>
              <a:buSzPts val="1118"/>
              <a:buFont typeface="Arial"/>
              <a:buAutoNum type="arabicPeriod"/>
            </a:pPr>
            <a:r>
              <a:rPr b="1" lang="en" sz="1117">
                <a:solidFill>
                  <a:srgbClr val="000000"/>
                </a:solidFill>
                <a:latin typeface="Arial"/>
                <a:ea typeface="Arial"/>
                <a:cs typeface="Arial"/>
                <a:sym typeface="Arial"/>
              </a:rPr>
              <a:t>Outer race fault:</a:t>
            </a:r>
            <a:br>
              <a:rPr b="1" lang="en" sz="1117">
                <a:solidFill>
                  <a:srgbClr val="000000"/>
                </a:solidFill>
                <a:latin typeface="Arial"/>
                <a:ea typeface="Arial"/>
                <a:cs typeface="Arial"/>
                <a:sym typeface="Arial"/>
              </a:rPr>
            </a:br>
            <a:r>
              <a:rPr lang="en" sz="1117">
                <a:solidFill>
                  <a:srgbClr val="000000"/>
                </a:solidFill>
                <a:latin typeface="Arial"/>
                <a:ea typeface="Arial"/>
                <a:cs typeface="Arial"/>
                <a:sym typeface="Arial"/>
              </a:rPr>
              <a:t>When cracks or fractures happen in the outer raceway, we term it an outer race fault. Raceway faults can occur due to true or false brinelling, lubricant failure, corrosion etc.</a:t>
            </a:r>
            <a:endParaRPr sz="1117">
              <a:solidFill>
                <a:srgbClr val="000000"/>
              </a:solidFill>
              <a:latin typeface="Arial"/>
              <a:ea typeface="Arial"/>
              <a:cs typeface="Arial"/>
              <a:sym typeface="Arial"/>
            </a:endParaRPr>
          </a:p>
          <a:p>
            <a:pPr indent="-299561" lvl="0" marL="457200" rtl="0" algn="l">
              <a:lnSpc>
                <a:spcPct val="95000"/>
              </a:lnSpc>
              <a:spcBef>
                <a:spcPts val="0"/>
              </a:spcBef>
              <a:spcAft>
                <a:spcPts val="0"/>
              </a:spcAft>
              <a:buClr>
                <a:srgbClr val="000000"/>
              </a:buClr>
              <a:buSzPts val="1118"/>
              <a:buFont typeface="Arial"/>
              <a:buAutoNum type="arabicPeriod"/>
            </a:pPr>
            <a:r>
              <a:rPr b="1" lang="en" sz="1117">
                <a:solidFill>
                  <a:srgbClr val="000000"/>
                </a:solidFill>
                <a:latin typeface="Arial"/>
                <a:ea typeface="Arial"/>
                <a:cs typeface="Arial"/>
                <a:sym typeface="Arial"/>
              </a:rPr>
              <a:t>Cage Broken:</a:t>
            </a:r>
            <a:br>
              <a:rPr b="1" lang="en" sz="1117">
                <a:solidFill>
                  <a:srgbClr val="000000"/>
                </a:solidFill>
                <a:latin typeface="Arial"/>
                <a:ea typeface="Arial"/>
                <a:cs typeface="Arial"/>
                <a:sym typeface="Arial"/>
              </a:rPr>
            </a:br>
            <a:r>
              <a:rPr lang="en" sz="1117">
                <a:solidFill>
                  <a:srgbClr val="000000"/>
                </a:solidFill>
                <a:latin typeface="Arial"/>
                <a:ea typeface="Arial"/>
                <a:cs typeface="Arial"/>
                <a:sym typeface="Arial"/>
              </a:rPr>
              <a:t>The bearing cage (also called a separator or a retainer) is the metal structure that holds the rolling elements (balls or cylindrical rollers) in proper position and orientation so that they don’t group together. Cage damage includes cage deformation, fracture and wear, fracture of cage pillars etc. Possible causes include poor mounting (misalignment), large moment load, shock or large vibration.</a:t>
            </a:r>
            <a:endParaRPr sz="1117">
              <a:solidFill>
                <a:srgbClr val="000000"/>
              </a:solidFill>
              <a:latin typeface="Arial"/>
              <a:ea typeface="Arial"/>
              <a:cs typeface="Arial"/>
              <a:sym typeface="Arial"/>
            </a:endParaRPr>
          </a:p>
          <a:p>
            <a:pPr indent="-299561" lvl="0" marL="457200" rtl="0" algn="l">
              <a:lnSpc>
                <a:spcPct val="95000"/>
              </a:lnSpc>
              <a:spcBef>
                <a:spcPts val="0"/>
              </a:spcBef>
              <a:spcAft>
                <a:spcPts val="0"/>
              </a:spcAft>
              <a:buClr>
                <a:srgbClr val="000000"/>
              </a:buClr>
              <a:buSzPts val="1118"/>
              <a:buFont typeface="Arial"/>
              <a:buAutoNum type="arabicPeriod"/>
            </a:pPr>
            <a:r>
              <a:rPr b="1" lang="en" sz="1117">
                <a:solidFill>
                  <a:srgbClr val="000000"/>
                </a:solidFill>
                <a:latin typeface="Arial"/>
                <a:ea typeface="Arial"/>
                <a:cs typeface="Arial"/>
                <a:sym typeface="Arial"/>
              </a:rPr>
              <a:t>Healthy</a:t>
            </a:r>
            <a:br>
              <a:rPr b="1" lang="en" sz="1117">
                <a:solidFill>
                  <a:srgbClr val="000000"/>
                </a:solidFill>
                <a:latin typeface="Arial"/>
                <a:ea typeface="Arial"/>
                <a:cs typeface="Arial"/>
                <a:sym typeface="Arial"/>
              </a:rPr>
            </a:br>
            <a:r>
              <a:rPr lang="en" sz="1117">
                <a:solidFill>
                  <a:srgbClr val="000000"/>
                </a:solidFill>
                <a:latin typeface="Arial"/>
                <a:ea typeface="Arial"/>
                <a:cs typeface="Arial"/>
                <a:sym typeface="Arial"/>
              </a:rPr>
              <a:t>When none of the aforementioned faults have been observed, we term it a healthy bearing.</a:t>
            </a:r>
            <a:endParaRPr sz="1117">
              <a:solidFill>
                <a:srgbClr val="000000"/>
              </a:solidFill>
              <a:latin typeface="Arial"/>
              <a:ea typeface="Arial"/>
              <a:cs typeface="Arial"/>
              <a:sym typeface="Arial"/>
            </a:endParaRPr>
          </a:p>
          <a:p>
            <a:pPr indent="0" lvl="0" marL="0" rtl="0" algn="l">
              <a:lnSpc>
                <a:spcPct val="95000"/>
              </a:lnSpc>
              <a:spcBef>
                <a:spcPts val="0"/>
              </a:spcBef>
              <a:spcAft>
                <a:spcPts val="0"/>
              </a:spcAft>
              <a:buSzPts val="1018"/>
              <a:buNone/>
            </a:pPr>
            <a:r>
              <a:t/>
            </a:r>
            <a:endParaRPr sz="1302"/>
          </a:p>
          <a:p>
            <a:pPr indent="0" lvl="0" marL="0" rtl="0" algn="l">
              <a:lnSpc>
                <a:spcPct val="95000"/>
              </a:lnSpc>
              <a:spcBef>
                <a:spcPts val="1200"/>
              </a:spcBef>
              <a:spcAft>
                <a:spcPts val="1200"/>
              </a:spcAft>
              <a:buSzPts val="1018"/>
              <a:buNone/>
            </a:pPr>
            <a:r>
              <a:t/>
            </a:r>
            <a:endParaRPr sz="1117">
              <a:solidFill>
                <a:srgbClr val="000000"/>
              </a:solidFill>
              <a:latin typeface="Arial"/>
              <a:ea typeface="Arial"/>
              <a:cs typeface="Arial"/>
              <a:sym typeface="Arial"/>
            </a:endParaRPr>
          </a:p>
        </p:txBody>
      </p:sp>
      <p:pic>
        <p:nvPicPr>
          <p:cNvPr id="226" name="Google Shape;226;p32"/>
          <p:cNvPicPr preferRelativeResize="0"/>
          <p:nvPr/>
        </p:nvPicPr>
        <p:blipFill>
          <a:blip r:embed="rId3">
            <a:alphaModFix/>
          </a:blip>
          <a:stretch>
            <a:fillRect/>
          </a:stretch>
        </p:blipFill>
        <p:spPr>
          <a:xfrm>
            <a:off x="652675" y="1695450"/>
            <a:ext cx="3857625" cy="1752600"/>
          </a:xfrm>
          <a:prstGeom prst="rect">
            <a:avLst/>
          </a:prstGeom>
          <a:noFill/>
          <a:ln>
            <a:noFill/>
          </a:ln>
        </p:spPr>
      </p:pic>
      <p:sp>
        <p:nvSpPr>
          <p:cNvPr id="227" name="Google Shape;227;p32"/>
          <p:cNvSpPr txBox="1"/>
          <p:nvPr/>
        </p:nvSpPr>
        <p:spPr>
          <a:xfrm>
            <a:off x="713838" y="3515975"/>
            <a:ext cx="37353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t>outer raceway fault (left), inner raceway fault (right)</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729450" y="612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Vibration and fault</a:t>
            </a:r>
            <a:endParaRPr/>
          </a:p>
        </p:txBody>
      </p:sp>
      <p:sp>
        <p:nvSpPr>
          <p:cNvPr id="233" name="Google Shape;233;p33"/>
          <p:cNvSpPr txBox="1"/>
          <p:nvPr>
            <p:ph idx="1" type="body"/>
          </p:nvPr>
        </p:nvSpPr>
        <p:spPr>
          <a:xfrm>
            <a:off x="4959250" y="1412550"/>
            <a:ext cx="3458700" cy="30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A healthy bearing only produces random vibrations (white noise) as expected. </a:t>
            </a:r>
            <a:endParaRPr sz="1400"/>
          </a:p>
          <a:p>
            <a:pPr indent="0" lvl="0" marL="0" rtl="0" algn="l">
              <a:spcBef>
                <a:spcPts val="1200"/>
              </a:spcBef>
              <a:spcAft>
                <a:spcPts val="0"/>
              </a:spcAft>
              <a:buNone/>
            </a:pPr>
            <a:r>
              <a:rPr lang="en" sz="1400"/>
              <a:t>Outer race faults theoretically produces periodic impulses ( due to periodic brinelling in the raceway).</a:t>
            </a:r>
            <a:endParaRPr sz="1400"/>
          </a:p>
          <a:p>
            <a:pPr indent="0" lvl="0" marL="0" rtl="0" algn="l">
              <a:spcBef>
                <a:spcPts val="1200"/>
              </a:spcBef>
              <a:spcAft>
                <a:spcPts val="0"/>
              </a:spcAft>
              <a:buNone/>
            </a:pPr>
            <a:r>
              <a:rPr lang="en" sz="1400"/>
              <a:t>Inner race faults display similar periodic behavior but generally with amplitude modulation.</a:t>
            </a:r>
            <a:endParaRPr sz="1400"/>
          </a:p>
          <a:p>
            <a:pPr indent="0" lvl="0" marL="0" rtl="0" algn="l">
              <a:spcBef>
                <a:spcPts val="1200"/>
              </a:spcBef>
              <a:spcAft>
                <a:spcPts val="1200"/>
              </a:spcAft>
              <a:buNone/>
            </a:pPr>
            <a:r>
              <a:rPr lang="en" sz="1400"/>
              <a:t>Clearly the vibration pattern gives us significant insight into the bearing health.</a:t>
            </a:r>
            <a:endParaRPr sz="1400"/>
          </a:p>
        </p:txBody>
      </p:sp>
      <p:pic>
        <p:nvPicPr>
          <p:cNvPr id="234" name="Google Shape;234;p33"/>
          <p:cNvPicPr preferRelativeResize="0"/>
          <p:nvPr/>
        </p:nvPicPr>
        <p:blipFill>
          <a:blip r:embed="rId3">
            <a:alphaModFix/>
          </a:blip>
          <a:stretch>
            <a:fillRect/>
          </a:stretch>
        </p:blipFill>
        <p:spPr>
          <a:xfrm>
            <a:off x="729450" y="1811713"/>
            <a:ext cx="4038600" cy="1819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729450" y="627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 approach</a:t>
            </a:r>
            <a:endParaRPr/>
          </a:p>
        </p:txBody>
      </p:sp>
      <p:sp>
        <p:nvSpPr>
          <p:cNvPr id="240" name="Google Shape;240;p34"/>
          <p:cNvSpPr txBox="1"/>
          <p:nvPr>
            <p:ph idx="1" type="body"/>
          </p:nvPr>
        </p:nvSpPr>
        <p:spPr>
          <a:xfrm>
            <a:off x="729450" y="3086100"/>
            <a:ext cx="7688700" cy="1607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rPr lang="en" sz="1500"/>
              <a:t>We consider a classic ANN approach here.  Although it does not make a lot of sense using ANN for classifying a time series, we obtain good accuracies on the training set (~96.8%). We used categorical cross-entropy as the loss function, ADAM as the optimizer and ran for 100 epochs with a batch-size of 512 samples over a dataset of 4,000,000 samples with a sequence length of 50 (considering only the last 50 signal inputs)  only considering the vibration data since it shows significant prospects. </a:t>
            </a:r>
            <a:endParaRPr sz="1500"/>
          </a:p>
        </p:txBody>
      </p:sp>
      <p:pic>
        <p:nvPicPr>
          <p:cNvPr id="241" name="Google Shape;241;p34"/>
          <p:cNvPicPr preferRelativeResize="0"/>
          <p:nvPr/>
        </p:nvPicPr>
        <p:blipFill>
          <a:blip r:embed="rId3">
            <a:alphaModFix/>
          </a:blip>
          <a:stretch>
            <a:fillRect/>
          </a:stretch>
        </p:blipFill>
        <p:spPr>
          <a:xfrm>
            <a:off x="908813" y="1443250"/>
            <a:ext cx="7326375" cy="1138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729450" y="629500"/>
            <a:ext cx="7688700" cy="54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for the ANN approach</a:t>
            </a:r>
            <a:endParaRPr/>
          </a:p>
        </p:txBody>
      </p:sp>
      <p:sp>
        <p:nvSpPr>
          <p:cNvPr id="247" name="Google Shape;247;p35"/>
          <p:cNvSpPr txBox="1"/>
          <p:nvPr>
            <p:ph idx="1" type="body"/>
          </p:nvPr>
        </p:nvSpPr>
        <p:spPr>
          <a:xfrm>
            <a:off x="729450" y="3777025"/>
            <a:ext cx="7688700" cy="10902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935"/>
              <a:buNone/>
            </a:pPr>
            <a:r>
              <a:rPr b="1" lang="en" sz="1490">
                <a:solidFill>
                  <a:srgbClr val="000000"/>
                </a:solidFill>
                <a:latin typeface="Arial"/>
                <a:ea typeface="Arial"/>
                <a:cs typeface="Arial"/>
                <a:sym typeface="Arial"/>
              </a:rPr>
              <a:t>Vibration Signal</a:t>
            </a:r>
            <a:endParaRPr b="1" sz="1490">
              <a:solidFill>
                <a:srgbClr val="000000"/>
              </a:solidFill>
              <a:latin typeface="Arial"/>
              <a:ea typeface="Arial"/>
              <a:cs typeface="Arial"/>
              <a:sym typeface="Arial"/>
            </a:endParaRPr>
          </a:p>
          <a:p>
            <a:pPr indent="0" lvl="0" marL="0" rtl="0" algn="ctr">
              <a:lnSpc>
                <a:spcPct val="95000"/>
              </a:lnSpc>
              <a:spcBef>
                <a:spcPts val="0"/>
              </a:spcBef>
              <a:spcAft>
                <a:spcPts val="0"/>
              </a:spcAft>
              <a:buSzPts val="935"/>
              <a:buNone/>
            </a:pPr>
            <a:r>
              <a:rPr lang="en" sz="1490">
                <a:solidFill>
                  <a:srgbClr val="000000"/>
                </a:solidFill>
                <a:latin typeface="Arial"/>
                <a:ea typeface="Arial"/>
                <a:cs typeface="Arial"/>
                <a:sym typeface="Arial"/>
              </a:rPr>
              <a:t>Validation set accuracy after 100 epochs = 96.80%</a:t>
            </a:r>
            <a:endParaRPr sz="1490">
              <a:solidFill>
                <a:srgbClr val="000000"/>
              </a:solidFill>
              <a:latin typeface="Arial"/>
              <a:ea typeface="Arial"/>
              <a:cs typeface="Arial"/>
              <a:sym typeface="Arial"/>
            </a:endParaRPr>
          </a:p>
          <a:p>
            <a:pPr indent="0" lvl="0" marL="0" rtl="0" algn="ctr">
              <a:lnSpc>
                <a:spcPct val="95000"/>
              </a:lnSpc>
              <a:spcBef>
                <a:spcPts val="0"/>
              </a:spcBef>
              <a:spcAft>
                <a:spcPts val="0"/>
              </a:spcAft>
              <a:buSzPts val="935"/>
              <a:buNone/>
            </a:pPr>
            <a:r>
              <a:rPr lang="en" sz="1490">
                <a:solidFill>
                  <a:srgbClr val="000000"/>
                </a:solidFill>
                <a:latin typeface="Arial"/>
                <a:ea typeface="Arial"/>
                <a:cs typeface="Arial"/>
                <a:sym typeface="Arial"/>
              </a:rPr>
              <a:t>Test set accuracy = 96.88%, Test set loss = 0.0856</a:t>
            </a:r>
            <a:endParaRPr sz="1745"/>
          </a:p>
          <a:p>
            <a:pPr indent="0" lvl="0" marL="0" rtl="0" algn="ctr">
              <a:lnSpc>
                <a:spcPct val="95000"/>
              </a:lnSpc>
              <a:spcBef>
                <a:spcPts val="0"/>
              </a:spcBef>
              <a:spcAft>
                <a:spcPts val="0"/>
              </a:spcAft>
              <a:buSzPts val="935"/>
              <a:buNone/>
            </a:pPr>
            <a:r>
              <a:t/>
            </a:r>
            <a:endParaRPr sz="1490">
              <a:solidFill>
                <a:srgbClr val="000000"/>
              </a:solidFill>
              <a:latin typeface="Arial"/>
              <a:ea typeface="Arial"/>
              <a:cs typeface="Arial"/>
              <a:sym typeface="Arial"/>
            </a:endParaRPr>
          </a:p>
          <a:p>
            <a:pPr indent="0" lvl="0" marL="0" rtl="0" algn="ctr">
              <a:lnSpc>
                <a:spcPct val="95000"/>
              </a:lnSpc>
              <a:spcBef>
                <a:spcPts val="0"/>
              </a:spcBef>
              <a:spcAft>
                <a:spcPts val="0"/>
              </a:spcAft>
              <a:buSzPts val="935"/>
              <a:buNone/>
            </a:pPr>
            <a:r>
              <a:t/>
            </a:r>
            <a:endParaRPr sz="1490">
              <a:solidFill>
                <a:srgbClr val="000000"/>
              </a:solidFill>
              <a:latin typeface="Arial"/>
              <a:ea typeface="Arial"/>
              <a:cs typeface="Arial"/>
              <a:sym typeface="Arial"/>
            </a:endParaRPr>
          </a:p>
        </p:txBody>
      </p:sp>
      <p:pic>
        <p:nvPicPr>
          <p:cNvPr id="248" name="Google Shape;248;p35"/>
          <p:cNvPicPr preferRelativeResize="0"/>
          <p:nvPr/>
        </p:nvPicPr>
        <p:blipFill>
          <a:blip r:embed="rId3">
            <a:alphaModFix/>
          </a:blip>
          <a:stretch>
            <a:fillRect/>
          </a:stretch>
        </p:blipFill>
        <p:spPr>
          <a:xfrm>
            <a:off x="1600200" y="1519238"/>
            <a:ext cx="5943600" cy="2105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54" name="Google Shape;254;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various types of bearing faults, which form our output classes have been described.</a:t>
            </a:r>
            <a:endParaRPr/>
          </a:p>
          <a:p>
            <a:pPr indent="-311150" lvl="0" marL="457200" rtl="0" algn="l">
              <a:spcBef>
                <a:spcPts val="0"/>
              </a:spcBef>
              <a:spcAft>
                <a:spcPts val="0"/>
              </a:spcAft>
              <a:buSzPts val="1300"/>
              <a:buChar char="●"/>
            </a:pPr>
            <a:r>
              <a:rPr lang="en"/>
              <a:t>Data visualizations performed helped us understand difference between the faulty and </a:t>
            </a:r>
            <a:r>
              <a:rPr lang="en"/>
              <a:t>healthy</a:t>
            </a:r>
            <a:r>
              <a:rPr lang="en"/>
              <a:t> classes.</a:t>
            </a:r>
            <a:endParaRPr/>
          </a:p>
          <a:p>
            <a:pPr indent="-311150" lvl="0" marL="457200" rtl="0" algn="l">
              <a:spcBef>
                <a:spcPts val="0"/>
              </a:spcBef>
              <a:spcAft>
                <a:spcPts val="0"/>
              </a:spcAft>
              <a:buSzPts val="1300"/>
              <a:buChar char="●"/>
            </a:pPr>
            <a:r>
              <a:rPr lang="en"/>
              <a:t>We used ANN and LSTM based models to generate predictions</a:t>
            </a:r>
            <a:endParaRPr/>
          </a:p>
          <a:p>
            <a:pPr indent="-311150" lvl="0" marL="457200" rtl="0" algn="l">
              <a:spcBef>
                <a:spcPts val="0"/>
              </a:spcBef>
              <a:spcAft>
                <a:spcPts val="0"/>
              </a:spcAft>
              <a:buSzPts val="1300"/>
              <a:buChar char="●"/>
            </a:pPr>
            <a:r>
              <a:rPr lang="en"/>
              <a:t>More complex models can be used with advanced sensor technology providing us multi dimensional data</a:t>
            </a:r>
            <a:endParaRPr/>
          </a:p>
          <a:p>
            <a:pPr indent="-311150" lvl="0" marL="457200" rtl="0" algn="l">
              <a:spcBef>
                <a:spcPts val="0"/>
              </a:spcBef>
              <a:spcAft>
                <a:spcPts val="0"/>
              </a:spcAft>
              <a:buSzPts val="1300"/>
              <a:buChar char="●"/>
            </a:pPr>
            <a:r>
              <a:rPr lang="en"/>
              <a:t>We would like to investigate the combination of neural networks with signal processing techniques to get better results.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9" name="Shape 99"/>
        <p:cNvGrpSpPr/>
        <p:nvPr/>
      </p:nvGrpSpPr>
      <p:grpSpPr>
        <a:xfrm>
          <a:off x="0" y="0"/>
          <a:ext cx="0" cy="0"/>
          <a:chOff x="0" y="0"/>
          <a:chExt cx="0" cy="0"/>
        </a:xfrm>
      </p:grpSpPr>
      <p:sp>
        <p:nvSpPr>
          <p:cNvPr id="100" name="Google Shape;100;p15"/>
          <p:cNvSpPr txBox="1"/>
          <p:nvPr>
            <p:ph type="title"/>
          </p:nvPr>
        </p:nvSpPr>
        <p:spPr>
          <a:xfrm>
            <a:off x="727650" y="592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The Segmenter Class</a:t>
            </a:r>
            <a:endParaRPr>
              <a:solidFill>
                <a:schemeClr val="lt1"/>
              </a:solidFill>
            </a:endParaRPr>
          </a:p>
        </p:txBody>
      </p:sp>
      <p:sp>
        <p:nvSpPr>
          <p:cNvPr id="101" name="Google Shape;101;p15"/>
          <p:cNvSpPr txBox="1"/>
          <p:nvPr>
            <p:ph idx="1" type="body"/>
          </p:nvPr>
        </p:nvSpPr>
        <p:spPr>
          <a:xfrm>
            <a:off x="727650" y="1278100"/>
            <a:ext cx="5731500" cy="2920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3650">
                <a:solidFill>
                  <a:srgbClr val="FCC28C"/>
                </a:solidFill>
                <a:highlight>
                  <a:srgbClr val="222222"/>
                </a:highlight>
                <a:latin typeface="Consolas"/>
                <a:ea typeface="Consolas"/>
                <a:cs typeface="Consolas"/>
                <a:sym typeface="Consolas"/>
              </a:rPr>
              <a:t>class</a:t>
            </a:r>
            <a:r>
              <a:rPr lang="en" sz="3650">
                <a:solidFill>
                  <a:srgbClr val="FFFFFF"/>
                </a:solidFill>
                <a:highlight>
                  <a:srgbClr val="222222"/>
                </a:highlight>
                <a:latin typeface="Consolas"/>
                <a:ea typeface="Consolas"/>
                <a:cs typeface="Consolas"/>
                <a:sym typeface="Consolas"/>
              </a:rPr>
              <a:t> </a:t>
            </a:r>
            <a:r>
              <a:rPr lang="en" sz="3650">
                <a:solidFill>
                  <a:srgbClr val="FFFFAA"/>
                </a:solidFill>
                <a:highlight>
                  <a:srgbClr val="222222"/>
                </a:highlight>
                <a:latin typeface="Consolas"/>
                <a:ea typeface="Consolas"/>
                <a:cs typeface="Consolas"/>
                <a:sym typeface="Consolas"/>
              </a:rPr>
              <a:t>segmenter</a:t>
            </a:r>
            <a:r>
              <a:rPr lang="en" sz="3650">
                <a:solidFill>
                  <a:srgbClr val="FFFFFF"/>
                </a:solidFill>
                <a:highlight>
                  <a:srgbClr val="222222"/>
                </a:highlight>
                <a:latin typeface="Consolas"/>
                <a:ea typeface="Consolas"/>
                <a:cs typeface="Consolas"/>
                <a:sym typeface="Consolas"/>
              </a:rPr>
              <a:t>:</a:t>
            </a:r>
            <a:br>
              <a:rPr lang="en" sz="3650">
                <a:solidFill>
                  <a:srgbClr val="FFFFFF"/>
                </a:solidFill>
                <a:highlight>
                  <a:srgbClr val="222222"/>
                </a:highlight>
                <a:latin typeface="Consolas"/>
                <a:ea typeface="Consolas"/>
                <a:cs typeface="Consolas"/>
                <a:sym typeface="Consolas"/>
              </a:rPr>
            </a:br>
            <a:r>
              <a:rPr lang="en" sz="3650">
                <a:solidFill>
                  <a:srgbClr val="FFFFFF"/>
                </a:solidFill>
                <a:highlight>
                  <a:srgbClr val="222222"/>
                </a:highlight>
                <a:latin typeface="Consolas"/>
                <a:ea typeface="Consolas"/>
                <a:cs typeface="Consolas"/>
                <a:sym typeface="Consolas"/>
              </a:rPr>
              <a:t>    </a:t>
            </a:r>
            <a:r>
              <a:rPr lang="en" sz="3650">
                <a:solidFill>
                  <a:srgbClr val="FCC28C"/>
                </a:solidFill>
                <a:highlight>
                  <a:srgbClr val="222222"/>
                </a:highlight>
                <a:latin typeface="Consolas"/>
                <a:ea typeface="Consolas"/>
                <a:cs typeface="Consolas"/>
                <a:sym typeface="Consolas"/>
              </a:rPr>
              <a:t>def</a:t>
            </a:r>
            <a:r>
              <a:rPr lang="en" sz="3650">
                <a:solidFill>
                  <a:srgbClr val="FFFFFF"/>
                </a:solidFill>
                <a:highlight>
                  <a:srgbClr val="222222"/>
                </a:highlight>
                <a:latin typeface="Consolas"/>
                <a:ea typeface="Consolas"/>
                <a:cs typeface="Consolas"/>
                <a:sym typeface="Consolas"/>
              </a:rPr>
              <a:t> </a:t>
            </a:r>
            <a:r>
              <a:rPr lang="en" sz="3650">
                <a:solidFill>
                  <a:srgbClr val="FFFFAA"/>
                </a:solidFill>
                <a:highlight>
                  <a:srgbClr val="222222"/>
                </a:highlight>
                <a:latin typeface="Consolas"/>
                <a:ea typeface="Consolas"/>
                <a:cs typeface="Consolas"/>
                <a:sym typeface="Consolas"/>
              </a:rPr>
              <a:t>__init__</a:t>
            </a:r>
            <a:r>
              <a:rPr lang="en" sz="3650">
                <a:solidFill>
                  <a:srgbClr val="FFFFFF"/>
                </a:solidFill>
                <a:highlight>
                  <a:srgbClr val="222222"/>
                </a:highlight>
                <a:latin typeface="Consolas"/>
                <a:ea typeface="Consolas"/>
                <a:cs typeface="Consolas"/>
                <a:sym typeface="Consolas"/>
              </a:rPr>
              <a:t>(self,sequence_length):</a:t>
            </a:r>
            <a:br>
              <a:rPr lang="en" sz="3650">
                <a:solidFill>
                  <a:srgbClr val="FFFFFF"/>
                </a:solidFill>
                <a:highlight>
                  <a:srgbClr val="222222"/>
                </a:highlight>
                <a:latin typeface="Consolas"/>
                <a:ea typeface="Consolas"/>
                <a:cs typeface="Consolas"/>
                <a:sym typeface="Consolas"/>
              </a:rPr>
            </a:br>
            <a:r>
              <a:rPr lang="en" sz="3650">
                <a:solidFill>
                  <a:srgbClr val="FFFFFF"/>
                </a:solidFill>
                <a:highlight>
                  <a:srgbClr val="222222"/>
                </a:highlight>
                <a:latin typeface="Consolas"/>
                <a:ea typeface="Consolas"/>
                <a:cs typeface="Consolas"/>
                <a:sym typeface="Consolas"/>
              </a:rPr>
              <a:t>        self.X_data = [] </a:t>
            </a:r>
            <a:r>
              <a:rPr lang="en" sz="3650">
                <a:solidFill>
                  <a:srgbClr val="888888"/>
                </a:solidFill>
                <a:highlight>
                  <a:srgbClr val="222222"/>
                </a:highlight>
                <a:latin typeface="Consolas"/>
                <a:ea typeface="Consolas"/>
                <a:cs typeface="Consolas"/>
                <a:sym typeface="Consolas"/>
              </a:rPr>
              <a:t># List for time series data.</a:t>
            </a:r>
            <a:br>
              <a:rPr lang="en" sz="3650">
                <a:solidFill>
                  <a:srgbClr val="FFFFFF"/>
                </a:solidFill>
                <a:highlight>
                  <a:srgbClr val="222222"/>
                </a:highlight>
                <a:latin typeface="Consolas"/>
                <a:ea typeface="Consolas"/>
                <a:cs typeface="Consolas"/>
                <a:sym typeface="Consolas"/>
              </a:rPr>
            </a:br>
            <a:r>
              <a:rPr lang="en" sz="3650">
                <a:solidFill>
                  <a:srgbClr val="FFFFFF"/>
                </a:solidFill>
                <a:highlight>
                  <a:srgbClr val="222222"/>
                </a:highlight>
                <a:latin typeface="Consolas"/>
                <a:ea typeface="Consolas"/>
                <a:cs typeface="Consolas"/>
                <a:sym typeface="Consolas"/>
              </a:rPr>
              <a:t>        self.y_data = [] </a:t>
            </a:r>
            <a:r>
              <a:rPr lang="en" sz="3650">
                <a:solidFill>
                  <a:srgbClr val="888888"/>
                </a:solidFill>
                <a:highlight>
                  <a:srgbClr val="222222"/>
                </a:highlight>
                <a:latin typeface="Consolas"/>
                <a:ea typeface="Consolas"/>
                <a:cs typeface="Consolas"/>
                <a:sym typeface="Consolas"/>
              </a:rPr>
              <a:t># Labels</a:t>
            </a:r>
            <a:br>
              <a:rPr lang="en" sz="3650">
                <a:solidFill>
                  <a:srgbClr val="FFFFFF"/>
                </a:solidFill>
                <a:highlight>
                  <a:srgbClr val="222222"/>
                </a:highlight>
                <a:latin typeface="Consolas"/>
                <a:ea typeface="Consolas"/>
                <a:cs typeface="Consolas"/>
                <a:sym typeface="Consolas"/>
              </a:rPr>
            </a:br>
            <a:r>
              <a:rPr lang="en" sz="3650">
                <a:solidFill>
                  <a:srgbClr val="FFFFFF"/>
                </a:solidFill>
                <a:highlight>
                  <a:srgbClr val="222222"/>
                </a:highlight>
                <a:latin typeface="Consolas"/>
                <a:ea typeface="Consolas"/>
                <a:cs typeface="Consolas"/>
                <a:sym typeface="Consolas"/>
              </a:rPr>
              <a:t>        self.l = sequence_length </a:t>
            </a:r>
            <a:r>
              <a:rPr lang="en" sz="3650">
                <a:solidFill>
                  <a:srgbClr val="888888"/>
                </a:solidFill>
                <a:highlight>
                  <a:srgbClr val="222222"/>
                </a:highlight>
                <a:latin typeface="Consolas"/>
                <a:ea typeface="Consolas"/>
                <a:cs typeface="Consolas"/>
                <a:sym typeface="Consolas"/>
              </a:rPr>
              <a:t>#Lookback period</a:t>
            </a:r>
            <a:br>
              <a:rPr lang="en" sz="3650">
                <a:solidFill>
                  <a:srgbClr val="FFFFFF"/>
                </a:solidFill>
                <a:highlight>
                  <a:srgbClr val="222222"/>
                </a:highlight>
                <a:latin typeface="Consolas"/>
                <a:ea typeface="Consolas"/>
                <a:cs typeface="Consolas"/>
                <a:sym typeface="Consolas"/>
              </a:rPr>
            </a:br>
            <a:r>
              <a:rPr lang="en" sz="3650">
                <a:solidFill>
                  <a:srgbClr val="FFFFFF"/>
                </a:solidFill>
                <a:highlight>
                  <a:srgbClr val="222222"/>
                </a:highlight>
                <a:latin typeface="Consolas"/>
                <a:ea typeface="Consolas"/>
                <a:cs typeface="Consolas"/>
                <a:sym typeface="Consolas"/>
              </a:rPr>
              <a:t>    </a:t>
            </a:r>
            <a:r>
              <a:rPr lang="en" sz="3650">
                <a:solidFill>
                  <a:srgbClr val="FCC28C"/>
                </a:solidFill>
                <a:highlight>
                  <a:srgbClr val="222222"/>
                </a:highlight>
                <a:latin typeface="Consolas"/>
                <a:ea typeface="Consolas"/>
                <a:cs typeface="Consolas"/>
                <a:sym typeface="Consolas"/>
              </a:rPr>
              <a:t>def</a:t>
            </a:r>
            <a:r>
              <a:rPr lang="en" sz="3650">
                <a:solidFill>
                  <a:srgbClr val="FFFFFF"/>
                </a:solidFill>
                <a:highlight>
                  <a:srgbClr val="222222"/>
                </a:highlight>
                <a:latin typeface="Consolas"/>
                <a:ea typeface="Consolas"/>
                <a:cs typeface="Consolas"/>
                <a:sym typeface="Consolas"/>
              </a:rPr>
              <a:t> </a:t>
            </a:r>
            <a:r>
              <a:rPr lang="en" sz="3650">
                <a:solidFill>
                  <a:srgbClr val="FFFFAA"/>
                </a:solidFill>
                <a:highlight>
                  <a:srgbClr val="222222"/>
                </a:highlight>
                <a:latin typeface="Consolas"/>
                <a:ea typeface="Consolas"/>
                <a:cs typeface="Consolas"/>
                <a:sym typeface="Consolas"/>
              </a:rPr>
              <a:t>addarray</a:t>
            </a:r>
            <a:r>
              <a:rPr lang="en" sz="3650">
                <a:solidFill>
                  <a:srgbClr val="FFFFFF"/>
                </a:solidFill>
                <a:highlight>
                  <a:srgbClr val="222222"/>
                </a:highlight>
                <a:latin typeface="Consolas"/>
                <a:ea typeface="Consolas"/>
                <a:cs typeface="Consolas"/>
                <a:sym typeface="Consolas"/>
              </a:rPr>
              <a:t>(self, data_t, class_type, n):</a:t>
            </a:r>
            <a:br>
              <a:rPr lang="en" sz="3650">
                <a:solidFill>
                  <a:srgbClr val="FFFFFF"/>
                </a:solidFill>
                <a:highlight>
                  <a:srgbClr val="222222"/>
                </a:highlight>
                <a:latin typeface="Consolas"/>
                <a:ea typeface="Consolas"/>
                <a:cs typeface="Consolas"/>
                <a:sym typeface="Consolas"/>
              </a:rPr>
            </a:br>
            <a:r>
              <a:rPr lang="en" sz="3650">
                <a:solidFill>
                  <a:srgbClr val="FFFFFF"/>
                </a:solidFill>
                <a:highlight>
                  <a:srgbClr val="222222"/>
                </a:highlight>
                <a:latin typeface="Consolas"/>
                <a:ea typeface="Consolas"/>
                <a:cs typeface="Consolas"/>
                <a:sym typeface="Consolas"/>
              </a:rPr>
              <a:t>        done_locations = set() </a:t>
            </a:r>
            <a:r>
              <a:rPr lang="en" sz="3650">
                <a:solidFill>
                  <a:srgbClr val="888888"/>
                </a:solidFill>
                <a:highlight>
                  <a:srgbClr val="222222"/>
                </a:highlight>
                <a:latin typeface="Consolas"/>
                <a:ea typeface="Consolas"/>
                <a:cs typeface="Consolas"/>
                <a:sym typeface="Consolas"/>
              </a:rPr>
              <a:t># Store index number of the records </a:t>
            </a:r>
            <a:endParaRPr sz="3650">
              <a:solidFill>
                <a:srgbClr val="888888"/>
              </a:solidFill>
              <a:highlight>
                <a:srgbClr val="222222"/>
              </a:highlight>
              <a:latin typeface="Consolas"/>
              <a:ea typeface="Consolas"/>
              <a:cs typeface="Consolas"/>
              <a:sym typeface="Consolas"/>
            </a:endParaRPr>
          </a:p>
          <a:p>
            <a:pPr indent="0" lvl="0" marL="0" rtl="0" algn="l">
              <a:spcBef>
                <a:spcPts val="0"/>
              </a:spcBef>
              <a:spcAft>
                <a:spcPts val="0"/>
              </a:spcAft>
              <a:buNone/>
            </a:pPr>
            <a:r>
              <a:rPr lang="en" sz="3650">
                <a:solidFill>
                  <a:srgbClr val="FFFFFF"/>
                </a:solidFill>
                <a:highlight>
                  <a:srgbClr val="222222"/>
                </a:highlight>
                <a:latin typeface="Consolas"/>
                <a:ea typeface="Consolas"/>
                <a:cs typeface="Consolas"/>
                <a:sym typeface="Consolas"/>
              </a:rPr>
              <a:t> i = </a:t>
            </a:r>
            <a:r>
              <a:rPr lang="en" sz="3650">
                <a:solidFill>
                  <a:srgbClr val="D36363"/>
                </a:solidFill>
                <a:highlight>
                  <a:srgbClr val="222222"/>
                </a:highlight>
                <a:latin typeface="Consolas"/>
                <a:ea typeface="Consolas"/>
                <a:cs typeface="Consolas"/>
                <a:sym typeface="Consolas"/>
              </a:rPr>
              <a:t>0</a:t>
            </a:r>
            <a:r>
              <a:rPr lang="en" sz="3650">
                <a:solidFill>
                  <a:srgbClr val="FFFFFF"/>
                </a:solidFill>
                <a:highlight>
                  <a:srgbClr val="222222"/>
                </a:highlight>
                <a:latin typeface="Consolas"/>
                <a:ea typeface="Consolas"/>
                <a:cs typeface="Consolas"/>
                <a:sym typeface="Consolas"/>
              </a:rPr>
              <a:t> </a:t>
            </a:r>
            <a:r>
              <a:rPr lang="en" sz="3650">
                <a:solidFill>
                  <a:srgbClr val="888888"/>
                </a:solidFill>
                <a:highlight>
                  <a:srgbClr val="222222"/>
                </a:highlight>
                <a:latin typeface="Consolas"/>
                <a:ea typeface="Consolas"/>
                <a:cs typeface="Consolas"/>
                <a:sym typeface="Consolas"/>
              </a:rPr>
              <a:t>#For counting the size of generated data </a:t>
            </a:r>
            <a:br>
              <a:rPr lang="en" sz="3650">
                <a:solidFill>
                  <a:srgbClr val="FFFFFF"/>
                </a:solidFill>
                <a:highlight>
                  <a:srgbClr val="222222"/>
                </a:highlight>
                <a:latin typeface="Consolas"/>
                <a:ea typeface="Consolas"/>
                <a:cs typeface="Consolas"/>
                <a:sym typeface="Consolas"/>
              </a:rPr>
            </a:br>
            <a:r>
              <a:rPr lang="en" sz="3650">
                <a:solidFill>
                  <a:srgbClr val="FFFFFF"/>
                </a:solidFill>
                <a:highlight>
                  <a:srgbClr val="222222"/>
                </a:highlight>
                <a:latin typeface="Consolas"/>
                <a:ea typeface="Consolas"/>
                <a:cs typeface="Consolas"/>
                <a:sym typeface="Consolas"/>
              </a:rPr>
              <a:t>        </a:t>
            </a:r>
            <a:r>
              <a:rPr lang="en" sz="3650">
                <a:solidFill>
                  <a:srgbClr val="FCC28C"/>
                </a:solidFill>
                <a:highlight>
                  <a:srgbClr val="222222"/>
                </a:highlight>
                <a:latin typeface="Consolas"/>
                <a:ea typeface="Consolas"/>
                <a:cs typeface="Consolas"/>
                <a:sym typeface="Consolas"/>
              </a:rPr>
              <a:t>while</a:t>
            </a:r>
            <a:r>
              <a:rPr lang="en" sz="3650">
                <a:solidFill>
                  <a:srgbClr val="FFFFFF"/>
                </a:solidFill>
                <a:highlight>
                  <a:srgbClr val="222222"/>
                </a:highlight>
                <a:latin typeface="Consolas"/>
                <a:ea typeface="Consolas"/>
                <a:cs typeface="Consolas"/>
                <a:sym typeface="Consolas"/>
              </a:rPr>
              <a:t> i &lt; n:</a:t>
            </a:r>
            <a:br>
              <a:rPr lang="en" sz="3650">
                <a:solidFill>
                  <a:srgbClr val="FFFFFF"/>
                </a:solidFill>
                <a:highlight>
                  <a:srgbClr val="222222"/>
                </a:highlight>
                <a:latin typeface="Consolas"/>
                <a:ea typeface="Consolas"/>
                <a:cs typeface="Consolas"/>
                <a:sym typeface="Consolas"/>
              </a:rPr>
            </a:br>
            <a:r>
              <a:rPr lang="en" sz="3650">
                <a:solidFill>
                  <a:srgbClr val="FFFFFF"/>
                </a:solidFill>
                <a:highlight>
                  <a:srgbClr val="222222"/>
                </a:highlight>
                <a:latin typeface="Consolas"/>
                <a:ea typeface="Consolas"/>
                <a:cs typeface="Consolas"/>
                <a:sym typeface="Consolas"/>
              </a:rPr>
              <a:t>            </a:t>
            </a:r>
            <a:r>
              <a:rPr lang="en" sz="3650">
                <a:solidFill>
                  <a:srgbClr val="888888"/>
                </a:solidFill>
                <a:highlight>
                  <a:srgbClr val="222222"/>
                </a:highlight>
                <a:latin typeface="Consolas"/>
                <a:ea typeface="Consolas"/>
                <a:cs typeface="Consolas"/>
                <a:sym typeface="Consolas"/>
              </a:rPr>
              <a:t># Randomly selecting staring location in the time series</a:t>
            </a:r>
            <a:br>
              <a:rPr lang="en" sz="3650">
                <a:solidFill>
                  <a:srgbClr val="FFFFFF"/>
                </a:solidFill>
                <a:highlight>
                  <a:srgbClr val="222222"/>
                </a:highlight>
                <a:latin typeface="Consolas"/>
                <a:ea typeface="Consolas"/>
                <a:cs typeface="Consolas"/>
                <a:sym typeface="Consolas"/>
              </a:rPr>
            </a:br>
            <a:r>
              <a:rPr lang="en" sz="3650">
                <a:solidFill>
                  <a:srgbClr val="FFFFFF"/>
                </a:solidFill>
                <a:highlight>
                  <a:srgbClr val="222222"/>
                </a:highlight>
                <a:latin typeface="Consolas"/>
                <a:ea typeface="Consolas"/>
                <a:cs typeface="Consolas"/>
                <a:sym typeface="Consolas"/>
              </a:rPr>
              <a:t>            start = random.randint(</a:t>
            </a:r>
            <a:r>
              <a:rPr lang="en" sz="3650">
                <a:solidFill>
                  <a:srgbClr val="D36363"/>
                </a:solidFill>
                <a:highlight>
                  <a:srgbClr val="222222"/>
                </a:highlight>
                <a:latin typeface="Consolas"/>
                <a:ea typeface="Consolas"/>
                <a:cs typeface="Consolas"/>
                <a:sym typeface="Consolas"/>
              </a:rPr>
              <a:t>0</a:t>
            </a:r>
            <a:r>
              <a:rPr lang="en" sz="3650">
                <a:solidFill>
                  <a:srgbClr val="FFFFFF"/>
                </a:solidFill>
                <a:highlight>
                  <a:srgbClr val="222222"/>
                </a:highlight>
                <a:latin typeface="Consolas"/>
                <a:ea typeface="Consolas"/>
                <a:cs typeface="Consolas"/>
                <a:sym typeface="Consolas"/>
              </a:rPr>
              <a:t>,len(data_t)</a:t>
            </a:r>
            <a:r>
              <a:rPr lang="en" sz="3650">
                <a:solidFill>
                  <a:srgbClr val="D36363"/>
                </a:solidFill>
                <a:highlight>
                  <a:srgbClr val="222222"/>
                </a:highlight>
                <a:latin typeface="Consolas"/>
                <a:ea typeface="Consolas"/>
                <a:cs typeface="Consolas"/>
                <a:sym typeface="Consolas"/>
              </a:rPr>
              <a:t>-self.l</a:t>
            </a:r>
            <a:r>
              <a:rPr lang="en" sz="3650">
                <a:solidFill>
                  <a:srgbClr val="FFFFFF"/>
                </a:solidFill>
                <a:highlight>
                  <a:srgbClr val="222222"/>
                </a:highlight>
                <a:latin typeface="Consolas"/>
                <a:ea typeface="Consolas"/>
                <a:cs typeface="Consolas"/>
                <a:sym typeface="Consolas"/>
              </a:rPr>
              <a:t>)</a:t>
            </a:r>
            <a:br>
              <a:rPr lang="en" sz="3650">
                <a:solidFill>
                  <a:srgbClr val="FFFFFF"/>
                </a:solidFill>
                <a:highlight>
                  <a:srgbClr val="222222"/>
                </a:highlight>
                <a:latin typeface="Consolas"/>
                <a:ea typeface="Consolas"/>
                <a:cs typeface="Consolas"/>
                <a:sym typeface="Consolas"/>
              </a:rPr>
            </a:br>
            <a:r>
              <a:rPr lang="en" sz="3650">
                <a:solidFill>
                  <a:srgbClr val="FFFFFF"/>
                </a:solidFill>
                <a:highlight>
                  <a:srgbClr val="222222"/>
                </a:highlight>
                <a:latin typeface="Consolas"/>
                <a:ea typeface="Consolas"/>
                <a:cs typeface="Consolas"/>
                <a:sym typeface="Consolas"/>
              </a:rPr>
              <a:t>            </a:t>
            </a:r>
            <a:r>
              <a:rPr lang="en" sz="3650">
                <a:solidFill>
                  <a:srgbClr val="FCC28C"/>
                </a:solidFill>
                <a:highlight>
                  <a:srgbClr val="222222"/>
                </a:highlight>
                <a:latin typeface="Consolas"/>
                <a:ea typeface="Consolas"/>
                <a:cs typeface="Consolas"/>
                <a:sym typeface="Consolas"/>
              </a:rPr>
              <a:t>if</a:t>
            </a:r>
            <a:r>
              <a:rPr lang="en" sz="3650">
                <a:solidFill>
                  <a:srgbClr val="FFFFFF"/>
                </a:solidFill>
                <a:highlight>
                  <a:srgbClr val="222222"/>
                </a:highlight>
                <a:latin typeface="Consolas"/>
                <a:ea typeface="Consolas"/>
                <a:cs typeface="Consolas"/>
                <a:sym typeface="Consolas"/>
              </a:rPr>
              <a:t> start </a:t>
            </a:r>
            <a:r>
              <a:rPr lang="en" sz="3650">
                <a:solidFill>
                  <a:srgbClr val="FCC28C"/>
                </a:solidFill>
                <a:highlight>
                  <a:srgbClr val="222222"/>
                </a:highlight>
                <a:latin typeface="Consolas"/>
                <a:ea typeface="Consolas"/>
                <a:cs typeface="Consolas"/>
                <a:sym typeface="Consolas"/>
              </a:rPr>
              <a:t>not</a:t>
            </a:r>
            <a:r>
              <a:rPr lang="en" sz="3650">
                <a:solidFill>
                  <a:srgbClr val="FFFFFF"/>
                </a:solidFill>
                <a:highlight>
                  <a:srgbClr val="222222"/>
                </a:highlight>
                <a:latin typeface="Consolas"/>
                <a:ea typeface="Consolas"/>
                <a:cs typeface="Consolas"/>
                <a:sym typeface="Consolas"/>
              </a:rPr>
              <a:t> </a:t>
            </a:r>
            <a:r>
              <a:rPr lang="en" sz="3650">
                <a:solidFill>
                  <a:srgbClr val="FCC28C"/>
                </a:solidFill>
                <a:highlight>
                  <a:srgbClr val="222222"/>
                </a:highlight>
                <a:latin typeface="Consolas"/>
                <a:ea typeface="Consolas"/>
                <a:cs typeface="Consolas"/>
                <a:sym typeface="Consolas"/>
              </a:rPr>
              <a:t>in</a:t>
            </a:r>
            <a:r>
              <a:rPr lang="en" sz="3650">
                <a:solidFill>
                  <a:srgbClr val="FFFFFF"/>
                </a:solidFill>
                <a:highlight>
                  <a:srgbClr val="222222"/>
                </a:highlight>
                <a:latin typeface="Consolas"/>
                <a:ea typeface="Consolas"/>
                <a:cs typeface="Consolas"/>
                <a:sym typeface="Consolas"/>
              </a:rPr>
              <a:t> done_locations: </a:t>
            </a:r>
            <a:r>
              <a:rPr lang="en" sz="3650">
                <a:solidFill>
                  <a:srgbClr val="888888"/>
                </a:solidFill>
                <a:highlight>
                  <a:srgbClr val="222222"/>
                </a:highlight>
                <a:latin typeface="Consolas"/>
                <a:ea typeface="Consolas"/>
                <a:cs typeface="Consolas"/>
                <a:sym typeface="Consolas"/>
              </a:rPr>
              <a:t># Check if this record is already generated</a:t>
            </a:r>
            <a:br>
              <a:rPr lang="en" sz="3650">
                <a:solidFill>
                  <a:srgbClr val="FFFFFF"/>
                </a:solidFill>
                <a:highlight>
                  <a:srgbClr val="222222"/>
                </a:highlight>
                <a:latin typeface="Consolas"/>
                <a:ea typeface="Consolas"/>
                <a:cs typeface="Consolas"/>
                <a:sym typeface="Consolas"/>
              </a:rPr>
            </a:br>
            <a:r>
              <a:rPr lang="en" sz="3650">
                <a:solidFill>
                  <a:srgbClr val="FFFFFF"/>
                </a:solidFill>
                <a:highlight>
                  <a:srgbClr val="222222"/>
                </a:highlight>
                <a:latin typeface="Consolas"/>
                <a:ea typeface="Consolas"/>
                <a:cs typeface="Consolas"/>
                <a:sym typeface="Consolas"/>
              </a:rPr>
              <a:t>                i+=</a:t>
            </a:r>
            <a:r>
              <a:rPr lang="en" sz="3650">
                <a:solidFill>
                  <a:srgbClr val="D36363"/>
                </a:solidFill>
                <a:highlight>
                  <a:srgbClr val="222222"/>
                </a:highlight>
                <a:latin typeface="Consolas"/>
                <a:ea typeface="Consolas"/>
                <a:cs typeface="Consolas"/>
                <a:sym typeface="Consolas"/>
              </a:rPr>
              <a:t>1</a:t>
            </a:r>
            <a:r>
              <a:rPr lang="en" sz="3650">
                <a:solidFill>
                  <a:srgbClr val="FFFFFF"/>
                </a:solidFill>
                <a:highlight>
                  <a:srgbClr val="222222"/>
                </a:highlight>
                <a:latin typeface="Consolas"/>
                <a:ea typeface="Consolas"/>
                <a:cs typeface="Consolas"/>
                <a:sym typeface="Consolas"/>
              </a:rPr>
              <a:t> </a:t>
            </a:r>
            <a:r>
              <a:rPr lang="en" sz="3650">
                <a:solidFill>
                  <a:srgbClr val="888888"/>
                </a:solidFill>
                <a:highlight>
                  <a:srgbClr val="222222"/>
                </a:highlight>
                <a:latin typeface="Consolas"/>
                <a:ea typeface="Consolas"/>
                <a:cs typeface="Consolas"/>
                <a:sym typeface="Consolas"/>
              </a:rPr>
              <a:t># Increase the count by one.</a:t>
            </a:r>
            <a:br>
              <a:rPr lang="en" sz="3650">
                <a:solidFill>
                  <a:srgbClr val="FFFFFF"/>
                </a:solidFill>
                <a:highlight>
                  <a:srgbClr val="222222"/>
                </a:highlight>
                <a:latin typeface="Consolas"/>
                <a:ea typeface="Consolas"/>
                <a:cs typeface="Consolas"/>
                <a:sym typeface="Consolas"/>
              </a:rPr>
            </a:br>
            <a:r>
              <a:rPr lang="en" sz="3650">
                <a:solidFill>
                  <a:srgbClr val="FFFFFF"/>
                </a:solidFill>
                <a:highlight>
                  <a:srgbClr val="222222"/>
                </a:highlight>
                <a:latin typeface="Consolas"/>
                <a:ea typeface="Consolas"/>
                <a:cs typeface="Consolas"/>
                <a:sym typeface="Consolas"/>
              </a:rPr>
              <a:t>                done_locations.add(start) </a:t>
            </a:r>
            <a:r>
              <a:rPr lang="en" sz="3650">
                <a:solidFill>
                  <a:srgbClr val="888888"/>
                </a:solidFill>
                <a:highlight>
                  <a:srgbClr val="222222"/>
                </a:highlight>
                <a:latin typeface="Consolas"/>
                <a:ea typeface="Consolas"/>
                <a:cs typeface="Consolas"/>
                <a:sym typeface="Consolas"/>
              </a:rPr>
              <a:t># Updating the completed record</a:t>
            </a:r>
            <a:br>
              <a:rPr lang="en" sz="3650">
                <a:solidFill>
                  <a:srgbClr val="FFFFFF"/>
                </a:solidFill>
                <a:highlight>
                  <a:srgbClr val="222222"/>
                </a:highlight>
                <a:latin typeface="Consolas"/>
                <a:ea typeface="Consolas"/>
                <a:cs typeface="Consolas"/>
                <a:sym typeface="Consolas"/>
              </a:rPr>
            </a:br>
            <a:r>
              <a:rPr lang="en" sz="3650">
                <a:solidFill>
                  <a:srgbClr val="FFFFFF"/>
                </a:solidFill>
                <a:highlight>
                  <a:srgbClr val="222222"/>
                </a:highlight>
                <a:latin typeface="Consolas"/>
                <a:ea typeface="Consolas"/>
                <a:cs typeface="Consolas"/>
                <a:sym typeface="Consolas"/>
              </a:rPr>
              <a:t>                </a:t>
            </a:r>
            <a:r>
              <a:rPr lang="en" sz="3650">
                <a:solidFill>
                  <a:srgbClr val="888888"/>
                </a:solidFill>
                <a:highlight>
                  <a:srgbClr val="222222"/>
                </a:highlight>
                <a:latin typeface="Consolas"/>
                <a:ea typeface="Consolas"/>
                <a:cs typeface="Consolas"/>
                <a:sym typeface="Consolas"/>
              </a:rPr>
              <a:t># Appending a sequence from start to start + lookback </a:t>
            </a:r>
            <a:br>
              <a:rPr lang="en" sz="3650">
                <a:solidFill>
                  <a:srgbClr val="FFFFFF"/>
                </a:solidFill>
                <a:highlight>
                  <a:srgbClr val="222222"/>
                </a:highlight>
                <a:latin typeface="Consolas"/>
                <a:ea typeface="Consolas"/>
                <a:cs typeface="Consolas"/>
                <a:sym typeface="Consolas"/>
              </a:rPr>
            </a:br>
            <a:r>
              <a:rPr lang="en" sz="3650">
                <a:solidFill>
                  <a:srgbClr val="FFFFFF"/>
                </a:solidFill>
                <a:highlight>
                  <a:srgbClr val="222222"/>
                </a:highlight>
                <a:latin typeface="Consolas"/>
                <a:ea typeface="Consolas"/>
                <a:cs typeface="Consolas"/>
                <a:sym typeface="Consolas"/>
              </a:rPr>
              <a:t>                </a:t>
            </a:r>
            <a:r>
              <a:rPr lang="en" sz="3650">
                <a:solidFill>
                  <a:srgbClr val="888888"/>
                </a:solidFill>
                <a:highlight>
                  <a:srgbClr val="222222"/>
                </a:highlight>
                <a:latin typeface="Consolas"/>
                <a:ea typeface="Consolas"/>
                <a:cs typeface="Consolas"/>
                <a:sym typeface="Consolas"/>
              </a:rPr>
              <a:t># period in to the training list</a:t>
            </a:r>
            <a:br>
              <a:rPr lang="en" sz="3650">
                <a:solidFill>
                  <a:srgbClr val="FFFFFF"/>
                </a:solidFill>
                <a:highlight>
                  <a:srgbClr val="222222"/>
                </a:highlight>
                <a:latin typeface="Consolas"/>
                <a:ea typeface="Consolas"/>
                <a:cs typeface="Consolas"/>
                <a:sym typeface="Consolas"/>
              </a:rPr>
            </a:br>
            <a:r>
              <a:rPr lang="en" sz="3650">
                <a:solidFill>
                  <a:srgbClr val="FFFFFF"/>
                </a:solidFill>
                <a:highlight>
                  <a:srgbClr val="222222"/>
                </a:highlight>
                <a:latin typeface="Consolas"/>
                <a:ea typeface="Consolas"/>
                <a:cs typeface="Consolas"/>
                <a:sym typeface="Consolas"/>
              </a:rPr>
              <a:t>                self.X_data.append(data_t[start:start+self.l])</a:t>
            </a:r>
            <a:br>
              <a:rPr lang="en" sz="3650">
                <a:solidFill>
                  <a:srgbClr val="FFFFFF"/>
                </a:solidFill>
                <a:highlight>
                  <a:srgbClr val="222222"/>
                </a:highlight>
                <a:latin typeface="Consolas"/>
                <a:ea typeface="Consolas"/>
                <a:cs typeface="Consolas"/>
                <a:sym typeface="Consolas"/>
              </a:rPr>
            </a:br>
            <a:r>
              <a:rPr lang="en" sz="3650">
                <a:solidFill>
                  <a:srgbClr val="FFFFFF"/>
                </a:solidFill>
                <a:highlight>
                  <a:srgbClr val="222222"/>
                </a:highlight>
                <a:latin typeface="Consolas"/>
                <a:ea typeface="Consolas"/>
                <a:cs typeface="Consolas"/>
                <a:sym typeface="Consolas"/>
              </a:rPr>
              <a:t>                self.y_data.append(class_type) \\Appending the label</a:t>
            </a:r>
            <a:br>
              <a:rPr lang="en" sz="3650">
                <a:solidFill>
                  <a:srgbClr val="FFFFFF"/>
                </a:solidFill>
                <a:highlight>
                  <a:srgbClr val="222222"/>
                </a:highlight>
                <a:latin typeface="Consolas"/>
                <a:ea typeface="Consolas"/>
                <a:cs typeface="Consolas"/>
                <a:sym typeface="Consolas"/>
              </a:rPr>
            </a:br>
            <a:r>
              <a:rPr lang="en" sz="3650">
                <a:solidFill>
                  <a:srgbClr val="FFFFFF"/>
                </a:solidFill>
                <a:highlight>
                  <a:srgbClr val="222222"/>
                </a:highlight>
                <a:latin typeface="Consolas"/>
                <a:ea typeface="Consolas"/>
                <a:cs typeface="Consolas"/>
                <a:sym typeface="Consolas"/>
              </a:rPr>
              <a:t>    </a:t>
            </a:r>
            <a:r>
              <a:rPr lang="en" sz="3650">
                <a:solidFill>
                  <a:srgbClr val="FCC28C"/>
                </a:solidFill>
                <a:highlight>
                  <a:srgbClr val="222222"/>
                </a:highlight>
                <a:latin typeface="Consolas"/>
                <a:ea typeface="Consolas"/>
                <a:cs typeface="Consolas"/>
                <a:sym typeface="Consolas"/>
              </a:rPr>
              <a:t>def</a:t>
            </a:r>
            <a:r>
              <a:rPr lang="en" sz="3650">
                <a:solidFill>
                  <a:srgbClr val="FFFFFF"/>
                </a:solidFill>
                <a:highlight>
                  <a:srgbClr val="222222"/>
                </a:highlight>
                <a:latin typeface="Consolas"/>
                <a:ea typeface="Consolas"/>
                <a:cs typeface="Consolas"/>
                <a:sym typeface="Consolas"/>
              </a:rPr>
              <a:t> </a:t>
            </a:r>
            <a:r>
              <a:rPr lang="en" sz="3650">
                <a:solidFill>
                  <a:srgbClr val="FFFFAA"/>
                </a:solidFill>
                <a:highlight>
                  <a:srgbClr val="222222"/>
                </a:highlight>
                <a:latin typeface="Consolas"/>
                <a:ea typeface="Consolas"/>
                <a:cs typeface="Consolas"/>
                <a:sym typeface="Consolas"/>
              </a:rPr>
              <a:t>returndata</a:t>
            </a:r>
            <a:r>
              <a:rPr lang="en" sz="3650">
                <a:solidFill>
                  <a:srgbClr val="FFFFFF"/>
                </a:solidFill>
                <a:highlight>
                  <a:srgbClr val="222222"/>
                </a:highlight>
                <a:latin typeface="Consolas"/>
                <a:ea typeface="Consolas"/>
                <a:cs typeface="Consolas"/>
                <a:sym typeface="Consolas"/>
              </a:rPr>
              <a:t>(self): </a:t>
            </a:r>
            <a:r>
              <a:rPr lang="en" sz="3650">
                <a:solidFill>
                  <a:srgbClr val="888888"/>
                </a:solidFill>
                <a:highlight>
                  <a:srgbClr val="222222"/>
                </a:highlight>
                <a:latin typeface="Consolas"/>
                <a:ea typeface="Consolas"/>
                <a:cs typeface="Consolas"/>
                <a:sym typeface="Consolas"/>
              </a:rPr>
              <a:t># Returning generated dataframe</a:t>
            </a:r>
            <a:br>
              <a:rPr lang="en" sz="3650">
                <a:solidFill>
                  <a:srgbClr val="FFFFFF"/>
                </a:solidFill>
                <a:highlight>
                  <a:srgbClr val="222222"/>
                </a:highlight>
                <a:latin typeface="Consolas"/>
                <a:ea typeface="Consolas"/>
                <a:cs typeface="Consolas"/>
                <a:sym typeface="Consolas"/>
              </a:rPr>
            </a:br>
            <a:r>
              <a:rPr lang="en" sz="3650">
                <a:solidFill>
                  <a:srgbClr val="FFFFFF"/>
                </a:solidFill>
                <a:highlight>
                  <a:srgbClr val="222222"/>
                </a:highlight>
                <a:latin typeface="Consolas"/>
                <a:ea typeface="Consolas"/>
                <a:cs typeface="Consolas"/>
                <a:sym typeface="Consolas"/>
              </a:rPr>
              <a:t>        X_data = np.array(self.X_data) </a:t>
            </a:r>
            <a:r>
              <a:rPr lang="en" sz="3650">
                <a:solidFill>
                  <a:srgbClr val="888888"/>
                </a:solidFill>
                <a:highlight>
                  <a:srgbClr val="222222"/>
                </a:highlight>
                <a:latin typeface="Consolas"/>
                <a:ea typeface="Consolas"/>
                <a:cs typeface="Consolas"/>
                <a:sym typeface="Consolas"/>
              </a:rPr>
              <a:t># Converting list to numpy array</a:t>
            </a:r>
            <a:br>
              <a:rPr lang="en" sz="3650">
                <a:solidFill>
                  <a:srgbClr val="FFFFFF"/>
                </a:solidFill>
                <a:highlight>
                  <a:srgbClr val="222222"/>
                </a:highlight>
                <a:latin typeface="Consolas"/>
                <a:ea typeface="Consolas"/>
                <a:cs typeface="Consolas"/>
                <a:sym typeface="Consolas"/>
              </a:rPr>
            </a:br>
            <a:r>
              <a:rPr lang="en" sz="3650">
                <a:solidFill>
                  <a:srgbClr val="FFFFFF"/>
                </a:solidFill>
                <a:highlight>
                  <a:srgbClr val="222222"/>
                </a:highlight>
                <a:latin typeface="Consolas"/>
                <a:ea typeface="Consolas"/>
                <a:cs typeface="Consolas"/>
                <a:sym typeface="Consolas"/>
              </a:rPr>
              <a:t>        y_data = np.array(self.y_data) </a:t>
            </a:r>
            <a:r>
              <a:rPr lang="en" sz="3650">
                <a:solidFill>
                  <a:srgbClr val="888888"/>
                </a:solidFill>
                <a:highlight>
                  <a:srgbClr val="222222"/>
                </a:highlight>
                <a:latin typeface="Consolas"/>
                <a:ea typeface="Consolas"/>
                <a:cs typeface="Consolas"/>
                <a:sym typeface="Consolas"/>
              </a:rPr>
              <a:t># Converting list to numpy array</a:t>
            </a:r>
            <a:br>
              <a:rPr lang="en" sz="3650">
                <a:solidFill>
                  <a:srgbClr val="FFFFFF"/>
                </a:solidFill>
                <a:highlight>
                  <a:srgbClr val="222222"/>
                </a:highlight>
                <a:latin typeface="Consolas"/>
                <a:ea typeface="Consolas"/>
                <a:cs typeface="Consolas"/>
                <a:sym typeface="Consolas"/>
              </a:rPr>
            </a:br>
            <a:r>
              <a:rPr lang="en" sz="3650">
                <a:solidFill>
                  <a:srgbClr val="FFFFFF"/>
                </a:solidFill>
                <a:highlight>
                  <a:srgbClr val="222222"/>
                </a:highlight>
                <a:latin typeface="Consolas"/>
                <a:ea typeface="Consolas"/>
                <a:cs typeface="Consolas"/>
                <a:sym typeface="Consolas"/>
              </a:rPr>
              <a:t>        df = pd.DataFrame(X_data, columns = [col_names]) </a:t>
            </a:r>
            <a:r>
              <a:rPr lang="en" sz="3650">
                <a:solidFill>
                  <a:srgbClr val="888888"/>
                </a:solidFill>
                <a:highlight>
                  <a:srgbClr val="222222"/>
                </a:highlight>
                <a:latin typeface="Consolas"/>
                <a:ea typeface="Consolas"/>
                <a:cs typeface="Consolas"/>
                <a:sym typeface="Consolas"/>
              </a:rPr>
              <a:t># making a data frame</a:t>
            </a:r>
            <a:br>
              <a:rPr lang="en" sz="3650">
                <a:solidFill>
                  <a:srgbClr val="FFFFFF"/>
                </a:solidFill>
                <a:highlight>
                  <a:srgbClr val="222222"/>
                </a:highlight>
                <a:latin typeface="Consolas"/>
                <a:ea typeface="Consolas"/>
                <a:cs typeface="Consolas"/>
                <a:sym typeface="Consolas"/>
              </a:rPr>
            </a:br>
            <a:r>
              <a:rPr lang="en" sz="3650">
                <a:solidFill>
                  <a:srgbClr val="FFFFFF"/>
                </a:solidFill>
                <a:highlight>
                  <a:srgbClr val="222222"/>
                </a:highlight>
                <a:latin typeface="Consolas"/>
                <a:ea typeface="Consolas"/>
                <a:cs typeface="Consolas"/>
                <a:sym typeface="Consolas"/>
              </a:rPr>
              <a:t>        df[</a:t>
            </a:r>
            <a:r>
              <a:rPr lang="en" sz="3650">
                <a:solidFill>
                  <a:srgbClr val="A2FCA2"/>
                </a:solidFill>
                <a:highlight>
                  <a:srgbClr val="222222"/>
                </a:highlight>
                <a:latin typeface="Consolas"/>
                <a:ea typeface="Consolas"/>
                <a:cs typeface="Consolas"/>
                <a:sym typeface="Consolas"/>
              </a:rPr>
              <a:t>'class'</a:t>
            </a:r>
            <a:r>
              <a:rPr lang="en" sz="3650">
                <a:solidFill>
                  <a:srgbClr val="FFFFFF"/>
                </a:solidFill>
                <a:highlight>
                  <a:srgbClr val="222222"/>
                </a:highlight>
                <a:latin typeface="Consolas"/>
                <a:ea typeface="Consolas"/>
                <a:cs typeface="Consolas"/>
                <a:sym typeface="Consolas"/>
              </a:rPr>
              <a:t>] = y_data </a:t>
            </a:r>
            <a:r>
              <a:rPr lang="en" sz="3650">
                <a:solidFill>
                  <a:srgbClr val="888888"/>
                </a:solidFill>
                <a:highlight>
                  <a:srgbClr val="222222"/>
                </a:highlight>
                <a:latin typeface="Consolas"/>
                <a:ea typeface="Consolas"/>
                <a:cs typeface="Consolas"/>
                <a:sym typeface="Consolas"/>
              </a:rPr>
              <a:t># Adding classes column to the dataframe</a:t>
            </a:r>
            <a:br>
              <a:rPr lang="en" sz="3650">
                <a:solidFill>
                  <a:srgbClr val="FFFFFF"/>
                </a:solidFill>
                <a:highlight>
                  <a:srgbClr val="222222"/>
                </a:highlight>
                <a:latin typeface="Consolas"/>
                <a:ea typeface="Consolas"/>
                <a:cs typeface="Consolas"/>
                <a:sym typeface="Consolas"/>
              </a:rPr>
            </a:br>
            <a:r>
              <a:rPr lang="en" sz="3650">
                <a:solidFill>
                  <a:srgbClr val="FFFFFF"/>
                </a:solidFill>
                <a:highlight>
                  <a:srgbClr val="222222"/>
                </a:highlight>
                <a:latin typeface="Consolas"/>
                <a:ea typeface="Consolas"/>
                <a:cs typeface="Consolas"/>
                <a:sym typeface="Consolas"/>
              </a:rPr>
              <a:t>        df = df.sample(frac=</a:t>
            </a:r>
            <a:r>
              <a:rPr lang="en" sz="3650">
                <a:solidFill>
                  <a:srgbClr val="D36363"/>
                </a:solidFill>
                <a:highlight>
                  <a:srgbClr val="222222"/>
                </a:highlight>
                <a:latin typeface="Consolas"/>
                <a:ea typeface="Consolas"/>
                <a:cs typeface="Consolas"/>
                <a:sym typeface="Consolas"/>
              </a:rPr>
              <a:t>1</a:t>
            </a:r>
            <a:r>
              <a:rPr lang="en" sz="3650">
                <a:solidFill>
                  <a:srgbClr val="FFFFFF"/>
                </a:solidFill>
                <a:highlight>
                  <a:srgbClr val="222222"/>
                </a:highlight>
                <a:latin typeface="Consolas"/>
                <a:ea typeface="Consolas"/>
                <a:cs typeface="Consolas"/>
                <a:sym typeface="Consolas"/>
              </a:rPr>
              <a:t>) </a:t>
            </a:r>
            <a:r>
              <a:rPr lang="en" sz="3650">
                <a:solidFill>
                  <a:srgbClr val="888888"/>
                </a:solidFill>
                <a:highlight>
                  <a:srgbClr val="222222"/>
                </a:highlight>
                <a:latin typeface="Consolas"/>
                <a:ea typeface="Consolas"/>
                <a:cs typeface="Consolas"/>
                <a:sym typeface="Consolas"/>
              </a:rPr>
              <a:t># Shuffling the records</a:t>
            </a:r>
            <a:br>
              <a:rPr lang="en" sz="3650">
                <a:solidFill>
                  <a:srgbClr val="FFFFFF"/>
                </a:solidFill>
                <a:highlight>
                  <a:srgbClr val="222222"/>
                </a:highlight>
                <a:latin typeface="Consolas"/>
                <a:ea typeface="Consolas"/>
                <a:cs typeface="Consolas"/>
                <a:sym typeface="Consolas"/>
              </a:rPr>
            </a:br>
            <a:r>
              <a:rPr lang="en" sz="3650">
                <a:solidFill>
                  <a:srgbClr val="FFFFFF"/>
                </a:solidFill>
                <a:highlight>
                  <a:srgbClr val="222222"/>
                </a:highlight>
                <a:latin typeface="Consolas"/>
                <a:ea typeface="Consolas"/>
                <a:cs typeface="Consolas"/>
                <a:sym typeface="Consolas"/>
              </a:rPr>
              <a:t>        </a:t>
            </a:r>
            <a:r>
              <a:rPr lang="en" sz="3650">
                <a:solidFill>
                  <a:srgbClr val="FCC28C"/>
                </a:solidFill>
                <a:highlight>
                  <a:srgbClr val="222222"/>
                </a:highlight>
                <a:latin typeface="Consolas"/>
                <a:ea typeface="Consolas"/>
                <a:cs typeface="Consolas"/>
                <a:sym typeface="Consolas"/>
              </a:rPr>
              <a:t>return</a:t>
            </a:r>
            <a:r>
              <a:rPr lang="en" sz="3650">
                <a:solidFill>
                  <a:srgbClr val="FFFFFF"/>
                </a:solidFill>
                <a:highlight>
                  <a:srgbClr val="222222"/>
                </a:highlight>
                <a:latin typeface="Consolas"/>
                <a:ea typeface="Consolas"/>
                <a:cs typeface="Consolas"/>
                <a:sym typeface="Consolas"/>
              </a:rPr>
              <a:t> df</a:t>
            </a:r>
            <a:endParaRPr sz="3650">
              <a:solidFill>
                <a:srgbClr val="292929"/>
              </a:solidFill>
              <a:highlight>
                <a:srgbClr val="222222"/>
              </a:highlight>
              <a:latin typeface="Courier New"/>
              <a:ea typeface="Courier New"/>
              <a:cs typeface="Courier New"/>
              <a:sym typeface="Courier New"/>
            </a:endParaRPr>
          </a:p>
          <a:p>
            <a:pPr indent="0" lvl="0" marL="0" rtl="0" algn="l">
              <a:spcBef>
                <a:spcPts val="0"/>
              </a:spcBef>
              <a:spcAft>
                <a:spcPts val="0"/>
              </a:spcAft>
              <a:buNone/>
            </a:pPr>
            <a:br>
              <a:rPr lang="en" sz="950">
                <a:solidFill>
                  <a:srgbClr val="FFFFFF"/>
                </a:solidFill>
                <a:highlight>
                  <a:srgbClr val="222222"/>
                </a:highlight>
                <a:latin typeface="Consolas"/>
                <a:ea typeface="Consolas"/>
                <a:cs typeface="Consolas"/>
                <a:sym typeface="Consolas"/>
              </a:rPr>
            </a:br>
            <a:endParaRPr>
              <a:highlight>
                <a:srgbClr val="222222"/>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nvSpPr>
        <p:spPr>
          <a:xfrm>
            <a:off x="1300825" y="1755375"/>
            <a:ext cx="6649800" cy="101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700"/>
              <a:t>       </a:t>
            </a:r>
            <a:r>
              <a:rPr b="1" lang="en" sz="1700">
                <a:solidFill>
                  <a:schemeClr val="dk1"/>
                </a:solidFill>
              </a:rPr>
              <a:t> </a:t>
            </a:r>
            <a:r>
              <a:rPr b="1" lang="en" sz="2500">
                <a:solidFill>
                  <a:schemeClr val="dk1"/>
                </a:solidFill>
              </a:rPr>
              <a:t>Data Visualization &amp; Insights- Part II</a:t>
            </a:r>
            <a:endParaRPr b="1" sz="2500">
              <a:solidFill>
                <a:schemeClr val="dk1"/>
              </a:solidFill>
            </a:endParaRPr>
          </a:p>
          <a:p>
            <a:pPr indent="0" lvl="0" marL="0" rtl="0" algn="ctr">
              <a:lnSpc>
                <a:spcPct val="115000"/>
              </a:lnSpc>
              <a:spcBef>
                <a:spcPts val="0"/>
              </a:spcBef>
              <a:spcAft>
                <a:spcPts val="0"/>
              </a:spcAft>
              <a:buNone/>
            </a:pPr>
            <a:r>
              <a:rPr b="1" lang="en" sz="2500">
                <a:solidFill>
                  <a:schemeClr val="dk1"/>
                </a:solidFill>
              </a:rPr>
              <a:t> </a:t>
            </a:r>
            <a:endParaRPr b="1" sz="2500">
              <a:solidFill>
                <a:schemeClr val="dk1"/>
              </a:solidFill>
            </a:endParaRPr>
          </a:p>
        </p:txBody>
      </p:sp>
      <p:sp>
        <p:nvSpPr>
          <p:cNvPr id="107" name="Google Shape;107;p16"/>
          <p:cNvSpPr txBox="1"/>
          <p:nvPr/>
        </p:nvSpPr>
        <p:spPr>
          <a:xfrm>
            <a:off x="641875" y="4467400"/>
            <a:ext cx="194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Surampally Venkatesh</a:t>
            </a:r>
            <a:endParaRPr>
              <a:latin typeface="Lato"/>
              <a:ea typeface="Lato"/>
              <a:cs typeface="Lato"/>
              <a:sym typeface="Lato"/>
            </a:endParaRPr>
          </a:p>
        </p:txBody>
      </p:sp>
      <p:sp>
        <p:nvSpPr>
          <p:cNvPr id="108" name="Google Shape;108;p16"/>
          <p:cNvSpPr txBox="1"/>
          <p:nvPr>
            <p:ph idx="1" type="subTitle"/>
          </p:nvPr>
        </p:nvSpPr>
        <p:spPr>
          <a:xfrm>
            <a:off x="5734025" y="4253450"/>
            <a:ext cx="3098400" cy="6657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a:t>AI For Manufacturing</a:t>
            </a:r>
            <a:endParaRPr b="1"/>
          </a:p>
          <a:p>
            <a:pPr indent="0" lvl="0" marL="0" rtl="0" algn="ctr">
              <a:spcBef>
                <a:spcPts val="0"/>
              </a:spcBef>
              <a:spcAft>
                <a:spcPts val="0"/>
              </a:spcAft>
              <a:buNone/>
            </a:pPr>
            <a:r>
              <a:rPr b="1" lang="en"/>
              <a:t>AI61009</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7"/>
          <p:cNvPicPr preferRelativeResize="0"/>
          <p:nvPr/>
        </p:nvPicPr>
        <p:blipFill>
          <a:blip r:embed="rId3">
            <a:alphaModFix/>
          </a:blip>
          <a:stretch>
            <a:fillRect/>
          </a:stretch>
        </p:blipFill>
        <p:spPr>
          <a:xfrm>
            <a:off x="1805575" y="1258052"/>
            <a:ext cx="5532850" cy="1835450"/>
          </a:xfrm>
          <a:prstGeom prst="rect">
            <a:avLst/>
          </a:prstGeom>
          <a:noFill/>
          <a:ln>
            <a:noFill/>
          </a:ln>
        </p:spPr>
      </p:pic>
      <p:pic>
        <p:nvPicPr>
          <p:cNvPr id="114" name="Google Shape;114;p17"/>
          <p:cNvPicPr preferRelativeResize="0"/>
          <p:nvPr/>
        </p:nvPicPr>
        <p:blipFill>
          <a:blip r:embed="rId4">
            <a:alphaModFix/>
          </a:blip>
          <a:stretch>
            <a:fillRect/>
          </a:stretch>
        </p:blipFill>
        <p:spPr>
          <a:xfrm>
            <a:off x="1928850" y="3150601"/>
            <a:ext cx="5286275" cy="1787500"/>
          </a:xfrm>
          <a:prstGeom prst="rect">
            <a:avLst/>
          </a:prstGeom>
          <a:noFill/>
          <a:ln>
            <a:noFill/>
          </a:ln>
        </p:spPr>
      </p:pic>
      <p:sp>
        <p:nvSpPr>
          <p:cNvPr id="115" name="Google Shape;115;p17"/>
          <p:cNvSpPr txBox="1"/>
          <p:nvPr/>
        </p:nvSpPr>
        <p:spPr>
          <a:xfrm>
            <a:off x="419350" y="539150"/>
            <a:ext cx="31239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latin typeface="Lato"/>
                <a:ea typeface="Lato"/>
                <a:cs typeface="Lato"/>
                <a:sym typeface="Lato"/>
              </a:rPr>
              <a:t>Power</a:t>
            </a:r>
            <a:endParaRPr b="1" sz="3100">
              <a:latin typeface="Lato"/>
              <a:ea typeface="Lato"/>
              <a:cs typeface="Lato"/>
              <a:sym typeface="Lato"/>
            </a:endParaRPr>
          </a:p>
        </p:txBody>
      </p:sp>
      <p:sp>
        <p:nvSpPr>
          <p:cNvPr id="116" name="Google Shape;116;p17"/>
          <p:cNvSpPr txBox="1"/>
          <p:nvPr/>
        </p:nvSpPr>
        <p:spPr>
          <a:xfrm>
            <a:off x="838700" y="1472025"/>
            <a:ext cx="26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17" name="Google Shape;117;p17"/>
          <p:cNvSpPr txBox="1"/>
          <p:nvPr/>
        </p:nvSpPr>
        <p:spPr>
          <a:xfrm>
            <a:off x="222525" y="1994075"/>
            <a:ext cx="126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Cage Broken</a:t>
            </a:r>
            <a:endParaRPr>
              <a:latin typeface="Lato"/>
              <a:ea typeface="Lato"/>
              <a:cs typeface="Lato"/>
              <a:sym typeface="Lato"/>
            </a:endParaRPr>
          </a:p>
        </p:txBody>
      </p:sp>
      <p:sp>
        <p:nvSpPr>
          <p:cNvPr id="118" name="Google Shape;118;p17"/>
          <p:cNvSpPr txBox="1"/>
          <p:nvPr/>
        </p:nvSpPr>
        <p:spPr>
          <a:xfrm>
            <a:off x="222525" y="3686950"/>
            <a:ext cx="1266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Outer Race Fault</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8"/>
          <p:cNvPicPr preferRelativeResize="0"/>
          <p:nvPr/>
        </p:nvPicPr>
        <p:blipFill>
          <a:blip r:embed="rId3">
            <a:alphaModFix/>
          </a:blip>
          <a:stretch>
            <a:fillRect/>
          </a:stretch>
        </p:blipFill>
        <p:spPr>
          <a:xfrm>
            <a:off x="1877975" y="3072925"/>
            <a:ext cx="5388050" cy="1873725"/>
          </a:xfrm>
          <a:prstGeom prst="rect">
            <a:avLst/>
          </a:prstGeom>
          <a:noFill/>
          <a:ln>
            <a:noFill/>
          </a:ln>
        </p:spPr>
      </p:pic>
      <p:sp>
        <p:nvSpPr>
          <p:cNvPr id="124" name="Google Shape;124;p18"/>
          <p:cNvSpPr txBox="1"/>
          <p:nvPr/>
        </p:nvSpPr>
        <p:spPr>
          <a:xfrm>
            <a:off x="419350" y="539150"/>
            <a:ext cx="31239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latin typeface="Lato"/>
                <a:ea typeface="Lato"/>
                <a:cs typeface="Lato"/>
                <a:sym typeface="Lato"/>
              </a:rPr>
              <a:t>Power</a:t>
            </a:r>
            <a:endParaRPr b="1" sz="3100">
              <a:latin typeface="Lato"/>
              <a:ea typeface="Lato"/>
              <a:cs typeface="Lato"/>
              <a:sym typeface="Lato"/>
            </a:endParaRPr>
          </a:p>
        </p:txBody>
      </p:sp>
      <p:pic>
        <p:nvPicPr>
          <p:cNvPr id="125" name="Google Shape;125;p18"/>
          <p:cNvPicPr preferRelativeResize="0"/>
          <p:nvPr/>
        </p:nvPicPr>
        <p:blipFill>
          <a:blip r:embed="rId4">
            <a:alphaModFix/>
          </a:blip>
          <a:stretch>
            <a:fillRect/>
          </a:stretch>
        </p:blipFill>
        <p:spPr>
          <a:xfrm>
            <a:off x="1914713" y="1106800"/>
            <a:ext cx="5314574" cy="1873725"/>
          </a:xfrm>
          <a:prstGeom prst="rect">
            <a:avLst/>
          </a:prstGeom>
          <a:noFill/>
          <a:ln>
            <a:noFill/>
          </a:ln>
        </p:spPr>
      </p:pic>
      <p:sp>
        <p:nvSpPr>
          <p:cNvPr id="126" name="Google Shape;126;p18"/>
          <p:cNvSpPr txBox="1"/>
          <p:nvPr/>
        </p:nvSpPr>
        <p:spPr>
          <a:xfrm>
            <a:off x="222525" y="1994075"/>
            <a:ext cx="1266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Inner Race Fault</a:t>
            </a:r>
            <a:endParaRPr>
              <a:latin typeface="Lato"/>
              <a:ea typeface="Lato"/>
              <a:cs typeface="Lato"/>
              <a:sym typeface="Lato"/>
            </a:endParaRPr>
          </a:p>
        </p:txBody>
      </p:sp>
      <p:sp>
        <p:nvSpPr>
          <p:cNvPr id="127" name="Google Shape;127;p18"/>
          <p:cNvSpPr txBox="1"/>
          <p:nvPr/>
        </p:nvSpPr>
        <p:spPr>
          <a:xfrm>
            <a:off x="222525" y="3644175"/>
            <a:ext cx="126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Healthy</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idx="1" type="subTitle"/>
          </p:nvPr>
        </p:nvSpPr>
        <p:spPr>
          <a:xfrm>
            <a:off x="5734025" y="4253450"/>
            <a:ext cx="3098400" cy="6657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a:t>AI For Manufacturing</a:t>
            </a:r>
            <a:endParaRPr b="1"/>
          </a:p>
          <a:p>
            <a:pPr indent="0" lvl="0" marL="0" rtl="0" algn="ctr">
              <a:spcBef>
                <a:spcPts val="0"/>
              </a:spcBef>
              <a:spcAft>
                <a:spcPts val="0"/>
              </a:spcAft>
              <a:buNone/>
            </a:pPr>
            <a:r>
              <a:rPr b="1" lang="en"/>
              <a:t>AI61009</a:t>
            </a:r>
            <a:endParaRPr b="1"/>
          </a:p>
        </p:txBody>
      </p:sp>
      <p:sp>
        <p:nvSpPr>
          <p:cNvPr id="133" name="Google Shape;133;p19"/>
          <p:cNvSpPr txBox="1"/>
          <p:nvPr/>
        </p:nvSpPr>
        <p:spPr>
          <a:xfrm>
            <a:off x="1247100" y="2002350"/>
            <a:ext cx="66498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 sz="2500">
                <a:solidFill>
                  <a:schemeClr val="dk1"/>
                </a:solidFill>
              </a:rPr>
              <a:t>Bi-directional LSTM Based Architecture</a:t>
            </a:r>
            <a:endParaRPr sz="2600"/>
          </a:p>
        </p:txBody>
      </p:sp>
      <p:sp>
        <p:nvSpPr>
          <p:cNvPr id="134" name="Google Shape;134;p19"/>
          <p:cNvSpPr txBox="1"/>
          <p:nvPr/>
        </p:nvSpPr>
        <p:spPr>
          <a:xfrm>
            <a:off x="641875" y="4467400"/>
            <a:ext cx="194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Surampally Venkatesh</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727650" y="514175"/>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100">
                <a:solidFill>
                  <a:srgbClr val="000000"/>
                </a:solidFill>
                <a:latin typeface="Arial"/>
                <a:ea typeface="Arial"/>
                <a:cs typeface="Arial"/>
                <a:sym typeface="Arial"/>
              </a:rPr>
              <a:t>Bi-directional LSTM</a:t>
            </a:r>
            <a:endParaRPr sz="2100"/>
          </a:p>
        </p:txBody>
      </p:sp>
      <p:pic>
        <p:nvPicPr>
          <p:cNvPr id="140" name="Google Shape;140;p20"/>
          <p:cNvPicPr preferRelativeResize="0"/>
          <p:nvPr/>
        </p:nvPicPr>
        <p:blipFill rotWithShape="1">
          <a:blip r:embed="rId3">
            <a:alphaModFix/>
          </a:blip>
          <a:srcRect b="0" l="0" r="3993" t="0"/>
          <a:stretch/>
        </p:blipFill>
        <p:spPr>
          <a:xfrm>
            <a:off x="-160950" y="1640375"/>
            <a:ext cx="3570450" cy="3134525"/>
          </a:xfrm>
          <a:prstGeom prst="rect">
            <a:avLst/>
          </a:prstGeom>
          <a:noFill/>
          <a:ln>
            <a:noFill/>
          </a:ln>
        </p:spPr>
      </p:pic>
      <p:sp>
        <p:nvSpPr>
          <p:cNvPr id="141" name="Google Shape;141;p20"/>
          <p:cNvSpPr txBox="1"/>
          <p:nvPr/>
        </p:nvSpPr>
        <p:spPr>
          <a:xfrm>
            <a:off x="4099375" y="767650"/>
            <a:ext cx="4775400" cy="42969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SzPts val="1600"/>
              <a:buFont typeface="Lato"/>
              <a:buChar char="●"/>
            </a:pPr>
            <a:r>
              <a:rPr lang="en" sz="1300"/>
              <a:t>At each time step within the sequence, the simple RNN takes advantage of the information learned from past states in generating the current state that will also be propagated to future states. </a:t>
            </a:r>
            <a:endParaRPr sz="1300"/>
          </a:p>
          <a:p>
            <a:pPr indent="-330200" lvl="0" marL="457200" rtl="0" algn="just">
              <a:lnSpc>
                <a:spcPct val="115000"/>
              </a:lnSpc>
              <a:spcBef>
                <a:spcPts val="0"/>
              </a:spcBef>
              <a:spcAft>
                <a:spcPts val="0"/>
              </a:spcAft>
              <a:buSzPts val="1600"/>
              <a:buFont typeface="Lato"/>
              <a:buChar char="●"/>
            </a:pPr>
            <a:r>
              <a:rPr lang="en" sz="1300"/>
              <a:t>Learning sequential patterns in this way is important in many applications where the temporal component of the input data should not be ignored. </a:t>
            </a:r>
            <a:endParaRPr sz="1300"/>
          </a:p>
          <a:p>
            <a:pPr indent="-330200" lvl="0" marL="457200" rtl="0" algn="just">
              <a:lnSpc>
                <a:spcPct val="115000"/>
              </a:lnSpc>
              <a:spcBef>
                <a:spcPts val="0"/>
              </a:spcBef>
              <a:spcAft>
                <a:spcPts val="0"/>
              </a:spcAft>
              <a:buSzPts val="1600"/>
              <a:buFont typeface="Lato"/>
              <a:buChar char="●"/>
            </a:pPr>
            <a:r>
              <a:rPr lang="en" sz="1300"/>
              <a:t>However, for identifying the failure, accessing the entire sequence at once could enable not only learning from past states but also from future states as shown in figure. </a:t>
            </a:r>
            <a:endParaRPr sz="1300"/>
          </a:p>
          <a:p>
            <a:pPr indent="-330200" lvl="0" marL="457200" rtl="0" algn="just">
              <a:lnSpc>
                <a:spcPct val="115000"/>
              </a:lnSpc>
              <a:spcBef>
                <a:spcPts val="0"/>
              </a:spcBef>
              <a:spcAft>
                <a:spcPts val="0"/>
              </a:spcAft>
              <a:buSzPts val="1600"/>
              <a:buFont typeface="Lato"/>
              <a:buChar char="●"/>
            </a:pPr>
            <a:r>
              <a:rPr lang="en" sz="1300"/>
              <a:t>This can be achieved using bidirectional RNN, which incorporates two RNNs trained to make the output decision. </a:t>
            </a:r>
            <a:endParaRPr sz="1300"/>
          </a:p>
          <a:p>
            <a:pPr indent="-317500" lvl="0" marL="457200" rtl="0" algn="just">
              <a:lnSpc>
                <a:spcPct val="115000"/>
              </a:lnSpc>
              <a:spcBef>
                <a:spcPts val="0"/>
              </a:spcBef>
              <a:spcAft>
                <a:spcPts val="0"/>
              </a:spcAft>
              <a:buSzPts val="1400"/>
              <a:buFont typeface="Lato"/>
              <a:buChar char="●"/>
            </a:pPr>
            <a:r>
              <a:rPr lang="en" sz="1300"/>
              <a:t>The first RNN operates from the beginning to the end of the sequence, while the other operates in the opposite direction.</a:t>
            </a:r>
            <a:r>
              <a:rPr lang="en" sz="1100"/>
              <a:t>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138925" y="514200"/>
            <a:ext cx="6485100" cy="675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000000"/>
                </a:solidFill>
                <a:latin typeface="Arial"/>
                <a:ea typeface="Arial"/>
                <a:cs typeface="Arial"/>
                <a:sym typeface="Arial"/>
              </a:rPr>
              <a:t>The high-level illustration of Neural Network Architecture for Failure identification</a:t>
            </a:r>
            <a:endParaRPr sz="3200"/>
          </a:p>
        </p:txBody>
      </p:sp>
      <p:pic>
        <p:nvPicPr>
          <p:cNvPr id="147" name="Google Shape;147;p21"/>
          <p:cNvPicPr preferRelativeResize="0"/>
          <p:nvPr/>
        </p:nvPicPr>
        <p:blipFill>
          <a:blip r:embed="rId3">
            <a:alphaModFix/>
          </a:blip>
          <a:stretch>
            <a:fillRect/>
          </a:stretch>
        </p:blipFill>
        <p:spPr>
          <a:xfrm>
            <a:off x="6899925" y="582650"/>
            <a:ext cx="1524000" cy="4276725"/>
          </a:xfrm>
          <a:prstGeom prst="rect">
            <a:avLst/>
          </a:prstGeom>
          <a:noFill/>
          <a:ln>
            <a:noFill/>
          </a:ln>
        </p:spPr>
      </p:pic>
      <p:sp>
        <p:nvSpPr>
          <p:cNvPr id="148" name="Google Shape;148;p21"/>
          <p:cNvSpPr txBox="1"/>
          <p:nvPr/>
        </p:nvSpPr>
        <p:spPr>
          <a:xfrm>
            <a:off x="556300" y="1994075"/>
            <a:ext cx="4989600" cy="2031900"/>
          </a:xfrm>
          <a:prstGeom prst="rect">
            <a:avLst/>
          </a:prstGeom>
          <a:noFill/>
          <a:ln>
            <a:noFill/>
          </a:ln>
        </p:spPr>
        <p:txBody>
          <a:bodyPr anchorCtr="0" anchor="t" bIns="91425" lIns="91425" spcFirstLastPara="1" rIns="91425" wrap="square" tIns="91425">
            <a:spAutoFit/>
          </a:bodyPr>
          <a:lstStyle/>
          <a:p>
            <a:pPr indent="-304800" lvl="0" marL="457200" rtl="0" algn="just">
              <a:lnSpc>
                <a:spcPct val="150000"/>
              </a:lnSpc>
              <a:spcBef>
                <a:spcPts val="1200"/>
              </a:spcBef>
              <a:spcAft>
                <a:spcPts val="0"/>
              </a:spcAft>
              <a:buSzPts val="1200"/>
              <a:buChar char="●"/>
            </a:pPr>
            <a:r>
              <a:rPr lang="en" sz="1200"/>
              <a:t>This model will be able to identify the type of failure. </a:t>
            </a:r>
            <a:endParaRPr sz="1200"/>
          </a:p>
          <a:p>
            <a:pPr indent="-304800" lvl="0" marL="457200" rtl="0" algn="just">
              <a:lnSpc>
                <a:spcPct val="150000"/>
              </a:lnSpc>
              <a:spcBef>
                <a:spcPts val="0"/>
              </a:spcBef>
              <a:spcAft>
                <a:spcPts val="0"/>
              </a:spcAft>
              <a:buSzPts val="1200"/>
              <a:buChar char="●"/>
            </a:pPr>
            <a:r>
              <a:rPr lang="en" sz="1200"/>
              <a:t>Sequential time-series data is passed into the network with two Bidirectional LSTM layers with 256 neurons, a dense layer with 32 neurons and the Dropout layer with a 25% dropout to minimize the chances of overfitting. </a:t>
            </a:r>
            <a:endParaRPr sz="1200"/>
          </a:p>
          <a:p>
            <a:pPr indent="-304800" lvl="0" marL="457200" rtl="0" algn="just">
              <a:lnSpc>
                <a:spcPct val="150000"/>
              </a:lnSpc>
              <a:spcBef>
                <a:spcPts val="0"/>
              </a:spcBef>
              <a:spcAft>
                <a:spcPts val="0"/>
              </a:spcAft>
              <a:buSzPts val="1200"/>
              <a:buChar char="●"/>
            </a:pPr>
            <a:r>
              <a:rPr lang="en" sz="1200"/>
              <a:t>Finally, a dense layer with a soft-max activation function is utilized to find the probability of the type of failure. </a:t>
            </a:r>
            <a:endParaRPr sz="15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