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23"/>
  </p:notesMasterIdLst>
  <p:sldIdLst>
    <p:sldId id="256" r:id="rId5"/>
    <p:sldId id="257" r:id="rId6"/>
    <p:sldId id="259" r:id="rId7"/>
    <p:sldId id="260" r:id="rId8"/>
    <p:sldId id="297" r:id="rId9"/>
    <p:sldId id="261" r:id="rId10"/>
    <p:sldId id="298" r:id="rId11"/>
    <p:sldId id="262" r:id="rId12"/>
    <p:sldId id="263" r:id="rId13"/>
    <p:sldId id="264" r:id="rId14"/>
    <p:sldId id="265" r:id="rId15"/>
    <p:sldId id="267" r:id="rId16"/>
    <p:sldId id="303" r:id="rId17"/>
    <p:sldId id="299" r:id="rId18"/>
    <p:sldId id="270" r:id="rId19"/>
    <p:sldId id="301" r:id="rId20"/>
    <p:sldId id="271" r:id="rId21"/>
    <p:sldId id="300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Bebas Neue" panose="020B0604020202020204" charset="0"/>
      <p:regular r:id="rId25"/>
    </p:embeddedFont>
    <p:embeddedFont>
      <p:font typeface="IBM Plex Sans Condensed" panose="020B0604020202020204" charset="0"/>
      <p:regular r:id="rId26"/>
      <p:bold r:id="rId27"/>
      <p:italic r:id="rId28"/>
      <p:boldItalic r:id="rId29"/>
    </p:embeddedFont>
    <p:embeddedFont>
      <p:font typeface="Cooper Black" panose="0208090404030B020404" pitchFamily="18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99"/>
    <a:srgbClr val="66FFFF"/>
    <a:srgbClr val="00FF00"/>
    <a:srgbClr val="FF0101"/>
    <a:srgbClr val="CCFF33"/>
    <a:srgbClr val="FFFF61"/>
    <a:srgbClr val="C9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93" d="100"/>
          <a:sy n="93" d="100"/>
        </p:scale>
        <p:origin x="73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079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910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24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2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263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098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604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1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7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69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84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99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60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46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973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57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5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GENETIC -SIMULATED ANNEALING bank lending</a:t>
            </a:r>
            <a:br>
              <a:rPr lang="en" sz="5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" sz="5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optimization  REPORT</a:t>
            </a:r>
            <a:br>
              <a:rPr lang="en" sz="5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" sz="2000" i="1" dirty="0" smtClean="0">
                <a:solidFill>
                  <a:srgbClr val="C00000"/>
                </a:solidFill>
              </a:rPr>
              <a:t>NANISETTY SAI SHAILESH</a:t>
            </a:r>
            <a:br>
              <a:rPr lang="en" sz="2000" i="1" dirty="0" smtClean="0">
                <a:solidFill>
                  <a:srgbClr val="C00000"/>
                </a:solidFill>
              </a:rPr>
            </a:br>
            <a:r>
              <a:rPr lang="en" sz="2000" i="1" dirty="0" smtClean="0">
                <a:solidFill>
                  <a:srgbClr val="C00000"/>
                </a:solidFill>
              </a:rPr>
              <a:t>18IM30013</a:t>
            </a:r>
            <a:endParaRPr sz="5400" i="1" dirty="0">
              <a:solidFill>
                <a:srgbClr val="C00000"/>
              </a:solidFill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11" y="2283718"/>
            <a:ext cx="3289111" cy="24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11" y="195486"/>
            <a:ext cx="3289111" cy="1672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Google Shape;3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215" y="190217"/>
            <a:ext cx="1496437" cy="13438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387;p36"/>
          <p:cNvSpPr/>
          <p:nvPr/>
        </p:nvSpPr>
        <p:spPr>
          <a:xfrm>
            <a:off x="7562861" y="339502"/>
            <a:ext cx="349144" cy="709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2</a:t>
            </a:r>
          </a:p>
        </p:txBody>
      </p:sp>
      <p:sp>
        <p:nvSpPr>
          <p:cNvPr id="15" name="Google Shape;81;p14"/>
          <p:cNvSpPr txBox="1">
            <a:spLocks/>
          </p:cNvSpPr>
          <p:nvPr/>
        </p:nvSpPr>
        <p:spPr>
          <a:xfrm>
            <a:off x="779100" y="1517488"/>
            <a:ext cx="7969364" cy="1628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6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GENETIC-SIMULATED annealing optimization</a:t>
            </a:r>
            <a:endParaRPr lang="en-IN" sz="6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Google Shape;82;p14"/>
          <p:cNvSpPr txBox="1">
            <a:spLocks/>
          </p:cNvSpPr>
          <p:nvPr/>
        </p:nvSpPr>
        <p:spPr>
          <a:xfrm>
            <a:off x="779100" y="3242313"/>
            <a:ext cx="49605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▪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▫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⬝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⬞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IBM Plex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>
              <a:spcAft>
                <a:spcPts val="800"/>
              </a:spcAft>
              <a:buFont typeface="IBM Plex Sans Condensed"/>
              <a:buNone/>
            </a:pPr>
            <a:r>
              <a:rPr lang="en-US" dirty="0" smtClean="0"/>
              <a:t>Let’s start with our second objective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55576" y="483518"/>
            <a:ext cx="34578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C00000"/>
                </a:solidFill>
              </a:rPr>
              <a:t>About the algorithm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59301"/>
            <a:ext cx="3553310" cy="1757854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pic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107504" y="987574"/>
            <a:ext cx="4824536" cy="4032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This optimization technique is a modified form of Simulated Annealing to solve variables in the form of binary encodings.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It takes solutions from the genetic algorithm as inputs to the Simulated Annealing and then improves the solution further to reach the optimal point.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>
            <a:stCxn id="5" idx="2"/>
            <a:endCxn id="25" idx="0"/>
          </p:cNvCxnSpPr>
          <p:nvPr/>
        </p:nvCxnSpPr>
        <p:spPr>
          <a:xfrm rot="16200000" flipH="1">
            <a:off x="5194424" y="1044128"/>
            <a:ext cx="432048" cy="21911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24" idx="0"/>
          </p:cNvCxnSpPr>
          <p:nvPr/>
        </p:nvCxnSpPr>
        <p:spPr>
          <a:xfrm rot="5400000">
            <a:off x="2931270" y="972121"/>
            <a:ext cx="432048" cy="233516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2"/>
            <a:endCxn id="31" idx="0"/>
          </p:cNvCxnSpPr>
          <p:nvPr/>
        </p:nvCxnSpPr>
        <p:spPr>
          <a:xfrm rot="5400000">
            <a:off x="5521784" y="2414054"/>
            <a:ext cx="394494" cy="1573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2"/>
            <a:endCxn id="30" idx="0"/>
          </p:cNvCxnSpPr>
          <p:nvPr/>
        </p:nvCxnSpPr>
        <p:spPr>
          <a:xfrm rot="16200000" flipH="1">
            <a:off x="6311950" y="3197869"/>
            <a:ext cx="394494" cy="63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5" idx="2"/>
            <a:endCxn id="29" idx="0"/>
          </p:cNvCxnSpPr>
          <p:nvPr/>
        </p:nvCxnSpPr>
        <p:spPr>
          <a:xfrm rot="16200000" flipH="1">
            <a:off x="7084591" y="2425228"/>
            <a:ext cx="399457" cy="155659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4" idx="2"/>
            <a:endCxn id="26" idx="0"/>
          </p:cNvCxnSpPr>
          <p:nvPr/>
        </p:nvCxnSpPr>
        <p:spPr>
          <a:xfrm rot="5400000">
            <a:off x="1349642" y="2805776"/>
            <a:ext cx="432048" cy="8280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2"/>
            <a:endCxn id="27" idx="0"/>
          </p:cNvCxnSpPr>
          <p:nvPr/>
        </p:nvCxnSpPr>
        <p:spPr>
          <a:xfrm rot="16200000" flipH="1">
            <a:off x="2159732" y="2823778"/>
            <a:ext cx="432048" cy="7920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683568" y="555526"/>
            <a:ext cx="7473300" cy="6005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C00000"/>
                </a:solidFill>
              </a:rPr>
              <a:t>Parts of the algorithm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3409678" y="1156100"/>
            <a:ext cx="1810394" cy="767578"/>
          </a:xfrm>
          <a:prstGeom prst="roundRect">
            <a:avLst>
              <a:gd name="adj" fmla="val 50000"/>
            </a:avLst>
          </a:prstGeom>
          <a:solidFill>
            <a:srgbClr val="CC99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ebas Neue" charset="0"/>
              </a:rPr>
              <a:t>GENETIC SIMULATED ANNEALING optimization</a:t>
            </a:r>
            <a:endParaRPr lang="en-IN" dirty="0">
              <a:latin typeface="Bebas Neue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59632" y="2355726"/>
            <a:ext cx="1440160" cy="64807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ebas Neue" charset="0"/>
              </a:rPr>
              <a:t>Genetic Algorithm</a:t>
            </a:r>
            <a:endParaRPr lang="en-IN" dirty="0">
              <a:latin typeface="Bebas Neue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85942" y="2355726"/>
            <a:ext cx="1440160" cy="64807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ebas Neue" charset="0"/>
              </a:rPr>
              <a:t>SIMULATED ANNEALING</a:t>
            </a:r>
            <a:endParaRPr lang="en-IN" dirty="0">
              <a:latin typeface="Bebas Neu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7544" y="3435846"/>
            <a:ext cx="1368152" cy="648072"/>
          </a:xfrm>
          <a:prstGeom prst="roundRect">
            <a:avLst>
              <a:gd name="adj" fmla="val 50000"/>
            </a:avLst>
          </a:prstGeom>
          <a:solidFill>
            <a:srgbClr val="CC99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ebas Neue" charset="0"/>
              </a:rPr>
              <a:t>Crossover</a:t>
            </a:r>
            <a:endParaRPr lang="en-IN" dirty="0">
              <a:latin typeface="Bebas Neu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51720" y="3435846"/>
            <a:ext cx="1440160" cy="648072"/>
          </a:xfrm>
          <a:prstGeom prst="roundRect">
            <a:avLst>
              <a:gd name="adj" fmla="val 50000"/>
            </a:avLst>
          </a:prstGeom>
          <a:solidFill>
            <a:srgbClr val="CC99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ebas Neue" charset="0"/>
              </a:rPr>
              <a:t>Mutation</a:t>
            </a:r>
            <a:endParaRPr lang="en-IN" dirty="0">
              <a:latin typeface="Bebas Neue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42537" y="3403255"/>
            <a:ext cx="1440160" cy="648072"/>
          </a:xfrm>
          <a:prstGeom prst="roundRect">
            <a:avLst>
              <a:gd name="adj" fmla="val 50000"/>
            </a:avLst>
          </a:prstGeom>
          <a:solidFill>
            <a:srgbClr val="CC99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ebas Neue" charset="0"/>
              </a:rPr>
              <a:t>ACCEPTANCE-LIMIT</a:t>
            </a:r>
            <a:endParaRPr lang="en-IN" dirty="0">
              <a:latin typeface="Bebas Neu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92293" y="3398292"/>
            <a:ext cx="1440160" cy="648072"/>
          </a:xfrm>
          <a:prstGeom prst="roundRect">
            <a:avLst>
              <a:gd name="adj" fmla="val 50000"/>
            </a:avLst>
          </a:prstGeom>
          <a:solidFill>
            <a:srgbClr val="CC99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ebas Neue" charset="0"/>
              </a:rPr>
              <a:t>COOLING Factor</a:t>
            </a:r>
            <a:endParaRPr lang="en-IN" dirty="0">
              <a:latin typeface="Bebas Neue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211960" y="3398292"/>
            <a:ext cx="1440160" cy="648072"/>
          </a:xfrm>
          <a:prstGeom prst="roundRect">
            <a:avLst>
              <a:gd name="adj" fmla="val 50000"/>
            </a:avLst>
          </a:prstGeom>
          <a:solidFill>
            <a:srgbClr val="CC99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Bebas Neue" charset="0"/>
              </a:rPr>
              <a:t>Initial temperature</a:t>
            </a:r>
            <a:endParaRPr lang="en-IN" dirty="0">
              <a:latin typeface="Bebas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55576" y="352286"/>
            <a:ext cx="7593300" cy="5285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00000"/>
                </a:solidFill>
              </a:rPr>
              <a:t>Key Parameters Explanation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7544" y="1347614"/>
            <a:ext cx="2808312" cy="2880320"/>
          </a:xfr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101600" indent="0" algn="ctr">
              <a:buNone/>
            </a:pPr>
            <a:r>
              <a:rPr lang="en-IN" sz="2400" dirty="0" smtClean="0">
                <a:solidFill>
                  <a:schemeClr val="tx1"/>
                </a:solidFill>
                <a:latin typeface="Bebas Neue" charset="0"/>
                <a:cs typeface="Times New Roman" pitchFamily="18" charset="0"/>
              </a:rPr>
              <a:t>Initial Temperature</a:t>
            </a:r>
          </a:p>
          <a:p>
            <a:pPr marL="101600" indent="0">
              <a:buClr>
                <a:schemeClr val="bg1"/>
              </a:buClr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marks as the starting point for the temperature and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decreased using cooling factor in subsequent iterations.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13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87" y="411510"/>
            <a:ext cx="366071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3419872" y="1347614"/>
            <a:ext cx="2640772" cy="2880320"/>
          </a:xfr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101600" indent="0" algn="ctr">
              <a:buNone/>
            </a:pPr>
            <a:r>
              <a:rPr lang="en-IN" sz="2400" dirty="0" smtClean="0">
                <a:solidFill>
                  <a:schemeClr val="tx1"/>
                </a:solidFill>
                <a:latin typeface="Bebas Neue" charset="0"/>
                <a:cs typeface="Times New Roman" pitchFamily="18" charset="0"/>
              </a:rPr>
              <a:t>Cooling factor</a:t>
            </a:r>
          </a:p>
          <a:p>
            <a:pPr marL="101600" indent="0">
              <a:buClr>
                <a:schemeClr val="bg1"/>
              </a:buClr>
              <a:buSzPct val="100000"/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an expression which decreases the current temperature after fulfilling the iterations on the current temperature.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1"/>
          <p:cNvSpPr>
            <a:spLocks noGrp="1"/>
          </p:cNvSpPr>
          <p:nvPr>
            <p:ph type="body" idx="1"/>
          </p:nvPr>
        </p:nvSpPr>
        <p:spPr>
          <a:xfrm>
            <a:off x="6222654" y="1347614"/>
            <a:ext cx="2640772" cy="2880320"/>
          </a:xfr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101600" indent="0" algn="ctr">
              <a:buNone/>
            </a:pPr>
            <a:r>
              <a:rPr lang="en-US" sz="2400" dirty="0" smtClean="0">
                <a:solidFill>
                  <a:schemeClr val="tx1"/>
                </a:solidFill>
                <a:latin typeface="Bebas Neue" charset="0"/>
                <a:cs typeface="Times New Roman" pitchFamily="18" charset="0"/>
              </a:rPr>
              <a:t>Acceptance limit</a:t>
            </a:r>
          </a:p>
          <a:p>
            <a:pPr marL="101600" indent="0">
              <a:buClr>
                <a:schemeClr val="bg1"/>
              </a:buClr>
              <a:buSzPct val="100000"/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a limit on the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solutions that can be accepted on a specific temperature.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9100" y="411510"/>
            <a:ext cx="7593300" cy="744590"/>
          </a:xfrm>
        </p:spPr>
        <p:txBody>
          <a:bodyPr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</a:rPr>
              <a:t>Hyper parameters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07647"/>
              </p:ext>
            </p:extLst>
          </p:nvPr>
        </p:nvGraphicFramePr>
        <p:xfrm>
          <a:off x="1547664" y="1419622"/>
          <a:ext cx="6096000" cy="2743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Hyper parameter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Value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Population Size of GA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10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Number of iterations of ga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18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Initial</a:t>
                      </a:r>
                      <a:r>
                        <a:rPr lang="en-IN" baseline="0" dirty="0" smtClean="0">
                          <a:latin typeface="Bebas Neue" charset="0"/>
                        </a:rPr>
                        <a:t> </a:t>
                      </a:r>
                      <a:r>
                        <a:rPr lang="en-IN" dirty="0" smtClean="0">
                          <a:latin typeface="Bebas Neue" charset="0"/>
                        </a:rPr>
                        <a:t>Temperature</a:t>
                      </a:r>
                      <a:r>
                        <a:rPr lang="en-IN" baseline="0" dirty="0" smtClean="0">
                          <a:latin typeface="Bebas Neue" charset="0"/>
                        </a:rPr>
                        <a:t> of SA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950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Cooling</a:t>
                      </a:r>
                      <a:r>
                        <a:rPr lang="en-IN" baseline="0" dirty="0" smtClean="0">
                          <a:latin typeface="Bebas Neue" charset="0"/>
                        </a:rPr>
                        <a:t> </a:t>
                      </a:r>
                      <a:r>
                        <a:rPr lang="en-IN" dirty="0" smtClean="0">
                          <a:latin typeface="Bebas Neue" charset="0"/>
                        </a:rPr>
                        <a:t>Factor </a:t>
                      </a:r>
                      <a:r>
                        <a:rPr lang="en-IN" baseline="0" dirty="0" smtClean="0">
                          <a:latin typeface="Bebas Neue" charset="0"/>
                        </a:rPr>
                        <a:t>of SA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0.88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Number</a:t>
                      </a:r>
                      <a:r>
                        <a:rPr lang="en-IN" baseline="0" dirty="0" smtClean="0">
                          <a:latin typeface="Bebas Neue" charset="0"/>
                        </a:rPr>
                        <a:t> of iterations (For same temperature) of sa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8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Acceptance</a:t>
                      </a:r>
                      <a:r>
                        <a:rPr lang="en-IN" baseline="0" dirty="0" smtClean="0">
                          <a:latin typeface="Bebas Neue" charset="0"/>
                        </a:rPr>
                        <a:t> limit of sa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2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130;p18"/>
          <p:cNvSpPr txBox="1">
            <a:spLocks/>
          </p:cNvSpPr>
          <p:nvPr/>
        </p:nvSpPr>
        <p:spPr>
          <a:xfrm>
            <a:off x="779100" y="339503"/>
            <a:ext cx="7593300" cy="7200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400" dirty="0" smtClean="0">
                <a:solidFill>
                  <a:srgbClr val="C00000"/>
                </a:solidFill>
                <a:latin typeface="Bebas Neue" charset="0"/>
              </a:rPr>
              <a:t>Results</a:t>
            </a:r>
            <a:endParaRPr lang="en-IN" sz="4400" dirty="0">
              <a:solidFill>
                <a:srgbClr val="C00000"/>
              </a:solidFill>
              <a:latin typeface="Bebas Neue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10040"/>
              </p:ext>
            </p:extLst>
          </p:nvPr>
        </p:nvGraphicFramePr>
        <p:xfrm>
          <a:off x="1849806" y="1491630"/>
          <a:ext cx="6096000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Result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Value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Optimal Solution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[1, 0, 1, 1, 0, 1, 0, 0, 1, 1]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Optimal Fitness Value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3.1854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31790"/>
            <a:ext cx="2615952" cy="1843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" name="Google Shape;3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215" y="190217"/>
            <a:ext cx="1496437" cy="13438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Google Shape;387;p36"/>
          <p:cNvSpPr/>
          <p:nvPr/>
        </p:nvSpPr>
        <p:spPr>
          <a:xfrm>
            <a:off x="7562861" y="518067"/>
            <a:ext cx="349144" cy="709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sp>
        <p:nvSpPr>
          <p:cNvPr id="15" name="Google Shape;81;p14"/>
          <p:cNvSpPr txBox="1">
            <a:spLocks/>
          </p:cNvSpPr>
          <p:nvPr/>
        </p:nvSpPr>
        <p:spPr>
          <a:xfrm>
            <a:off x="779100" y="1517488"/>
            <a:ext cx="7969364" cy="1628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6000" dirty="0" smtClean="0">
                <a:solidFill>
                  <a:srgbClr val="C00000"/>
                </a:solidFill>
              </a:rPr>
              <a:t>comparison</a:t>
            </a:r>
            <a:endParaRPr lang="en-IN" sz="6000" dirty="0">
              <a:solidFill>
                <a:srgbClr val="C00000"/>
              </a:solidFill>
            </a:endParaRPr>
          </a:p>
        </p:txBody>
      </p:sp>
      <p:sp>
        <p:nvSpPr>
          <p:cNvPr id="16" name="Google Shape;82;p14"/>
          <p:cNvSpPr txBox="1">
            <a:spLocks/>
          </p:cNvSpPr>
          <p:nvPr/>
        </p:nvSpPr>
        <p:spPr>
          <a:xfrm>
            <a:off x="779100" y="3242313"/>
            <a:ext cx="5521092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▪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▫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⬝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⬞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IBM Plex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>
              <a:spcAft>
                <a:spcPts val="800"/>
              </a:spcAft>
              <a:buFont typeface="IBM Plex Sans Condensed"/>
              <a:buNone/>
            </a:pPr>
            <a:r>
              <a:rPr lang="en-US" dirty="0" smtClean="0"/>
              <a:t>Finally, Let’s end the presentation with our third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00" y="555526"/>
            <a:ext cx="7593300" cy="60057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Comparison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94286"/>
              </p:ext>
            </p:extLst>
          </p:nvPr>
        </p:nvGraphicFramePr>
        <p:xfrm>
          <a:off x="971600" y="1275606"/>
          <a:ext cx="7848873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616291"/>
                <a:gridCol w="2208247"/>
                <a:gridCol w="302433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  <a:latin typeface="Bebas Neue" charset="0"/>
                        </a:rPr>
                        <a:t>result</a:t>
                      </a:r>
                      <a:endParaRPr lang="en-IN" dirty="0">
                        <a:solidFill>
                          <a:schemeClr val="bg1"/>
                        </a:solidFill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  <a:latin typeface="Bebas Neue" charset="0"/>
                        </a:rPr>
                        <a:t>Genetic algorithm</a:t>
                      </a:r>
                      <a:endParaRPr lang="en-IN" dirty="0">
                        <a:solidFill>
                          <a:schemeClr val="bg1"/>
                        </a:solidFill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  <a:latin typeface="Bebas Neue" charset="0"/>
                        </a:rPr>
                        <a:t>Chromosome swarm optimization</a:t>
                      </a:r>
                      <a:endParaRPr lang="en-IN" dirty="0">
                        <a:solidFill>
                          <a:schemeClr val="bg1"/>
                        </a:solidFill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Optimal solution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panose="020B0604020202020204" charset="0"/>
                        </a:rPr>
                        <a:t>[1, 0, 0, 1, 0, 1, 1, 0, 1, 0]</a:t>
                      </a:r>
                      <a:endParaRPr lang="en-IN" b="0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Bebas Neue" charset="0"/>
                        </a:rPr>
                        <a:t>[1, 0, 1, 1, 0, 1, 0, 0, 1,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Optimal fitness value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Bebas Neue" charset="0"/>
                        </a:rPr>
                        <a:t>2.723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Bebas Neue" charset="0"/>
                        </a:rPr>
                        <a:t>3.1854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87624" y="2931790"/>
            <a:ext cx="7056784" cy="1440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 we can see in the above table the amalgamated algorithm of Genetic + Simulated Annealing came up with a better solution than simple genetic algorithm.</a:t>
            </a:r>
          </a:p>
          <a:p>
            <a:pPr algn="ctr"/>
            <a:r>
              <a:rPr lang="en-IN" dirty="0" smtClean="0"/>
              <a:t>Hence, We made a better choice by going with amalgamated algorithm.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31640" y="1419622"/>
            <a:ext cx="4844700" cy="2658600"/>
          </a:xfrm>
        </p:spPr>
        <p:txBody>
          <a:bodyPr/>
          <a:lstStyle/>
          <a:p>
            <a:pPr marL="38100" indent="0" algn="ctr">
              <a:buNone/>
            </a:pPr>
            <a:r>
              <a:rPr lang="en-IN" sz="9600" b="1" i="0" dirty="0" smtClean="0">
                <a:solidFill>
                  <a:schemeClr val="tx1"/>
                </a:solidFill>
                <a:latin typeface="Bebas Neue" charset="0"/>
              </a:rPr>
              <a:t>Thank you </a:t>
            </a:r>
            <a:endParaRPr lang="en-IN" sz="9600" b="1" i="0" dirty="0">
              <a:solidFill>
                <a:schemeClr val="tx1"/>
              </a:solidFill>
              <a:latin typeface="Bebas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06" y="2748922"/>
            <a:ext cx="1512168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627534"/>
            <a:ext cx="7593300" cy="5285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Objectives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779099" y="1563638"/>
            <a:ext cx="8185389" cy="3208512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IBM Plex Sans Condensed" charset="0"/>
              </a:rPr>
              <a:t>To optimize the result using genetic algorithm.</a:t>
            </a:r>
          </a:p>
          <a:p>
            <a:pPr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IBM Plex Sans Condensed" charset="0"/>
              </a:rPr>
              <a:t>To optimize the result using an amalgamation of genetic algorithm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IBM Plex Sans Condensed" charset="0"/>
              </a:rPr>
              <a:t>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IBM Plex Sans Condensed" charset="0"/>
              </a:rPr>
              <a:t>imulated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IBM Plex Sans Condensed" charset="0"/>
              </a:rPr>
              <a:t>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IBM Plex Sans Condensed" charset="0"/>
              </a:rPr>
              <a:t>nnealing algorithm.</a:t>
            </a:r>
          </a:p>
          <a:p>
            <a:pPr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IBM Plex Sans Condensed" charset="0"/>
              </a:rPr>
              <a:t>To compare the two algorithms.</a:t>
            </a:r>
            <a:endParaRPr dirty="0">
              <a:solidFill>
                <a:schemeClr val="accent4">
                  <a:lumMod val="50000"/>
                </a:schemeClr>
              </a:solidFill>
              <a:latin typeface="IBM Plex Sans Condensed" charset="0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Genetic Algorithm</a:t>
            </a:r>
            <a:endParaRPr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Let us first start with the first objective.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88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86575" y="1635646"/>
                <a:ext cx="4844700" cy="2273278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</m:nary>
                  </m:oMath>
                </a14:m>
                <a:r>
                  <a:rPr lang="en-IN" dirty="0" smtClean="0"/>
                  <a:t>       </a:t>
                </a:r>
              </a:p>
              <a:p>
                <a:pPr marL="0" lvl="0" indent="0">
                  <a:spcAft>
                    <a:spcPts val="800"/>
                  </a:spcAft>
                  <a:buNone/>
                </a:pPr>
                <a:r>
                  <a:rPr lang="en-IN" dirty="0" smtClean="0"/>
                  <a:t> </a:t>
                </a:r>
                <a:r>
                  <a:rPr lang="en-IN" sz="1600" dirty="0" smtClean="0"/>
                  <a:t>Where:</a:t>
                </a:r>
                <a:endParaRPr lang="en-IN" sz="1600" dirty="0">
                  <a:latin typeface="Cambria Math"/>
                </a:endParaRPr>
              </a:p>
              <a:p>
                <a:pPr marL="0" lv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𝜈</m:t>
                    </m:r>
                  </m:oMath>
                </a14:m>
                <a:r>
                  <a:rPr lang="en-IN" sz="1600" dirty="0" smtClean="0"/>
                  <a:t>=Loan revenue,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𝜔</m:t>
                    </m:r>
                  </m:oMath>
                </a14:m>
                <a:r>
                  <a:rPr lang="en-IN" sz="1600" dirty="0" smtClean="0"/>
                  <a:t>=Total Transcation cost,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𝛽</m:t>
                    </m:r>
                  </m:oMath>
                </a14:m>
                <a:r>
                  <a:rPr lang="en-IN" sz="1600" dirty="0" smtClean="0"/>
                  <a:t>=Cost of Demand Deposit,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𝜆</m:t>
                    </m:r>
                  </m:oMath>
                </a14:m>
                <a:r>
                  <a:rPr lang="en-IN" sz="1600" dirty="0" smtClean="0"/>
                  <a:t>=Expected Loan Loss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sz="1200" dirty="0"/>
              </a:p>
            </p:txBody>
          </p:sp>
        </mc:Choice>
        <mc:Fallback xmlns="">
          <p:sp>
            <p:nvSpPr>
              <p:cNvPr id="88" name="Google Shape;88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86575" y="1635646"/>
                <a:ext cx="4844700" cy="2273278"/>
              </a:xfrm>
              <a:prstGeom prst="rect">
                <a:avLst/>
              </a:prstGeom>
              <a:blipFill rotWithShape="0"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88;p15"/>
          <p:cNvSpPr txBox="1">
            <a:spLocks/>
          </p:cNvSpPr>
          <p:nvPr/>
        </p:nvSpPr>
        <p:spPr>
          <a:xfrm>
            <a:off x="1331640" y="1131590"/>
            <a:ext cx="4844700" cy="61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▪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▫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⬝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⬞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○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■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●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○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IBM Plex Sans Condensed"/>
              <a:buChar char="■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 algn="ctr">
              <a:spcAft>
                <a:spcPts val="800"/>
              </a:spcAft>
              <a:buFont typeface="IBM Plex Sans Condensed"/>
              <a:buNone/>
            </a:pPr>
            <a:r>
              <a:rPr lang="en-US" i="0" u="sng" dirty="0" smtClean="0">
                <a:solidFill>
                  <a:srgbClr val="C00000"/>
                </a:solidFill>
                <a:latin typeface="Cooper Black" pitchFamily="18" charset="0"/>
              </a:rPr>
              <a:t>Fitness Function</a:t>
            </a:r>
            <a:endParaRPr lang="en-US" i="0" u="sng" dirty="0">
              <a:solidFill>
                <a:srgbClr val="C00000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88;p15"/>
          <p:cNvSpPr txBox="1">
            <a:spLocks noGrp="1"/>
          </p:cNvSpPr>
          <p:nvPr>
            <p:ph type="body" idx="1"/>
          </p:nvPr>
        </p:nvSpPr>
        <p:spPr>
          <a:xfrm>
            <a:off x="1286575" y="915566"/>
            <a:ext cx="4844700" cy="601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▪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▫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⬝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⬞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○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■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●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Condensed"/>
              <a:buChar char="○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IBM Plex Sans Condensed"/>
              <a:buChar char="■"/>
              <a:defRPr sz="3000" b="0" i="1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 algn="ctr">
              <a:spcAft>
                <a:spcPts val="800"/>
              </a:spcAft>
              <a:buFont typeface="IBM Plex Sans Condensed"/>
              <a:buNone/>
            </a:pPr>
            <a:r>
              <a:rPr lang="en-US" i="0" u="sng" dirty="0" smtClean="0">
                <a:solidFill>
                  <a:srgbClr val="C00000"/>
                </a:solidFill>
                <a:latin typeface="Cooper Black" pitchFamily="18" charset="0"/>
              </a:rPr>
              <a:t>Constraint</a:t>
            </a:r>
            <a:endParaRPr lang="en-US" i="0" u="sng" dirty="0">
              <a:solidFill>
                <a:srgbClr val="C00000"/>
              </a:solidFill>
              <a:latin typeface="Cooper Black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8;p15"/>
              <p:cNvSpPr txBox="1">
                <a:spLocks/>
              </p:cNvSpPr>
              <p:nvPr/>
            </p:nvSpPr>
            <p:spPr>
              <a:xfrm>
                <a:off x="1286575" y="1635646"/>
                <a:ext cx="4844700" cy="2273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IBM Plex Sans Condensed"/>
                  <a:buChar char="▪"/>
                  <a:defRPr sz="3000" b="0" i="1" u="none" strike="noStrike" cap="none">
                    <a:solidFill>
                      <a:schemeClr val="dk1"/>
                    </a:solidFill>
                    <a:latin typeface="IBM Plex Sans Condensed"/>
                    <a:ea typeface="IBM Plex Sans Condensed"/>
                    <a:cs typeface="IBM Plex Sans Condensed"/>
                    <a:sym typeface="IBM Plex Sans Condensed"/>
                  </a:defRPr>
                </a:lvl1pPr>
                <a:lvl2pPr marL="914400" marR="0" lvl="1" indent="-4191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IBM Plex Sans Condensed"/>
                  <a:buChar char="▫"/>
                  <a:defRPr sz="3000" b="0" i="1" u="none" strike="noStrike" cap="none">
                    <a:solidFill>
                      <a:schemeClr val="dk1"/>
                    </a:solidFill>
                    <a:latin typeface="IBM Plex Sans Condensed"/>
                    <a:ea typeface="IBM Plex Sans Condensed"/>
                    <a:cs typeface="IBM Plex Sans Condensed"/>
                    <a:sym typeface="IBM Plex Sans Condensed"/>
                  </a:defRPr>
                </a:lvl2pPr>
                <a:lvl3pPr marL="1371600" marR="0" lvl="2" indent="-4191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IBM Plex Sans Condensed"/>
                  <a:buChar char="⬝"/>
                  <a:defRPr sz="3000" b="0" i="1" u="none" strike="noStrike" cap="none">
                    <a:solidFill>
                      <a:schemeClr val="dk1"/>
                    </a:solidFill>
                    <a:latin typeface="IBM Plex Sans Condensed"/>
                    <a:ea typeface="IBM Plex Sans Condensed"/>
                    <a:cs typeface="IBM Plex Sans Condensed"/>
                    <a:sym typeface="IBM Plex Sans Condensed"/>
                  </a:defRPr>
                </a:lvl3pPr>
                <a:lvl4pPr marL="1828800" marR="0" lvl="3" indent="-4191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IBM Plex Sans Condensed"/>
                  <a:buChar char="⬞"/>
                  <a:defRPr sz="3000" b="0" i="1" u="none" strike="noStrike" cap="none">
                    <a:solidFill>
                      <a:schemeClr val="dk1"/>
                    </a:solidFill>
                    <a:latin typeface="IBM Plex Sans Condensed"/>
                    <a:ea typeface="IBM Plex Sans Condensed"/>
                    <a:cs typeface="IBM Plex Sans Condensed"/>
                    <a:sym typeface="IBM Plex Sans Condensed"/>
                  </a:defRPr>
                </a:lvl4pPr>
                <a:lvl5pPr marL="2286000" marR="0" lvl="4" indent="-4191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IBM Plex Sans Condensed"/>
                  <a:buChar char="○"/>
                  <a:defRPr sz="3000" b="0" i="1" u="none" strike="noStrike" cap="none">
                    <a:solidFill>
                      <a:schemeClr val="dk1"/>
                    </a:solidFill>
                    <a:latin typeface="IBM Plex Sans Condensed"/>
                    <a:ea typeface="IBM Plex Sans Condensed"/>
                    <a:cs typeface="IBM Plex Sans Condensed"/>
                    <a:sym typeface="IBM Plex Sans Condensed"/>
                  </a:defRPr>
                </a:lvl5pPr>
                <a:lvl6pPr marL="2743200" marR="0" lvl="5" indent="-4191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IBM Plex Sans Condensed"/>
                  <a:buChar char="■"/>
                  <a:defRPr sz="3000" b="0" i="1" u="none" strike="noStrike" cap="none">
                    <a:solidFill>
                      <a:schemeClr val="dk1"/>
                    </a:solidFill>
                    <a:latin typeface="IBM Plex Sans Condensed"/>
                    <a:ea typeface="IBM Plex Sans Condensed"/>
                    <a:cs typeface="IBM Plex Sans Condensed"/>
                    <a:sym typeface="IBM Plex Sans Condensed"/>
                  </a:defRPr>
                </a:lvl6pPr>
                <a:lvl7pPr marL="3200400" marR="0" lvl="6" indent="-4191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IBM Plex Sans Condensed"/>
                  <a:buChar char="●"/>
                  <a:defRPr sz="3000" b="0" i="1" u="none" strike="noStrike" cap="none">
                    <a:solidFill>
                      <a:schemeClr val="dk1"/>
                    </a:solidFill>
                    <a:latin typeface="IBM Plex Sans Condensed"/>
                    <a:ea typeface="IBM Plex Sans Condensed"/>
                    <a:cs typeface="IBM Plex Sans Condensed"/>
                    <a:sym typeface="IBM Plex Sans Condensed"/>
                  </a:defRPr>
                </a:lvl7pPr>
                <a:lvl8pPr marL="3657600" marR="0" lvl="7" indent="-4191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IBM Plex Sans Condensed"/>
                  <a:buChar char="○"/>
                  <a:defRPr sz="3000" b="0" i="1" u="none" strike="noStrike" cap="none">
                    <a:solidFill>
                      <a:schemeClr val="dk1"/>
                    </a:solidFill>
                    <a:latin typeface="IBM Plex Sans Condensed"/>
                    <a:ea typeface="IBM Plex Sans Condensed"/>
                    <a:cs typeface="IBM Plex Sans Condensed"/>
                    <a:sym typeface="IBM Plex Sans Condensed"/>
                  </a:defRPr>
                </a:lvl8pPr>
                <a:lvl9pPr marL="4114800" marR="0" lvl="8" indent="-4191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1"/>
                  </a:buClr>
                  <a:buSzPts val="3000"/>
                  <a:buFont typeface="IBM Plex Sans Condensed"/>
                  <a:buChar char="■"/>
                  <a:defRPr sz="3000" b="0" i="1" u="none" strike="noStrike" cap="none">
                    <a:solidFill>
                      <a:schemeClr val="dk1"/>
                    </a:solidFill>
                    <a:latin typeface="IBM Plex Sans Condensed"/>
                    <a:ea typeface="IBM Plex Sans Condensed"/>
                    <a:cs typeface="IBM Plex Sans Condensed"/>
                    <a:sym typeface="IBM Plex Sans Condensed"/>
                  </a:defRPr>
                </a:lvl9pPr>
              </a:lstStyle>
              <a:p>
                <a:pPr marL="0" indent="0">
                  <a:spcAft>
                    <a:spcPts val="800"/>
                  </a:spcAft>
                  <a:buFont typeface="IBM Plex Sans Condensed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spcAft>
                    <a:spcPts val="800"/>
                  </a:spcAft>
                  <a:buFont typeface="IBM Plex Sans Condensed"/>
                  <a:buNone/>
                </a:pPr>
                <a:r>
                  <a:rPr lang="en-IN" sz="1600" dirty="0" smtClean="0"/>
                  <a:t>Where: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 smtClean="0"/>
                  <a:t>=Loan Size,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 smtClean="0"/>
                  <a:t>=Lending Decision (Chromosome),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𝐾</m:t>
                    </m:r>
                  </m:oMath>
                </a14:m>
                <a:r>
                  <a:rPr lang="en-IN" sz="1600" dirty="0" smtClean="0"/>
                  <a:t>=Required Reserves Ratio, D=Financial Institution’s Deposit</a:t>
                </a:r>
                <a:endParaRPr lang="ar-AE" sz="1600" dirty="0"/>
              </a:p>
            </p:txBody>
          </p:sp>
        </mc:Choice>
        <mc:Fallback xmlns="">
          <p:sp>
            <p:nvSpPr>
              <p:cNvPr id="5" name="Google Shape;8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75" y="1635646"/>
                <a:ext cx="4844700" cy="2273278"/>
              </a:xfrm>
              <a:prstGeom prst="rect">
                <a:avLst/>
              </a:prstGeom>
              <a:blipFill rotWithShape="0"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" y="171934"/>
            <a:ext cx="9142156" cy="4799631"/>
          </a:xfrm>
          <a:prstGeom prst="rect">
            <a:avLst/>
          </a:prstGeom>
        </p:spPr>
      </p:pic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338324" y="411510"/>
            <a:ext cx="6264697" cy="6291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spc="300" dirty="0" smtClean="0">
                <a:solidFill>
                  <a:srgbClr val="FFFF99"/>
                </a:solidFill>
              </a:rPr>
              <a:t>Chromosome representation</a:t>
            </a:r>
            <a:endParaRPr sz="4000" i="1" spc="300" dirty="0">
              <a:solidFill>
                <a:srgbClr val="FFFF99"/>
              </a:solidFill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28" name="Group 27"/>
          <p:cNvGrpSpPr/>
          <p:nvPr/>
        </p:nvGrpSpPr>
        <p:grpSpPr>
          <a:xfrm>
            <a:off x="1432966" y="1768416"/>
            <a:ext cx="5918027" cy="2056214"/>
            <a:chOff x="768946" y="1567682"/>
            <a:chExt cx="5918027" cy="2056214"/>
          </a:xfrm>
        </p:grpSpPr>
        <p:grpSp>
          <p:nvGrpSpPr>
            <p:cNvPr id="3" name="Group 2"/>
            <p:cNvGrpSpPr/>
            <p:nvPr/>
          </p:nvGrpSpPr>
          <p:grpSpPr>
            <a:xfrm>
              <a:off x="926333" y="1567682"/>
              <a:ext cx="5760640" cy="576064"/>
              <a:chOff x="899592" y="1563638"/>
              <a:chExt cx="5760640" cy="57606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99592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75656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51720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27784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03848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79912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IN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55976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932040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08104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IN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84168" y="1563638"/>
                <a:ext cx="576064" cy="5760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</p:grpSp>
        <p:cxnSp>
          <p:nvCxnSpPr>
            <p:cNvPr id="5" name="Straight Arrow Connector 4"/>
            <p:cNvCxnSpPr>
              <a:stCxn id="6" idx="0"/>
              <a:endCxn id="10" idx="2"/>
            </p:cNvCxnSpPr>
            <p:nvPr/>
          </p:nvCxnSpPr>
          <p:spPr>
            <a:xfrm flipV="1">
              <a:off x="1790429" y="2143746"/>
              <a:ext cx="0" cy="67681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68946" y="2820562"/>
              <a:ext cx="2042965" cy="7920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Bebas Neue" charset="0"/>
                </a:rPr>
                <a:t>1 indicates that the customer is selected for lending</a:t>
              </a:r>
              <a:endParaRPr lang="en-IN" dirty="0">
                <a:solidFill>
                  <a:sysClr val="windowText" lastClr="000000"/>
                </a:solidFill>
                <a:latin typeface="Bebas Neue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3202" y="2831808"/>
              <a:ext cx="2042965" cy="7920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Bebas Neue" charset="0"/>
                </a:rPr>
                <a:t>0</a:t>
              </a:r>
              <a:r>
                <a:rPr lang="en-US" dirty="0" smtClean="0">
                  <a:solidFill>
                    <a:sysClr val="windowText" lastClr="000000"/>
                  </a:solidFill>
                  <a:latin typeface="Bebas Neue" charset="0"/>
                </a:rPr>
                <a:t> indicates that the customer is not selected for lending</a:t>
              </a:r>
              <a:endParaRPr lang="en-IN" dirty="0">
                <a:solidFill>
                  <a:sysClr val="windowText" lastClr="000000"/>
                </a:solidFill>
                <a:latin typeface="Bebas Neue" charset="0"/>
              </a:endParaRPr>
            </a:p>
          </p:txBody>
        </p:sp>
        <p:cxnSp>
          <p:nvCxnSpPr>
            <p:cNvPr id="8" name="Straight Arrow Connector 7"/>
            <p:cNvCxnSpPr>
              <a:stCxn id="23" idx="0"/>
              <a:endCxn id="14" idx="2"/>
            </p:cNvCxnSpPr>
            <p:nvPr/>
          </p:nvCxnSpPr>
          <p:spPr>
            <a:xfrm flipV="1">
              <a:off x="4094685" y="2143746"/>
              <a:ext cx="0" cy="688062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00" y="555526"/>
            <a:ext cx="7593300" cy="60057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Parts of Genetic algorithm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1779662"/>
            <a:ext cx="3360852" cy="2459978"/>
          </a:xfrm>
        </p:spPr>
        <p:txBody>
          <a:bodyPr/>
          <a:lstStyle/>
          <a:p>
            <a:pPr marL="76200" indent="0" algn="ctr">
              <a:buNone/>
            </a:pP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CROSSOVER</a:t>
            </a:r>
          </a:p>
          <a:p>
            <a:pPr>
              <a:buClr>
                <a:schemeClr val="bg1"/>
              </a:buClr>
              <a:buSzPct val="100000"/>
              <a:buFont typeface="IBM Plex Sans Condensed" charset="0"/>
              <a:buChar char="▪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 parents are selected and a part of their chromosomes are switched among them.</a:t>
            </a:r>
            <a:endParaRPr lang="en-IN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27984" y="1779662"/>
            <a:ext cx="3792900" cy="245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76200" indent="0" algn="ctr">
              <a:buNone/>
            </a:pP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MUTATION</a:t>
            </a:r>
          </a:p>
          <a:p>
            <a:pPr>
              <a:buClr>
                <a:schemeClr val="bg1"/>
              </a:buClr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Each gene of the chromosome has a small probability of modifying itself.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endParaRPr lang="en"/>
          </a:p>
        </p:txBody>
      </p: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0" y="268288"/>
            <a:ext cx="9144000" cy="11509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 smtClean="0">
                <a:solidFill>
                  <a:schemeClr val="accent5">
                    <a:lumMod val="75000"/>
                  </a:schemeClr>
                </a:solidFill>
              </a:rPr>
              <a:t>HyperParameters</a:t>
            </a:r>
            <a:endParaRPr sz="77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28111"/>
              </p:ext>
            </p:extLst>
          </p:nvPr>
        </p:nvGraphicFramePr>
        <p:xfrm>
          <a:off x="1547664" y="1707654"/>
          <a:ext cx="5976664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88332"/>
                <a:gridCol w="2988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ebas Neue" charset="0"/>
                        </a:rPr>
                        <a:t>Hyper parameter</a:t>
                      </a:r>
                      <a:endParaRPr lang="en-IN" dirty="0">
                        <a:solidFill>
                          <a:schemeClr val="tx2">
                            <a:lumMod val="10000"/>
                          </a:schemeClr>
                        </a:solidFill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ebas Neue" charset="0"/>
                        </a:rPr>
                        <a:t>Value</a:t>
                      </a:r>
                      <a:endParaRPr lang="en-IN" dirty="0">
                        <a:solidFill>
                          <a:schemeClr val="tx2">
                            <a:lumMod val="10000"/>
                          </a:schemeClr>
                        </a:solidFill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Population Size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10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Number of iterations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18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Crossover Type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Single Point Crossover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Crossover</a:t>
                      </a:r>
                      <a:r>
                        <a:rPr lang="en-US" baseline="0" dirty="0" smtClean="0">
                          <a:latin typeface="Bebas Neue" charset="0"/>
                        </a:rPr>
                        <a:t> Probability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0.8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Mutation Probability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bas Neue" charset="0"/>
                        </a:rPr>
                        <a:t>0.006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96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79100" y="544997"/>
            <a:ext cx="7593300" cy="5145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 smtClean="0">
                <a:solidFill>
                  <a:srgbClr val="C00000"/>
                </a:solidFill>
              </a:rPr>
              <a:t>Results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83167"/>
              </p:ext>
            </p:extLst>
          </p:nvPr>
        </p:nvGraphicFramePr>
        <p:xfrm>
          <a:off x="1763688" y="1707654"/>
          <a:ext cx="6096000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Result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Value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Optimal Solution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panose="020B0604020202020204" charset="0"/>
                        </a:rPr>
                        <a:t>[1, 0, 0, 1, 0, 1, 1, 0, 1, 0]</a:t>
                      </a:r>
                      <a:endParaRPr lang="en-IN" b="0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Optimal Fitness Value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ebas Neue" charset="0"/>
                        </a:rPr>
                        <a:t>2.723</a:t>
                      </a:r>
                      <a:endParaRPr lang="en-IN" dirty="0">
                        <a:latin typeface="Bebas Neu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dfc0c72-f9e1-4842-982f-9290ec14339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D36BAE0F7FF94483CC1A1FF1B52049" ma:contentTypeVersion="5" ma:contentTypeDescription="Create a new document." ma:contentTypeScope="" ma:versionID="e098d35693210f06639f739a74548632">
  <xsd:schema xmlns:xsd="http://www.w3.org/2001/XMLSchema" xmlns:xs="http://www.w3.org/2001/XMLSchema" xmlns:p="http://schemas.microsoft.com/office/2006/metadata/properties" xmlns:ns2="4dfc0c72-f9e1-4842-982f-9290ec143395" targetNamespace="http://schemas.microsoft.com/office/2006/metadata/properties" ma:root="true" ma:fieldsID="218f7f5c2d779fd5b118f86de0ebe07f" ns2:_="">
    <xsd:import namespace="4dfc0c72-f9e1-4842-982f-9290ec14339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c0c72-f9e1-4842-982f-9290ec14339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B8BE55-B70B-4639-A819-198806A1252E}">
  <ds:schemaRefs>
    <ds:schemaRef ds:uri="http://schemas.microsoft.com/office/2006/metadata/properties"/>
    <ds:schemaRef ds:uri="http://schemas.microsoft.com/office/infopath/2007/PartnerControls"/>
    <ds:schemaRef ds:uri="4dfc0c72-f9e1-4842-982f-9290ec143395"/>
  </ds:schemaRefs>
</ds:datastoreItem>
</file>

<file path=customXml/itemProps2.xml><?xml version="1.0" encoding="utf-8"?>
<ds:datastoreItem xmlns:ds="http://schemas.openxmlformats.org/officeDocument/2006/customXml" ds:itemID="{BDA842D8-7D6F-4426-9F9E-0B35EA6EA3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BA867D-0844-487F-80F9-67ED2FD8CCE3}"/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558</TotalTime>
  <Words>508</Words>
  <Application>Microsoft Office PowerPoint</Application>
  <PresentationFormat>On-screen Show (16:9)</PresentationFormat>
  <Paragraphs>130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Cambria Math</vt:lpstr>
      <vt:lpstr>Times New Roman</vt:lpstr>
      <vt:lpstr>Bebas Neue</vt:lpstr>
      <vt:lpstr>Arial</vt:lpstr>
      <vt:lpstr>IBM Plex Sans Condensed</vt:lpstr>
      <vt:lpstr>Cooper Black</vt:lpstr>
      <vt:lpstr>Flavius template</vt:lpstr>
      <vt:lpstr>GENETIC -SIMULATED ANNEALING bank lending optimization  REPORT NANISETTY SAI SHAILESH 18IM30013</vt:lpstr>
      <vt:lpstr>Objectives</vt:lpstr>
      <vt:lpstr>Genetic Algorithm</vt:lpstr>
      <vt:lpstr>PowerPoint Presentation</vt:lpstr>
      <vt:lpstr>PowerPoint Presentation</vt:lpstr>
      <vt:lpstr>Chromosome representation</vt:lpstr>
      <vt:lpstr>Parts of Genetic algorithm</vt:lpstr>
      <vt:lpstr>HyperParameters</vt:lpstr>
      <vt:lpstr>Results</vt:lpstr>
      <vt:lpstr>PowerPoint Presentation</vt:lpstr>
      <vt:lpstr>About the algorithm</vt:lpstr>
      <vt:lpstr>Parts of the algorithm</vt:lpstr>
      <vt:lpstr>Key Parameters Explanation</vt:lpstr>
      <vt:lpstr>Hyper parameters</vt:lpstr>
      <vt:lpstr>PowerPoint Presentation</vt:lpstr>
      <vt:lpstr>PowerPoint Presentation</vt:lpstr>
      <vt:lpstr>Comparison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Chromosome swarm optimization</dc:title>
  <dc:creator>OQAIS</dc:creator>
  <cp:lastModifiedBy>Shailesh Nanisetty</cp:lastModifiedBy>
  <cp:revision>48</cp:revision>
  <dcterms:modified xsi:type="dcterms:W3CDTF">2021-04-07T17:13:11Z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0x010100FBD36BAE0F7FF94483CC1A1FF1B52049</vt:lpwstr>
  </property>
</Properties>
</file>