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849B14-2C36-47A6-B78C-E00B1C10963D}">
  <a:tblStyle styleId="{05849B14-2C36-47A6-B78C-E00B1C10963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57cc729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57cc729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57cc7292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57cc7292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57cc7292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57cc7292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57cc7292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57cc7292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57cc7292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57cc7292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58507be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58507be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58507bef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58507bef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58507bef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58507bef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58507bef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58507bef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58507bef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58507bef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562a720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562a720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58507bef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58507bef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58507bef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58507bef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58507bef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58507bef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58507bef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58507bef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58507bef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58507bef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58507bef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58507bef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5b7b1869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5b7b1869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5b7b1869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95b7b1869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5b7b1869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95b7b1869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95b7b1869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95b7b1869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562a720e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562a720e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5b7b1869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95b7b1869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95b7b1869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95b7b1869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95b7b1869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95b7b1869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95b7b1869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95b7b1869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5b7b1869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5b7b1869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5b7b1869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95b7b1869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5b7b1869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95b7b1869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562a720e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562a720e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562a720e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562a720e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87d4091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87d4091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916ebc0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916ebc0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537cd437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537cd437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537cd437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537cd437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NISE - 2019 Documentation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r>
              <a:rPr lang="en">
                <a:solidFill>
                  <a:srgbClr val="FFFFFF"/>
                </a:solidFill>
              </a:rPr>
              <a:t>By Shailesh Nanisetty</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Financial Resources and their utilization (FRU)</a:t>
            </a:r>
            <a:endParaRPr>
              <a:solidFill>
                <a:srgbClr val="000000"/>
              </a:solidFill>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a:t>
            </a:r>
            <a:r>
              <a:rPr lang="en">
                <a:solidFill>
                  <a:srgbClr val="000000"/>
                </a:solidFill>
              </a:rPr>
              <a:t>NPUT FEATURES:</a:t>
            </a:r>
            <a:endParaRPr>
              <a:solidFill>
                <a:srgbClr val="000000"/>
              </a:solidFill>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Average Annual Capital Expenditure per student for previous three years .</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Average Annual Operational (or Recurring) Expenditure per student for previous three years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b="1" lang="en">
                <a:solidFill>
                  <a:srgbClr val="000000"/>
                </a:solidFill>
              </a:rPr>
              <a:t>MACHINE LEARNING TECHNIQUES:</a:t>
            </a:r>
            <a:endParaRPr b="1">
              <a:solidFill>
                <a:srgbClr val="000000"/>
              </a:solidFill>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Avg Annual Expenditure 3yrs(AAE) = AVERAGE(Annual Expenditure over 3yrs(2015-2018))</a:t>
            </a:r>
            <a:endParaRPr>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ts val="1600"/>
              <a:buChar char="●"/>
            </a:pPr>
            <a:r>
              <a:rPr lang="en" sz="1100">
                <a:solidFill>
                  <a:srgbClr val="FFFFFF"/>
                </a:solidFill>
                <a:latin typeface="Times New Roman"/>
                <a:ea typeface="Times New Roman"/>
                <a:cs typeface="Times New Roman"/>
                <a:sym typeface="Times New Roman"/>
              </a:rPr>
              <a:t>·</a:t>
            </a:r>
            <a:r>
              <a:rPr lang="en" sz="700">
                <a:solidFill>
                  <a:srgbClr val="FFFFFF"/>
                </a:solidFill>
                <a:latin typeface="Times New Roman"/>
                <a:ea typeface="Times New Roman"/>
                <a:cs typeface="Times New Roman"/>
                <a:sym typeface="Times New Roman"/>
              </a:rPr>
              <a:t>        </a:t>
            </a:r>
            <a:r>
              <a:rPr lang="en">
                <a:solidFill>
                  <a:srgbClr val="FFFFFF"/>
                </a:solidFill>
                <a:latin typeface="Times New Roman"/>
                <a:ea typeface="Times New Roman"/>
                <a:cs typeface="Times New Roman"/>
                <a:sym typeface="Times New Roman"/>
              </a:rPr>
              <a:t> Avg Operational Expenditure 3yrs(AOE) = AVERAGE(Annual Operational Expenditure over 3yrs(2015-2018))</a:t>
            </a:r>
            <a:endParaRPr>
              <a:solidFill>
                <a:srgbClr val="FFFFFF"/>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112" name="Shape 112"/>
        <p:cNvGrpSpPr/>
        <p:nvPr/>
      </p:nvGrpSpPr>
      <p:grpSpPr>
        <a:xfrm>
          <a:off x="0" y="0"/>
          <a:ext cx="0" cy="0"/>
          <a:chOff x="0" y="0"/>
          <a:chExt cx="0" cy="0"/>
        </a:xfrm>
      </p:grpSpPr>
      <p:sp>
        <p:nvSpPr>
          <p:cNvPr id="113" name="Google Shape;11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SzPts val="1800"/>
              <a:buChar char="●"/>
            </a:pPr>
            <a:r>
              <a:rPr lang="en" sz="700">
                <a:solidFill>
                  <a:schemeClr val="dk1"/>
                </a:solidFill>
                <a:latin typeface="Times New Roman"/>
                <a:ea typeface="Times New Roman"/>
                <a:cs typeface="Times New Roman"/>
                <a:sym typeface="Times New Roman"/>
              </a:rPr>
              <a:t>     </a:t>
            </a:r>
            <a:r>
              <a:rPr lang="en" sz="1600">
                <a:solidFill>
                  <a:schemeClr val="dk1"/>
                </a:solidFill>
                <a:latin typeface="Times New Roman"/>
                <a:ea typeface="Times New Roman"/>
                <a:cs typeface="Times New Roman"/>
                <a:sym typeface="Times New Roman"/>
              </a:rPr>
              <a:t> </a:t>
            </a:r>
            <a:r>
              <a:rPr lang="en" sz="1600">
                <a:solidFill>
                  <a:srgbClr val="FFFFFF"/>
                </a:solidFill>
                <a:latin typeface="Times New Roman"/>
                <a:ea typeface="Times New Roman"/>
                <a:cs typeface="Times New Roman"/>
                <a:sym typeface="Times New Roman"/>
              </a:rPr>
              <a:t> </a:t>
            </a:r>
            <a:r>
              <a:rPr lang="en">
                <a:solidFill>
                  <a:srgbClr val="FFFFFF"/>
                </a:solidFill>
                <a:latin typeface="Times New Roman"/>
                <a:ea typeface="Times New Roman"/>
                <a:cs typeface="Times New Roman"/>
                <a:sym typeface="Times New Roman"/>
              </a:rPr>
              <a:t>AAE per student = AAE/Actual Student Strength + Total PHD Students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Char char="●"/>
            </a:pPr>
            <a:r>
              <a:rPr lang="en">
                <a:solidFill>
                  <a:srgbClr val="FFFFFF"/>
                </a:solidFill>
                <a:latin typeface="Times New Roman"/>
                <a:ea typeface="Times New Roman"/>
                <a:cs typeface="Times New Roman"/>
                <a:sym typeface="Times New Roman"/>
              </a:rPr>
              <a:t>       AOE per student = AOE/ Actual Student Strength + Total PHD Students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Char char="●"/>
            </a:pPr>
            <a:r>
              <a:rPr lang="en">
                <a:solidFill>
                  <a:srgbClr val="FFFFFF"/>
                </a:solidFill>
                <a:latin typeface="Times New Roman"/>
                <a:ea typeface="Times New Roman"/>
                <a:cs typeface="Times New Roman"/>
                <a:sym typeface="Times New Roman"/>
              </a:rPr>
              <a:t>        Log2(x) Transformation on AAE per student</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Char char="●"/>
            </a:pPr>
            <a:r>
              <a:rPr lang="en">
                <a:solidFill>
                  <a:srgbClr val="FFFFFF"/>
                </a:solidFill>
                <a:latin typeface="Times New Roman"/>
                <a:ea typeface="Times New Roman"/>
                <a:cs typeface="Times New Roman"/>
                <a:sym typeface="Times New Roman"/>
              </a:rPr>
              <a:t>          Log10(x) Transformation on AOE per student</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Char char="●"/>
            </a:pPr>
            <a:r>
              <a:rPr lang="en">
                <a:solidFill>
                  <a:srgbClr val="FFFFFF"/>
                </a:solidFill>
                <a:latin typeface="Times New Roman"/>
                <a:ea typeface="Times New Roman"/>
                <a:cs typeface="Times New Roman"/>
                <a:sym typeface="Times New Roman"/>
              </a:rPr>
              <a:t>         Linear Regression Model (with Polynomial equation of degree 3).</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Min-Max Range adjustment for predicted with respect to actual values.</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160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223100"/>
            <a:ext cx="8520600" cy="92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Faculty-student ratio with emphasis on permanent faculty (FSR)*</a:t>
            </a:r>
            <a:endParaRPr>
              <a:solidFill>
                <a:srgbClr val="000000"/>
              </a:solidFill>
            </a:endParaRPr>
          </a:p>
        </p:txBody>
      </p:sp>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a:t>
            </a:r>
            <a:r>
              <a:rPr b="1" lang="en">
                <a:solidFill>
                  <a:srgbClr val="000000"/>
                </a:solidFill>
              </a:rPr>
              <a:t>NPUT FEATURES:</a:t>
            </a:r>
            <a:endParaRPr b="1">
              <a:solidFill>
                <a:srgbClr val="000000"/>
              </a:solidFill>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Full time regular faculty in the institution in the previous year with all of them having Ph.D. and M.E./M.Tech in their respective fields.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Sanctioned approved intake of students </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Number of PHD students</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b="1" lang="en">
                <a:solidFill>
                  <a:srgbClr val="000000"/>
                </a:solidFill>
              </a:rPr>
              <a:t>MACHINE LEARNING TECHNIQUES USED:</a:t>
            </a:r>
            <a:endParaRPr b="1">
              <a:solidFill>
                <a:srgbClr val="000000"/>
              </a:solidFill>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Ratio = (Regular Faculty in prev year)/ (Sanctioned Intake + Number of PHD students)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If Ratio&gt;1/15 =&gt;FSR=30;else if Ratio &lt;1/50 =&gt; FSR=0 </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Else for the conditions not satisfying the above:</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123" name="Shape 123"/>
        <p:cNvGrpSpPr/>
        <p:nvPr/>
      </p:nvGrpSpPr>
      <p:grpSpPr>
        <a:xfrm>
          <a:off x="0" y="0"/>
          <a:ext cx="0" cy="0"/>
          <a:chOff x="0" y="0"/>
          <a:chExt cx="0" cy="0"/>
        </a:xfrm>
      </p:grpSpPr>
      <p:sp>
        <p:nvSpPr>
          <p:cNvPr id="124" name="Google Shape;12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log(x+1) Transformation on Number of PHD students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x^(⅙) Transformation on Sanctioned Intake</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log(x+1) transformation on Ratio </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Standard Scaling</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 Linear Regression Model (with Polynomial equation of degree 3).</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Min-Max Range adjustment for predicted with respect to actual values.</a:t>
            </a:r>
            <a:endParaRPr>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128" name="Shape 128"/>
        <p:cNvGrpSpPr/>
        <p:nvPr/>
      </p:nvGrpSpPr>
      <p:grpSpPr>
        <a:xfrm>
          <a:off x="0" y="0"/>
          <a:ext cx="0" cy="0"/>
          <a:chOff x="0" y="0"/>
          <a:chExt cx="0" cy="0"/>
        </a:xfrm>
      </p:grpSpPr>
      <p:sp>
        <p:nvSpPr>
          <p:cNvPr id="129" name="Google Shape;129;p26"/>
          <p:cNvSpPr txBox="1"/>
          <p:nvPr>
            <p:ph type="title"/>
          </p:nvPr>
        </p:nvSpPr>
        <p:spPr>
          <a:xfrm>
            <a:off x="311700" y="185900"/>
            <a:ext cx="8520600" cy="9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Combined metric for Faculty with PhD (or equivalent) and Experience (FQE)*</a:t>
            </a:r>
            <a:endParaRPr>
              <a:solidFill>
                <a:srgbClr val="000000"/>
              </a:solidFill>
            </a:endParaRPr>
          </a:p>
        </p:txBody>
      </p:sp>
      <p:sp>
        <p:nvSpPr>
          <p:cNvPr id="130" name="Google Shape;13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INPUT FEATURES:</a:t>
            </a:r>
            <a:endParaRPr b="1">
              <a:solidFill>
                <a:srgbClr val="000000"/>
              </a:solidFill>
            </a:endParaRPr>
          </a:p>
          <a:p>
            <a:pPr indent="-342900" lvl="0" marL="457200" rtl="0" algn="l">
              <a:spcBef>
                <a:spcPts val="1600"/>
              </a:spcBef>
              <a:spcAft>
                <a:spcPts val="0"/>
              </a:spcAft>
              <a:buClr>
                <a:srgbClr val="FFFFFF"/>
              </a:buClr>
              <a:buSzPts val="1800"/>
              <a:buChar char="●"/>
            </a:pPr>
            <a:r>
              <a:rPr lang="en">
                <a:solidFill>
                  <a:srgbClr val="FFFFFF"/>
                </a:solidFill>
              </a:rPr>
              <a:t>P</a:t>
            </a:r>
            <a:r>
              <a:rPr lang="en">
                <a:solidFill>
                  <a:srgbClr val="FFFFFF"/>
                </a:solidFill>
              </a:rPr>
              <a:t>ercentage of Faculty with Ph.D. (or equivalent qualification) with respect to the total no. of faculty required or actual faculty in prev year,whichever is higher.</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Faculty with experience less than 8 years.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Faculty with experience between 8 and 15 years.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Faculty with experience greater than 15 years.</a:t>
            </a:r>
            <a:endParaRPr>
              <a:solidFill>
                <a:srgbClr val="FFFFFF"/>
              </a:solidFill>
            </a:endParaRPr>
          </a:p>
          <a:p>
            <a:pPr indent="0" lvl="0" marL="0" rtl="0" algn="l">
              <a:spcBef>
                <a:spcPts val="1600"/>
              </a:spcBef>
              <a:spcAft>
                <a:spcPts val="0"/>
              </a:spcAft>
              <a:buNone/>
            </a:pPr>
            <a:r>
              <a:rPr b="1" lang="en">
                <a:solidFill>
                  <a:srgbClr val="000000"/>
                </a:solidFill>
              </a:rPr>
              <a:t>MACHINE LEARNING TECHNIQUES USED:</a:t>
            </a:r>
            <a:endParaRPr b="1">
              <a:solidFill>
                <a:srgbClr val="000000"/>
              </a:solidFill>
            </a:endParaRPr>
          </a:p>
          <a:p>
            <a:pPr indent="-342900" lvl="0" marL="457200" rtl="0" algn="l">
              <a:spcBef>
                <a:spcPts val="1600"/>
              </a:spcBef>
              <a:spcAft>
                <a:spcPts val="0"/>
              </a:spcAft>
              <a:buClr>
                <a:srgbClr val="FFFFFF"/>
              </a:buClr>
              <a:buSzPts val="1800"/>
              <a:buChar char="●"/>
            </a:pPr>
            <a:r>
              <a:rPr lang="en">
                <a:solidFill>
                  <a:srgbClr val="FFFFFF"/>
                </a:solidFill>
              </a:rPr>
              <a:t>FQ = 10*(Fra/95), Fra&lt;95%</a:t>
            </a:r>
            <a:endParaRPr>
              <a:solidFill>
                <a:srgbClr val="FFFFFF"/>
              </a:solidFill>
            </a:endParaRPr>
          </a:p>
          <a:p>
            <a:pPr indent="0" lvl="0" marL="45720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134" name="Shape 134"/>
        <p:cNvGrpSpPr/>
        <p:nvPr/>
      </p:nvGrpSpPr>
      <p:grpSpPr>
        <a:xfrm>
          <a:off x="0" y="0"/>
          <a:ext cx="0" cy="0"/>
          <a:chOff x="0" y="0"/>
          <a:chExt cx="0" cy="0"/>
        </a:xfrm>
      </p:grpSpPr>
      <p:sp>
        <p:nvSpPr>
          <p:cNvPr id="135" name="Google Shape;13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FQ = 10 ,Fra &gt;= 95%</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Here FRA is the percentage of Faculty with Ph.D. (or equivalent qualification) with respect to the total no. of faculty required or actual faculty whichever is higher, in the previous year.</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F1=Fraction with Experience up to 8 years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F2= Fraction with Experience between 8+ to 15 years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F3=Fraction with Experience &gt; 15 years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FE = 3min(3F1, 1) + 3 min(3F2, 1) + 4 min(3F3, 1) {Full marks for ratio of 1:1:1}</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FQE = FQ + FE</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Min-Max Range adjustment for predicted with respect to actual values.</a:t>
            </a:r>
            <a:endParaRPr>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139" name="Shape 139"/>
        <p:cNvGrpSpPr/>
        <p:nvPr/>
      </p:nvGrpSpPr>
      <p:grpSpPr>
        <a:xfrm>
          <a:off x="0" y="0"/>
          <a:ext cx="0" cy="0"/>
          <a:chOff x="0" y="0"/>
          <a:chExt cx="0" cy="0"/>
        </a:xfrm>
      </p:grpSpPr>
      <p:sp>
        <p:nvSpPr>
          <p:cNvPr id="140" name="Google Shape;14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Teaching, Learning &amp; Resources (TLR)</a:t>
            </a:r>
            <a:endParaRPr>
              <a:solidFill>
                <a:srgbClr val="000000"/>
              </a:solidFill>
            </a:endParaRPr>
          </a:p>
        </p:txBody>
      </p:sp>
      <p:sp>
        <p:nvSpPr>
          <p:cNvPr id="141" name="Google Shape;14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TLR contributes to about 30% of NISE score. It is obtained by the weighted sum of all the previous four sub-parameters.i.e.SS,FSR,FRU and FQE.</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FFFFFF"/>
                </a:solidFill>
                <a:latin typeface="Times New Roman"/>
                <a:ea typeface="Times New Roman"/>
                <a:cs typeface="Times New Roman"/>
                <a:sym typeface="Times New Roman"/>
              </a:rPr>
              <a:t>          TLR=0.2*SS+0.3*FSR+0.2*FQE+0.3*FRU</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b="1" lang="en">
                <a:solidFill>
                  <a:srgbClr val="000000"/>
                </a:solidFill>
                <a:latin typeface="Times New Roman"/>
                <a:ea typeface="Times New Roman"/>
                <a:cs typeface="Times New Roman"/>
                <a:sym typeface="Times New Roman"/>
              </a:rPr>
              <a:t>WRAP-UP:</a:t>
            </a:r>
            <a:endParaRPr b="1">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FFFFFF"/>
                </a:solidFill>
                <a:latin typeface="Times New Roman"/>
                <a:ea typeface="Times New Roman"/>
                <a:cs typeface="Times New Roman"/>
                <a:sym typeface="Times New Roman"/>
              </a:rPr>
              <a:t>SS and FRU subparameters’ performance have been improved through model tuning by following the ML Techniques as mentioned for each one of them(see the slides 7 and 9),</a:t>
            </a:r>
            <a:r>
              <a:rPr lang="en">
                <a:solidFill>
                  <a:srgbClr val="FFFFFF"/>
                </a:solidFill>
                <a:latin typeface="Times New Roman"/>
                <a:ea typeface="Times New Roman"/>
                <a:cs typeface="Times New Roman"/>
                <a:sym typeface="Times New Roman"/>
              </a:rPr>
              <a:t>whereas</a:t>
            </a:r>
            <a:r>
              <a:rPr lang="en">
                <a:solidFill>
                  <a:srgbClr val="FFFFFF"/>
                </a:solidFill>
                <a:latin typeface="Times New Roman"/>
                <a:ea typeface="Times New Roman"/>
                <a:cs typeface="Times New Roman"/>
                <a:sym typeface="Times New Roman"/>
              </a:rPr>
              <a:t> FSR and FQE haven’t really performed well.</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This can be attributed to data discrepancies and inaccurate steps used for preprocessing equation.</a:t>
            </a:r>
            <a:endParaRPr>
              <a:solidFill>
                <a:srgbClr val="FFFFFF"/>
              </a:solidFill>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45" name="Shape 145"/>
        <p:cNvGrpSpPr/>
        <p:nvPr/>
      </p:nvGrpSpPr>
      <p:grpSpPr>
        <a:xfrm>
          <a:off x="0" y="0"/>
          <a:ext cx="0" cy="0"/>
          <a:chOff x="0" y="0"/>
          <a:chExt cx="0" cy="0"/>
        </a:xfrm>
      </p:grpSpPr>
      <p:sp>
        <p:nvSpPr>
          <p:cNvPr id="146" name="Google Shape;146;p29"/>
          <p:cNvSpPr txBox="1"/>
          <p:nvPr>
            <p:ph type="title"/>
          </p:nvPr>
        </p:nvSpPr>
        <p:spPr>
          <a:xfrm>
            <a:off x="311700" y="111550"/>
            <a:ext cx="8520600" cy="9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Combined Metric for Placement and Higher studies(GPHE)*</a:t>
            </a:r>
            <a:endParaRPr>
              <a:solidFill>
                <a:srgbClr val="000000"/>
              </a:solidFill>
            </a:endParaRPr>
          </a:p>
        </p:txBody>
      </p:sp>
      <p:sp>
        <p:nvSpPr>
          <p:cNvPr id="147" name="Google Shape;147;p29"/>
          <p:cNvSpPr txBox="1"/>
          <p:nvPr>
            <p:ph idx="1" type="body"/>
          </p:nvPr>
        </p:nvSpPr>
        <p:spPr>
          <a:xfrm>
            <a:off x="311700" y="1152475"/>
            <a:ext cx="8520600" cy="35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INPUT FEATURES</a:t>
            </a:r>
            <a:r>
              <a:rPr lang="en">
                <a:solidFill>
                  <a:srgbClr val="000000"/>
                </a:solidFill>
              </a:rPr>
              <a:t>:</a:t>
            </a:r>
            <a:endParaRPr>
              <a:solidFill>
                <a:srgbClr val="000000"/>
              </a:solidFill>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Percentage of graduating students (in UG/ PG programs) placed in the previous three years.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sz="700">
                <a:solidFill>
                  <a:srgbClr val="FFFFFF"/>
                </a:solidFill>
              </a:rPr>
              <a:t>   </a:t>
            </a:r>
            <a:r>
              <a:rPr lang="en">
                <a:solidFill>
                  <a:srgbClr val="FFFFFF"/>
                </a:solidFill>
                <a:latin typeface="Times New Roman"/>
                <a:ea typeface="Times New Roman"/>
                <a:cs typeface="Times New Roman"/>
                <a:sym typeface="Times New Roman"/>
              </a:rPr>
              <a:t>Percentage of graduating students (in UG/ PG programs) who have been selected for higher studies in the previous three years.</a:t>
            </a:r>
            <a:endParaRPr>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b="1" lang="en">
                <a:solidFill>
                  <a:srgbClr val="000000"/>
                </a:solidFill>
                <a:latin typeface="Times New Roman"/>
                <a:ea typeface="Times New Roman"/>
                <a:cs typeface="Times New Roman"/>
                <a:sym typeface="Times New Roman"/>
              </a:rPr>
              <a:t>MACHINE LEARNING TECHNIQUES USED:</a:t>
            </a:r>
            <a:endParaRPr b="1">
              <a:solidFill>
                <a:srgbClr val="000000"/>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If Np</a:t>
            </a:r>
            <a:r>
              <a:rPr b="1" lang="en">
                <a:solidFill>
                  <a:srgbClr val="FFFFFF"/>
                </a:solidFill>
                <a:latin typeface="Times New Roman"/>
                <a:ea typeface="Times New Roman"/>
                <a:cs typeface="Times New Roman"/>
                <a:sym typeface="Times New Roman"/>
              </a:rPr>
              <a:t>=</a:t>
            </a:r>
            <a:r>
              <a:rPr lang="en">
                <a:solidFill>
                  <a:srgbClr val="FFFFFF"/>
                </a:solidFill>
                <a:latin typeface="Times New Roman"/>
                <a:ea typeface="Times New Roman"/>
                <a:cs typeface="Times New Roman"/>
                <a:sym typeface="Times New Roman"/>
              </a:rPr>
              <a:t>Percentage of graduating students (in UG/ PG programs) placed in the previous three years.</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51" name="Shape 151"/>
        <p:cNvGrpSpPr/>
        <p:nvPr/>
      </p:nvGrpSpPr>
      <p:grpSpPr>
        <a:xfrm>
          <a:off x="0" y="0"/>
          <a:ext cx="0" cy="0"/>
          <a:chOff x="0" y="0"/>
          <a:chExt cx="0" cy="0"/>
        </a:xfrm>
      </p:grpSpPr>
      <p:sp>
        <p:nvSpPr>
          <p:cNvPr id="152" name="Google Shape;15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Nhs=Percentage of graduating students (in UG/ PG programs) who have been selected for higher studies in the previous three years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GPHE= 40*(Np/100 + Nhs/100)</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Min-Max Range adjustment for predicted with respect to actual values.</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FFFFFF"/>
              </a:solidFill>
            </a:endParaRPr>
          </a:p>
          <a:p>
            <a:pPr indent="0" lvl="0" marL="45720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56" name="Shape 156"/>
        <p:cNvGrpSpPr/>
        <p:nvPr/>
      </p:nvGrpSpPr>
      <p:grpSpPr>
        <a:xfrm>
          <a:off x="0" y="0"/>
          <a:ext cx="0" cy="0"/>
          <a:chOff x="0" y="0"/>
          <a:chExt cx="0" cy="0"/>
        </a:xfrm>
      </p:grpSpPr>
      <p:sp>
        <p:nvSpPr>
          <p:cNvPr id="157" name="Google Shape;15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Metric for University Examination(GUE)</a:t>
            </a:r>
            <a:endParaRPr>
              <a:solidFill>
                <a:srgbClr val="000000"/>
              </a:solidFill>
            </a:endParaRPr>
          </a:p>
        </p:txBody>
      </p:sp>
      <p:sp>
        <p:nvSpPr>
          <p:cNvPr id="158" name="Google Shape;158;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INPUT FEATURES:</a:t>
            </a:r>
            <a:endParaRPr b="1">
              <a:solidFill>
                <a:srgbClr val="000000"/>
              </a:solidFill>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Percentage of Students as a fraction of the approved intake, averaged over previous three years, passing the respective university examinations in stipulated time for the program in which enrolled.</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b="1" lang="en">
                <a:solidFill>
                  <a:srgbClr val="000000"/>
                </a:solidFill>
              </a:rPr>
              <a:t>MACHINE LEARNING TECHNIQUES USED:</a:t>
            </a:r>
            <a:endParaRPr b="1">
              <a:solidFill>
                <a:srgbClr val="000000"/>
              </a:solidFill>
            </a:endParaRPr>
          </a:p>
          <a:p>
            <a:pPr indent="-342900" lvl="0" marL="457200" rtl="0" algn="l">
              <a:spcBef>
                <a:spcPts val="1600"/>
              </a:spcBef>
              <a:spcAft>
                <a:spcPts val="0"/>
              </a:spcAft>
              <a:buClr>
                <a:srgbClr val="000000"/>
              </a:buClr>
              <a:buSzPts val="1800"/>
              <a:buChar char="●"/>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 </a:t>
            </a:r>
            <a:r>
              <a:rPr lang="en">
                <a:solidFill>
                  <a:srgbClr val="FFFFFF"/>
                </a:solidFill>
                <a:latin typeface="Times New Roman"/>
                <a:ea typeface="Times New Roman"/>
                <a:cs typeface="Times New Roman"/>
                <a:sym typeface="Times New Roman"/>
              </a:rPr>
              <a:t>Passed_Avg = AVERAGE(Number of graduating students(2015-2018))</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Char char="●"/>
            </a:pPr>
            <a:r>
              <a:rPr lang="en" sz="1100">
                <a:solidFill>
                  <a:srgbClr val="FFFFFF"/>
                </a:solidFill>
              </a:rPr>
              <a:t>·</a:t>
            </a:r>
            <a:r>
              <a:rPr lang="en" sz="700">
                <a:solidFill>
                  <a:srgbClr val="FFFFFF"/>
                </a:solidFill>
                <a:latin typeface="Times New Roman"/>
                <a:ea typeface="Times New Roman"/>
                <a:cs typeface="Times New Roman"/>
                <a:sym typeface="Times New Roman"/>
              </a:rPr>
              <a:t>      </a:t>
            </a:r>
            <a:r>
              <a:rPr lang="en">
                <a:solidFill>
                  <a:srgbClr val="FFFFFF"/>
                </a:solidFill>
                <a:latin typeface="Times New Roman"/>
                <a:ea typeface="Times New Roman"/>
                <a:cs typeface="Times New Roman"/>
                <a:sym typeface="Times New Roman"/>
              </a:rPr>
              <a:t>   Ng = Passed_Avg / Sanctioned Intake</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Char char="●"/>
            </a:pPr>
            <a:r>
              <a:rPr lang="en">
                <a:solidFill>
                  <a:srgbClr val="FFFFFF"/>
                </a:solidFill>
                <a:latin typeface="Times New Roman"/>
                <a:ea typeface="Times New Roman"/>
                <a:cs typeface="Times New Roman"/>
                <a:sym typeface="Times New Roman"/>
              </a:rPr>
              <a:t>X = 15 × min [(Ng/80), 1];</a:t>
            </a:r>
            <a:r>
              <a:rPr lang="en" sz="1100">
                <a:solidFill>
                  <a:srgbClr val="FFFFFF"/>
                </a:solidFill>
              </a:rPr>
              <a:t>·</a:t>
            </a:r>
            <a:r>
              <a:rPr lang="en" sz="700">
                <a:solidFill>
                  <a:srgbClr val="FFFFFF"/>
                </a:solidFill>
                <a:latin typeface="Times New Roman"/>
                <a:ea typeface="Times New Roman"/>
                <a:cs typeface="Times New Roman"/>
                <a:sym typeface="Times New Roman"/>
              </a:rPr>
              <a:t>       </a:t>
            </a:r>
            <a:r>
              <a:rPr lang="en">
                <a:solidFill>
                  <a:srgbClr val="FFFFFF"/>
                </a:solidFill>
                <a:latin typeface="Times New Roman"/>
                <a:ea typeface="Times New Roman"/>
                <a:cs typeface="Times New Roman"/>
                <a:sym typeface="Times New Roman"/>
              </a:rPr>
              <a:t>  Power Transformation (using box-cox) on input features.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sz="1100">
                <a:solidFill>
                  <a:srgbClr val="FFFFFF"/>
                </a:solidFill>
              </a:rPr>
              <a:t>·</a:t>
            </a:r>
            <a:r>
              <a:rPr lang="en" sz="700">
                <a:solidFill>
                  <a:srgbClr val="FFFFFF"/>
                </a:solidFill>
                <a:latin typeface="Times New Roman"/>
                <a:ea typeface="Times New Roman"/>
                <a:cs typeface="Times New Roman"/>
                <a:sym typeface="Times New Roman"/>
              </a:rPr>
              <a:t>    </a:t>
            </a:r>
            <a:r>
              <a:rPr lang="en">
                <a:solidFill>
                  <a:srgbClr val="FFFFFF"/>
                </a:solidFill>
                <a:latin typeface="Times New Roman"/>
                <a:ea typeface="Times New Roman"/>
                <a:cs typeface="Times New Roman"/>
                <a:sym typeface="Times New Roman"/>
              </a:rPr>
              <a:t>     Linear Regression Model(using Polynomial Equation of degree 3).</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Min-Max Range adjustment for predicted with respect to actual values.</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b="1">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INDEX:</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Objectives of NISE Product.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Summary Sheet (having errors)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Summary Sheet (having formulae)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Student Strength (SS)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Faculty - Student Ratio (FSR)</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Combined metric for Faculty with PhD (or equivalent) and Experience (FQE)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Financial Resources and their Utilisation (FRU)</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TLR Wrap-up</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Combined metric for Placement and Higher Studies (GPH)</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Metric for University Examinations (GUE)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Median Salary (GMS)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Metric for Number of Ph.D. Students Graduated (GPHD)</a:t>
            </a:r>
            <a:endParaRPr>
              <a:solidFill>
                <a:srgbClr val="FFFFFF"/>
              </a:solidFill>
            </a:endParaRPr>
          </a:p>
          <a:p>
            <a:pPr indent="0" lvl="0" marL="4572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62" name="Shape 162"/>
        <p:cNvGrpSpPr/>
        <p:nvPr/>
      </p:nvGrpSpPr>
      <p:grpSpPr>
        <a:xfrm>
          <a:off x="0" y="0"/>
          <a:ext cx="0" cy="0"/>
          <a:chOff x="0" y="0"/>
          <a:chExt cx="0" cy="0"/>
        </a:xfrm>
      </p:grpSpPr>
      <p:sp>
        <p:nvSpPr>
          <p:cNvPr id="163" name="Google Shape;16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Median Salary (GMS)</a:t>
            </a:r>
            <a:endParaRPr>
              <a:solidFill>
                <a:srgbClr val="000000"/>
              </a:solidFill>
            </a:endParaRPr>
          </a:p>
        </p:txBody>
      </p:sp>
      <p:sp>
        <p:nvSpPr>
          <p:cNvPr id="164" name="Google Shape;16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INPUT FEATURES</a:t>
            </a:r>
            <a:r>
              <a:rPr lang="en">
                <a:solidFill>
                  <a:srgbClr val="000000"/>
                </a:solidFill>
              </a:rPr>
              <a:t>:</a:t>
            </a:r>
            <a:endParaRPr>
              <a:solidFill>
                <a:srgbClr val="000000"/>
              </a:solidFill>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Median salary of graduates (in UG/PG program) in the previous three years from an institution.</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b="1" lang="en">
                <a:solidFill>
                  <a:srgbClr val="000000"/>
                </a:solidFill>
              </a:rPr>
              <a:t>MACHINE LEARNING TECHNIQUES USED:</a:t>
            </a:r>
            <a:endParaRPr b="1">
              <a:solidFill>
                <a:srgbClr val="000000"/>
              </a:solidFill>
            </a:endParaRPr>
          </a:p>
          <a:p>
            <a:pPr indent="-342900" lvl="0" marL="457200" rtl="0" algn="l">
              <a:spcBef>
                <a:spcPts val="1600"/>
              </a:spcBef>
              <a:spcAft>
                <a:spcPts val="0"/>
              </a:spcAft>
              <a:buSzPts val="1800"/>
              <a:buChar char="●"/>
            </a:pPr>
            <a:r>
              <a:rPr lang="en" sz="700">
                <a:solidFill>
                  <a:schemeClr val="dk1"/>
                </a:solidFill>
                <a:latin typeface="Times New Roman"/>
                <a:ea typeface="Times New Roman"/>
                <a:cs typeface="Times New Roman"/>
                <a:sym typeface="Times New Roman"/>
              </a:rPr>
              <a:t>        </a:t>
            </a:r>
            <a:r>
              <a:rPr lang="en" sz="700">
                <a:solidFill>
                  <a:srgbClr val="FFFFFF"/>
                </a:solidFill>
                <a:latin typeface="Times New Roman"/>
                <a:ea typeface="Times New Roman"/>
                <a:cs typeface="Times New Roman"/>
                <a:sym typeface="Times New Roman"/>
              </a:rPr>
              <a:t> </a:t>
            </a:r>
            <a:r>
              <a:rPr lang="en">
                <a:solidFill>
                  <a:srgbClr val="FFFFFF"/>
                </a:solidFill>
                <a:latin typeface="Times New Roman"/>
                <a:ea typeface="Times New Roman"/>
                <a:cs typeface="Times New Roman"/>
                <a:sym typeface="Times New Roman"/>
              </a:rPr>
              <a:t>UG_AVG = AVERAGE(UG 4 Year Median Salary(2015-2018))</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Char char="●"/>
            </a:pPr>
            <a:r>
              <a:rPr lang="en">
                <a:solidFill>
                  <a:srgbClr val="FFFFFF"/>
                </a:solidFill>
                <a:latin typeface="Times New Roman"/>
                <a:ea typeface="Times New Roman"/>
                <a:cs typeface="Times New Roman"/>
                <a:sym typeface="Times New Roman"/>
              </a:rPr>
              <a:t>    PG_AVG = AVERAGE(PG  2  Year Median Salary(2015-2018))</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Char char="●"/>
            </a:pPr>
            <a:r>
              <a:rPr lang="en">
                <a:solidFill>
                  <a:srgbClr val="FFFFFF"/>
                </a:solidFill>
                <a:latin typeface="Times New Roman"/>
                <a:ea typeface="Times New Roman"/>
                <a:cs typeface="Times New Roman"/>
                <a:sym typeface="Times New Roman"/>
              </a:rPr>
              <a:t>   Total = AVERAGE(UG_AVG , PG_AVG)</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Char char="●"/>
            </a:pPr>
            <a:r>
              <a:rPr lang="en">
                <a:solidFill>
                  <a:srgbClr val="FFFFFF"/>
                </a:solidFill>
                <a:latin typeface="Times New Roman"/>
                <a:ea typeface="Times New Roman"/>
                <a:cs typeface="Times New Roman"/>
                <a:sym typeface="Times New Roman"/>
              </a:rPr>
              <a:t>    Power Transformation (Using Box-Cox) on input features.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Char char="●"/>
            </a:pPr>
            <a:r>
              <a:rPr lang="en">
                <a:solidFill>
                  <a:srgbClr val="FFFFFF"/>
                </a:solidFill>
                <a:latin typeface="Times New Roman"/>
                <a:ea typeface="Times New Roman"/>
                <a:cs typeface="Times New Roman"/>
                <a:sym typeface="Times New Roman"/>
              </a:rPr>
              <a:t>    Linear Regression Model (using Polynomial Equation of degree 3).</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Min-Max Range adjustment for predicted with respect to actual values.</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100">
              <a:solidFill>
                <a:schemeClr val="dk1"/>
              </a:solidFill>
            </a:endParaRPr>
          </a:p>
          <a:p>
            <a:pPr indent="0" lvl="0" marL="0" rtl="0" algn="l">
              <a:spcBef>
                <a:spcPts val="12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68" name="Shape 168"/>
        <p:cNvGrpSpPr/>
        <p:nvPr/>
      </p:nvGrpSpPr>
      <p:grpSpPr>
        <a:xfrm>
          <a:off x="0" y="0"/>
          <a:ext cx="0" cy="0"/>
          <a:chOff x="0" y="0"/>
          <a:chExt cx="0" cy="0"/>
        </a:xfrm>
      </p:grpSpPr>
      <p:sp>
        <p:nvSpPr>
          <p:cNvPr id="169" name="Google Shape;169;p33"/>
          <p:cNvSpPr txBox="1"/>
          <p:nvPr>
            <p:ph type="title"/>
          </p:nvPr>
        </p:nvSpPr>
        <p:spPr>
          <a:xfrm>
            <a:off x="311700" y="123950"/>
            <a:ext cx="8520600" cy="10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Metric for Number of Ph.D Students Graduated (GPHD)</a:t>
            </a:r>
            <a:endParaRPr>
              <a:solidFill>
                <a:srgbClr val="000000"/>
              </a:solidFill>
            </a:endParaRPr>
          </a:p>
        </p:txBody>
      </p:sp>
      <p:sp>
        <p:nvSpPr>
          <p:cNvPr id="170" name="Google Shape;170;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INPUT FEATURES:</a:t>
            </a:r>
            <a:endParaRPr b="1">
              <a:solidFill>
                <a:srgbClr val="000000"/>
              </a:solidFill>
            </a:endParaRPr>
          </a:p>
          <a:p>
            <a:pPr indent="0" lvl="0" marL="0" rtl="0" algn="l">
              <a:spcBef>
                <a:spcPts val="1600"/>
              </a:spcBef>
              <a:spcAft>
                <a:spcPts val="0"/>
              </a:spcAft>
              <a:buNone/>
            </a:pPr>
            <a:r>
              <a:rPr lang="en">
                <a:solidFill>
                  <a:srgbClr val="FFFFFF"/>
                </a:solidFill>
                <a:latin typeface="Times New Roman"/>
                <a:ea typeface="Times New Roman"/>
                <a:cs typeface="Times New Roman"/>
                <a:sym typeface="Times New Roman"/>
              </a:rPr>
              <a:t>Average number of </a:t>
            </a:r>
            <a:r>
              <a:rPr lang="en">
                <a:solidFill>
                  <a:srgbClr val="FFFFFF"/>
                </a:solidFill>
                <a:latin typeface="Times New Roman"/>
                <a:ea typeface="Times New Roman"/>
                <a:cs typeface="Times New Roman"/>
                <a:sym typeface="Times New Roman"/>
              </a:rPr>
              <a:t>Phd</a:t>
            </a:r>
            <a:r>
              <a:rPr lang="en">
                <a:solidFill>
                  <a:srgbClr val="FFFFFF"/>
                </a:solidFill>
                <a:latin typeface="Times New Roman"/>
                <a:ea typeface="Times New Roman"/>
                <a:cs typeface="Times New Roman"/>
                <a:sym typeface="Times New Roman"/>
              </a:rPr>
              <a:t>. students graduated (awarded Ph.D.) over the previous three years.</a:t>
            </a:r>
            <a:endParaRPr>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b="1" lang="en">
                <a:solidFill>
                  <a:srgbClr val="000000"/>
                </a:solidFill>
              </a:rPr>
              <a:t>MACHINE LEARNING </a:t>
            </a:r>
            <a:r>
              <a:rPr b="1" lang="en">
                <a:solidFill>
                  <a:srgbClr val="000000"/>
                </a:solidFill>
              </a:rPr>
              <a:t>TECHNIQUES</a:t>
            </a:r>
            <a:r>
              <a:rPr b="1" lang="en">
                <a:solidFill>
                  <a:srgbClr val="000000"/>
                </a:solidFill>
              </a:rPr>
              <a:t> USED:</a:t>
            </a:r>
            <a:endParaRPr b="1">
              <a:solidFill>
                <a:srgbClr val="000000"/>
              </a:solidFill>
            </a:endParaRPr>
          </a:p>
          <a:p>
            <a:pPr indent="-342900" lvl="0" marL="457200" rtl="0" algn="l">
              <a:spcBef>
                <a:spcPts val="1200"/>
              </a:spcBef>
              <a:spcAft>
                <a:spcPts val="0"/>
              </a:spcAft>
              <a:buSzPts val="1800"/>
              <a:buFont typeface="Times New Roman"/>
              <a:buChar char="●"/>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 </a:t>
            </a:r>
            <a:r>
              <a:rPr lang="en">
                <a:solidFill>
                  <a:srgbClr val="FFFFFF"/>
                </a:solidFill>
                <a:latin typeface="Times New Roman"/>
                <a:ea typeface="Times New Roman"/>
                <a:cs typeface="Times New Roman"/>
                <a:sym typeface="Times New Roman"/>
              </a:rPr>
              <a:t>Z-Score Standardization on Input Features.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sz="1100">
                <a:solidFill>
                  <a:srgbClr val="FFFFFF"/>
                </a:solidFill>
              </a:rPr>
              <a:t>·</a:t>
            </a:r>
            <a:r>
              <a:rPr lang="en" sz="700">
                <a:solidFill>
                  <a:srgbClr val="FFFFFF"/>
                </a:solidFill>
                <a:latin typeface="Times New Roman"/>
                <a:ea typeface="Times New Roman"/>
                <a:cs typeface="Times New Roman"/>
                <a:sym typeface="Times New Roman"/>
              </a:rPr>
              <a:t>       </a:t>
            </a:r>
            <a:r>
              <a:rPr lang="en">
                <a:solidFill>
                  <a:srgbClr val="FFFFFF"/>
                </a:solidFill>
                <a:latin typeface="Times New Roman"/>
                <a:ea typeface="Times New Roman"/>
                <a:cs typeface="Times New Roman"/>
                <a:sym typeface="Times New Roman"/>
              </a:rPr>
              <a:t>  Linear Regression Model (using Polynomial Equation of degree 3).</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Min-Max Range adjustment for predicted with respect to actual values.</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b="1"/>
          </a:p>
          <a:p>
            <a:pPr indent="0" lvl="0" marL="0" rtl="0" algn="l">
              <a:spcBef>
                <a:spcPts val="120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b="1"/>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74" name="Shape 174"/>
        <p:cNvGrpSpPr/>
        <p:nvPr/>
      </p:nvGrpSpPr>
      <p:grpSpPr>
        <a:xfrm>
          <a:off x="0" y="0"/>
          <a:ext cx="0" cy="0"/>
          <a:chOff x="0" y="0"/>
          <a:chExt cx="0" cy="0"/>
        </a:xfrm>
      </p:grpSpPr>
      <p:sp>
        <p:nvSpPr>
          <p:cNvPr id="175" name="Google Shape;17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Graduation Outcome (GO)</a:t>
            </a:r>
            <a:endParaRPr>
              <a:solidFill>
                <a:srgbClr val="000000"/>
              </a:solidFill>
            </a:endParaRPr>
          </a:p>
        </p:txBody>
      </p:sp>
      <p:sp>
        <p:nvSpPr>
          <p:cNvPr id="176" name="Google Shape;176;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GO</a:t>
            </a:r>
            <a:r>
              <a:rPr lang="en">
                <a:solidFill>
                  <a:srgbClr val="FFFFFF"/>
                </a:solidFill>
                <a:latin typeface="Times New Roman"/>
                <a:ea typeface="Times New Roman"/>
                <a:cs typeface="Times New Roman"/>
                <a:sym typeface="Times New Roman"/>
              </a:rPr>
              <a:t> contributes to about 20% of NISE score. It is obtained by the weighted sum of all the previous four sub-parameters discussed.i.e.GPHE,GUE,GMS and GPHD.</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          GO=0.4*GPHE+0.15*GUE+0.25*GMS+0.2*GPHD</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
                <a:solidFill>
                  <a:srgbClr val="000000"/>
                </a:solidFill>
              </a:rPr>
              <a:t>WRAP-UP:</a:t>
            </a:r>
            <a:endParaRPr b="1">
              <a:solidFill>
                <a:srgbClr val="000000"/>
              </a:solidFill>
            </a:endParaRPr>
          </a:p>
          <a:p>
            <a:pPr indent="0" lvl="0" marL="0" rtl="0" algn="l">
              <a:spcBef>
                <a:spcPts val="1600"/>
              </a:spcBef>
              <a:spcAft>
                <a:spcPts val="0"/>
              </a:spcAft>
              <a:buNone/>
            </a:pPr>
            <a:r>
              <a:rPr lang="en">
                <a:solidFill>
                  <a:srgbClr val="FFFFFF"/>
                </a:solidFill>
                <a:latin typeface="Times New Roman"/>
                <a:ea typeface="Times New Roman"/>
                <a:cs typeface="Times New Roman"/>
                <a:sym typeface="Times New Roman"/>
              </a:rPr>
              <a:t>GUE,GMS and GPHD subparameters’ performance have been improved through model tuning by following the ML Techniques as mentioned for each one of them (see the slides 18,19 and 20),whereas GPHE hasn't really performed well.</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This can be attributed to data discrepancies and inaccurate steps used for preprocessing equation.</a:t>
            </a:r>
            <a:endParaRPr>
              <a:solidFill>
                <a:srgbClr val="FFFFFF"/>
              </a:solidFill>
            </a:endParaRPr>
          </a:p>
          <a:p>
            <a:pPr indent="0" lvl="0" marL="0" rtl="0" algn="l">
              <a:spcBef>
                <a:spcPts val="1600"/>
              </a:spcBef>
              <a:spcAft>
                <a:spcPts val="0"/>
              </a:spcAft>
              <a:buClr>
                <a:schemeClr val="dk1"/>
              </a:buClr>
              <a:buSzPts val="1100"/>
              <a:buFont typeface="Arial"/>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80" name="Shape 180"/>
        <p:cNvGrpSpPr/>
        <p:nvPr/>
      </p:nvGrpSpPr>
      <p:grpSpPr>
        <a:xfrm>
          <a:off x="0" y="0"/>
          <a:ext cx="0" cy="0"/>
          <a:chOff x="0" y="0"/>
          <a:chExt cx="0" cy="0"/>
        </a:xfrm>
      </p:grpSpPr>
      <p:sp>
        <p:nvSpPr>
          <p:cNvPr id="181" name="Google Shape;18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Region Diversity (RD)</a:t>
            </a:r>
            <a:endParaRPr>
              <a:solidFill>
                <a:srgbClr val="000000"/>
              </a:solidFill>
            </a:endParaRPr>
          </a:p>
        </p:txBody>
      </p:sp>
      <p:sp>
        <p:nvSpPr>
          <p:cNvPr id="182" name="Google Shape;18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INPUT FEATURES:</a:t>
            </a:r>
            <a:endParaRPr b="1">
              <a:solidFill>
                <a:srgbClr val="000000"/>
              </a:solidFill>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Total Number of students enrolled.</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Total number of students from other states.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Students from other countries.</a:t>
            </a:r>
            <a:endParaRPr>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b="1" lang="en">
                <a:solidFill>
                  <a:srgbClr val="000000"/>
                </a:solidFill>
              </a:rPr>
              <a:t>MACHINE LEARNING TECHNIQUES USED:</a:t>
            </a:r>
            <a:endParaRPr b="1">
              <a:solidFill>
                <a:srgbClr val="000000"/>
              </a:solidFill>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 State percent = Outside State Students /Actual Student Strength</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Country Percent = Outside Country Students / Actual Student Strength</a:t>
            </a:r>
            <a:endParaRPr>
              <a:solidFill>
                <a:srgbClr val="FFFFFF"/>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86" name="Shape 186"/>
        <p:cNvGrpSpPr/>
        <p:nvPr/>
      </p:nvGrpSpPr>
      <p:grpSpPr>
        <a:xfrm>
          <a:off x="0" y="0"/>
          <a:ext cx="0" cy="0"/>
          <a:chOff x="0" y="0"/>
          <a:chExt cx="0" cy="0"/>
        </a:xfrm>
      </p:grpSpPr>
      <p:sp>
        <p:nvSpPr>
          <p:cNvPr id="187" name="Google Shape;18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SzPts val="1800"/>
              <a:buChar char="●"/>
            </a:pPr>
            <a:r>
              <a:rPr lang="en" sz="7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 </a:t>
            </a:r>
            <a:r>
              <a:rPr lang="en">
                <a:solidFill>
                  <a:srgbClr val="FFFFFF"/>
                </a:solidFill>
                <a:latin typeface="Times New Roman"/>
                <a:ea typeface="Times New Roman"/>
                <a:cs typeface="Times New Roman"/>
                <a:sym typeface="Times New Roman"/>
              </a:rPr>
              <a:t>Box-Cox Transformation on State percent</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Char char="●"/>
            </a:pPr>
            <a:r>
              <a:rPr lang="en">
                <a:solidFill>
                  <a:srgbClr val="FFFFFF"/>
                </a:solidFill>
                <a:latin typeface="Times New Roman"/>
                <a:ea typeface="Times New Roman"/>
                <a:cs typeface="Times New Roman"/>
                <a:sym typeface="Times New Roman"/>
              </a:rPr>
              <a:t>  Power Transformation on Country Percent (using box-cox)</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Char char="●"/>
            </a:pPr>
            <a:r>
              <a:rPr lang="en">
                <a:solidFill>
                  <a:srgbClr val="FFFFFF"/>
                </a:solidFill>
                <a:latin typeface="Times New Roman"/>
                <a:ea typeface="Times New Roman"/>
                <a:cs typeface="Times New Roman"/>
                <a:sym typeface="Times New Roman"/>
              </a:rPr>
              <a:t>  Linear Regression Model (using Polynomial Equation of degree 3).</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Min-Max Range adjustment for predicted with respect to actual values.</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91" name="Shape 191"/>
        <p:cNvGrpSpPr/>
        <p:nvPr/>
      </p:nvGrpSpPr>
      <p:grpSpPr>
        <a:xfrm>
          <a:off x="0" y="0"/>
          <a:ext cx="0" cy="0"/>
          <a:chOff x="0" y="0"/>
          <a:chExt cx="0" cy="0"/>
        </a:xfrm>
      </p:grpSpPr>
      <p:sp>
        <p:nvSpPr>
          <p:cNvPr id="192" name="Google Shape;19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Women Diversity (WD)*</a:t>
            </a:r>
            <a:endParaRPr/>
          </a:p>
          <a:p>
            <a:pPr indent="0" lvl="0" marL="0" rtl="0" algn="l">
              <a:spcBef>
                <a:spcPts val="0"/>
              </a:spcBef>
              <a:spcAft>
                <a:spcPts val="0"/>
              </a:spcAft>
              <a:buNone/>
            </a:pPr>
            <a:r>
              <a:t/>
            </a:r>
            <a:endParaRPr/>
          </a:p>
        </p:txBody>
      </p:sp>
      <p:sp>
        <p:nvSpPr>
          <p:cNvPr id="193" name="Google Shape;193;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INPUT FEATURES</a:t>
            </a:r>
            <a:r>
              <a:rPr b="1" lang="en"/>
              <a:t>:</a:t>
            </a:r>
            <a:endParaRPr b="1"/>
          </a:p>
          <a:p>
            <a:pPr indent="-342900" lvl="0" marL="457200" rtl="0" algn="l">
              <a:spcBef>
                <a:spcPts val="1600"/>
              </a:spcBef>
              <a:spcAft>
                <a:spcPts val="0"/>
              </a:spcAft>
              <a:buSzPts val="1800"/>
              <a:buChar char="●"/>
            </a:pPr>
            <a:r>
              <a:rPr lang="en" sz="700">
                <a:solidFill>
                  <a:schemeClr val="dk1"/>
                </a:solidFill>
              </a:rPr>
              <a:t>   </a:t>
            </a:r>
            <a:r>
              <a:rPr lang="en">
                <a:solidFill>
                  <a:srgbClr val="FFFFFF"/>
                </a:solidFill>
                <a:latin typeface="Times New Roman"/>
                <a:ea typeface="Times New Roman"/>
                <a:cs typeface="Times New Roman"/>
                <a:sym typeface="Times New Roman"/>
              </a:rPr>
              <a:t>Percentage of Women students.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 Percentage of Women Faculty including the women members in senior administrative positions, such as Heads of Departments, Deans or Institute Heads.</a:t>
            </a:r>
            <a:endParaRPr>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b="1" lang="en">
                <a:solidFill>
                  <a:srgbClr val="000000"/>
                </a:solidFill>
              </a:rPr>
              <a:t>MACHINE LEARNING TECHNIQUES USED:</a:t>
            </a:r>
            <a:endParaRPr b="1">
              <a:solidFill>
                <a:srgbClr val="000000"/>
              </a:solidFill>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Z-Score Standardization.</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WD = 15*(Percentage of Women students/100) + 15*(Percentage of Women Faculty/20).</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With Expectation: 50% Women Students and 20% Women Faculty.</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97" name="Shape 197"/>
        <p:cNvGrpSpPr/>
        <p:nvPr/>
      </p:nvGrpSpPr>
      <p:grpSpPr>
        <a:xfrm>
          <a:off x="0" y="0"/>
          <a:ext cx="0" cy="0"/>
          <a:chOff x="0" y="0"/>
          <a:chExt cx="0" cy="0"/>
        </a:xfrm>
      </p:grpSpPr>
      <p:sp>
        <p:nvSpPr>
          <p:cNvPr id="198" name="Google Shape;198;p38"/>
          <p:cNvSpPr txBox="1"/>
          <p:nvPr>
            <p:ph type="title"/>
          </p:nvPr>
        </p:nvSpPr>
        <p:spPr>
          <a:xfrm>
            <a:off x="311700" y="61975"/>
            <a:ext cx="8520600" cy="10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Economically and Socially Challenged Students (ESCS)</a:t>
            </a:r>
            <a:endParaRPr/>
          </a:p>
        </p:txBody>
      </p:sp>
      <p:sp>
        <p:nvSpPr>
          <p:cNvPr id="199" name="Google Shape;199;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INPUT FEATURES:</a:t>
            </a:r>
            <a:endParaRPr b="1">
              <a:solidFill>
                <a:srgbClr val="000000"/>
              </a:solidFill>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Fee reimbursement from institution.</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Actual Student Strength UG.</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b="1" lang="en">
                <a:solidFill>
                  <a:srgbClr val="000000"/>
                </a:solidFill>
              </a:rPr>
              <a:t>MACHINE LEARNING TECHNIQUES USED:</a:t>
            </a:r>
            <a:endParaRPr b="1">
              <a:solidFill>
                <a:srgbClr val="000000"/>
              </a:solidFill>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Percent = Fee reimbursement / Actual Student Strength UG</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Z-Score Standardization on ‘Percent’.</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Linear Regression Model (using Polynomial Equation of degree 3).</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Min-Max Range adjustment for predicted with respect to actual values.</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45720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203" name="Shape 203"/>
        <p:cNvGrpSpPr/>
        <p:nvPr/>
      </p:nvGrpSpPr>
      <p:grpSpPr>
        <a:xfrm>
          <a:off x="0" y="0"/>
          <a:ext cx="0" cy="0"/>
          <a:chOff x="0" y="0"/>
          <a:chExt cx="0" cy="0"/>
        </a:xfrm>
      </p:grpSpPr>
      <p:sp>
        <p:nvSpPr>
          <p:cNvPr id="204" name="Google Shape;20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Physically Challenged Students (PCS)</a:t>
            </a:r>
            <a:endParaRPr/>
          </a:p>
        </p:txBody>
      </p:sp>
      <p:sp>
        <p:nvSpPr>
          <p:cNvPr id="205" name="Google Shape;205;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INPUT FEATURES:</a:t>
            </a:r>
            <a:endParaRPr b="1">
              <a:solidFill>
                <a:srgbClr val="000000"/>
              </a:solidFill>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PCS1 (as mentioned in NIRF data)</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PCS2 (as mentioned in NIRF data)</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PCS3 (as mentioned in NIRF data)</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b="1" lang="en">
                <a:solidFill>
                  <a:srgbClr val="000000"/>
                </a:solidFill>
              </a:rPr>
              <a:t>MACHINE LEARNING TECHNIQUES USED:</a:t>
            </a:r>
            <a:endParaRPr b="1">
              <a:solidFill>
                <a:srgbClr val="000000"/>
              </a:solidFill>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Converting Text to numeric data using Regex Module of python.</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Box Cox</a:t>
            </a:r>
            <a:r>
              <a:rPr lang="en">
                <a:solidFill>
                  <a:srgbClr val="FFFFFF"/>
                </a:solidFill>
                <a:latin typeface="Times New Roman"/>
                <a:ea typeface="Times New Roman"/>
                <a:cs typeface="Times New Roman"/>
                <a:sym typeface="Times New Roman"/>
              </a:rPr>
              <a:t> transformation on PCS1 and PCS3.</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Power Transformation on PCS2.</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Linear Regression Model (using Polynomial Equation of degree 3).</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Min-Max Range adjustment for predicted with respect to actual values.</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209" name="Shape 209"/>
        <p:cNvGrpSpPr/>
        <p:nvPr/>
      </p:nvGrpSpPr>
      <p:grpSpPr>
        <a:xfrm>
          <a:off x="0" y="0"/>
          <a:ext cx="0" cy="0"/>
          <a:chOff x="0" y="0"/>
          <a:chExt cx="0" cy="0"/>
        </a:xfrm>
      </p:grpSpPr>
      <p:sp>
        <p:nvSpPr>
          <p:cNvPr id="210" name="Google Shape;21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OutReach and Inclusivity (OI)</a:t>
            </a:r>
            <a:endParaRPr/>
          </a:p>
        </p:txBody>
      </p:sp>
      <p:sp>
        <p:nvSpPr>
          <p:cNvPr id="211" name="Google Shape;211;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OI</a:t>
            </a:r>
            <a:r>
              <a:rPr lang="en">
                <a:solidFill>
                  <a:srgbClr val="FFFFFF"/>
                </a:solidFill>
                <a:latin typeface="Times New Roman"/>
                <a:ea typeface="Times New Roman"/>
                <a:cs typeface="Times New Roman"/>
                <a:sym typeface="Times New Roman"/>
              </a:rPr>
              <a:t> contributes to about 10% of NISE score. It is obtained by the weighted sum of all the previous four sub-parameters discussed.i.e.RD,WD,PCS and ESCS.</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          OI=0.3*RD+0.3*WD+0.2*ESCS+0.2*PCS</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
                <a:solidFill>
                  <a:srgbClr val="000000"/>
                </a:solidFill>
              </a:rPr>
              <a:t>WRAP-UP:</a:t>
            </a:r>
            <a:endParaRPr b="1">
              <a:solidFill>
                <a:srgbClr val="000000"/>
              </a:solidFill>
            </a:endParaRPr>
          </a:p>
          <a:p>
            <a:pPr indent="0" lvl="0" marL="0" rtl="0" algn="l">
              <a:spcBef>
                <a:spcPts val="160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RD,ESCS and PCS subparameters’ performance have been improved through model tuning by following the ML Techniques as mentioned for each one of them (see the slides 22,25 and 26),whereas WD hasn't really performed well.</a:t>
            </a:r>
            <a:endParaRPr>
              <a:solidFill>
                <a:srgbClr val="FFFFFF"/>
              </a:solidFill>
              <a:latin typeface="Times New Roman"/>
              <a:ea typeface="Times New Roman"/>
              <a:cs typeface="Times New Roman"/>
              <a:sym typeface="Times New Roman"/>
            </a:endParaRPr>
          </a:p>
          <a:p>
            <a:pPr indent="0" lvl="0" marL="0" rtl="0" algn="l">
              <a:spcBef>
                <a:spcPts val="1600"/>
              </a:spcBef>
              <a:spcAft>
                <a:spcPts val="1600"/>
              </a:spcAft>
              <a:buClr>
                <a:schemeClr val="dk1"/>
              </a:buClr>
              <a:buSzPts val="1100"/>
              <a:buFont typeface="Arial"/>
              <a:buNone/>
            </a:pPr>
            <a:r>
              <a:rPr lang="en">
                <a:solidFill>
                  <a:srgbClr val="FFFFFF"/>
                </a:solidFill>
                <a:latin typeface="Times New Roman"/>
                <a:ea typeface="Times New Roman"/>
                <a:cs typeface="Times New Roman"/>
                <a:sym typeface="Times New Roman"/>
              </a:rPr>
              <a:t>This can be attributed to data discrepancies and inaccurate steps used for preprocessing equation.</a:t>
            </a:r>
            <a:endParaRPr>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215" name="Shape 215"/>
        <p:cNvGrpSpPr/>
        <p:nvPr/>
      </p:nvGrpSpPr>
      <p:grpSpPr>
        <a:xfrm>
          <a:off x="0" y="0"/>
          <a:ext cx="0" cy="0"/>
          <a:chOff x="0" y="0"/>
          <a:chExt cx="0" cy="0"/>
        </a:xfrm>
      </p:grpSpPr>
      <p:sp>
        <p:nvSpPr>
          <p:cNvPr id="216" name="Google Shape;21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Combined Metric for Publications (PU)*</a:t>
            </a:r>
            <a:endParaRPr/>
          </a:p>
        </p:txBody>
      </p:sp>
      <p:sp>
        <p:nvSpPr>
          <p:cNvPr id="217" name="Google Shape;217;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INPUT FEATURES:</a:t>
            </a:r>
            <a:endParaRPr b="1">
              <a:solidFill>
                <a:srgbClr val="000000"/>
              </a:solidFill>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Publications.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Current Available Faculty.</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Actual Student Strength.</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Total PHD students.</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b="1" lang="en">
                <a:solidFill>
                  <a:srgbClr val="000000"/>
                </a:solidFill>
              </a:rPr>
              <a:t>MACHINE LEARNING TECHNIQUES USED:</a:t>
            </a:r>
            <a:endParaRPr b="1">
              <a:solidFill>
                <a:srgbClr val="000000"/>
              </a:solidFill>
            </a:endParaRPr>
          </a:p>
          <a:p>
            <a:pPr indent="-342900" lvl="0" marL="457200" rtl="0" algn="l">
              <a:spcBef>
                <a:spcPts val="1600"/>
              </a:spcBef>
              <a:spcAft>
                <a:spcPts val="0"/>
              </a:spcAft>
              <a:buClr>
                <a:srgbClr val="FFFFFF"/>
              </a:buClr>
              <a:buSzPts val="1800"/>
              <a:buChar char="●"/>
            </a:pPr>
            <a:r>
              <a:rPr lang="en">
                <a:solidFill>
                  <a:srgbClr val="FFFFFF"/>
                </a:solidFill>
              </a:rPr>
              <a:t>Nominal faculty= Actual Student Strength+Total PHD students/15</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FRQ=max(Nominal Faculty,Current Available Faculty)</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Ratio = Publications/FRQ</a:t>
            </a:r>
            <a:endParaRPr>
              <a:solidFill>
                <a:srgbClr val="FFFFFF"/>
              </a:solidFill>
            </a:endParaRPr>
          </a:p>
          <a:p>
            <a:pPr indent="0" lvl="0" marL="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247875"/>
            <a:ext cx="8520600" cy="432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GO Wrap-Up</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Regional Diversity (RD)</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Women Diversity (WD)</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Economically and Socially Challenged Students (ESCS)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Facilities for Physically Challenged Students (PCS)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OI Wrap-Up</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Combined metric for Publications (PU)</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Combined metric for Quality of Publications (QP)</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IPR and Patents: Published and Granted (IPR)</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Footprint of Projects and Professional Practice (FPPP)</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RP Wrap-Up</a:t>
            </a:r>
            <a:endParaRPr>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221" name="Shape 221"/>
        <p:cNvGrpSpPr/>
        <p:nvPr/>
      </p:nvGrpSpPr>
      <p:grpSpPr>
        <a:xfrm>
          <a:off x="0" y="0"/>
          <a:ext cx="0" cy="0"/>
          <a:chOff x="0" y="0"/>
          <a:chExt cx="0" cy="0"/>
        </a:xfrm>
      </p:grpSpPr>
      <p:sp>
        <p:nvSpPr>
          <p:cNvPr id="222" name="Google Shape;222;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X^(⅙) Transformation on Ratio</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Char char="●"/>
            </a:pPr>
            <a:r>
              <a:rPr lang="en">
                <a:solidFill>
                  <a:srgbClr val="FFFFFF"/>
                </a:solidFill>
              </a:rPr>
              <a:t> </a:t>
            </a:r>
            <a:r>
              <a:rPr lang="en">
                <a:solidFill>
                  <a:srgbClr val="FFFFFF"/>
                </a:solidFill>
                <a:latin typeface="Times New Roman"/>
                <a:ea typeface="Times New Roman"/>
                <a:cs typeface="Times New Roman"/>
                <a:sym typeface="Times New Roman"/>
              </a:rPr>
              <a:t>Linear Regression Model (using Polynomial Equation of degree 3)</a:t>
            </a:r>
            <a:endParaRPr b="1">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226" name="Shape 226"/>
        <p:cNvGrpSpPr/>
        <p:nvPr/>
      </p:nvGrpSpPr>
      <p:grpSpPr>
        <a:xfrm>
          <a:off x="0" y="0"/>
          <a:ext cx="0" cy="0"/>
          <a:chOff x="0" y="0"/>
          <a:chExt cx="0" cy="0"/>
        </a:xfrm>
      </p:grpSpPr>
      <p:sp>
        <p:nvSpPr>
          <p:cNvPr id="227" name="Google Shape;22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Combined Metric for Quality of Publications (QP)*</a:t>
            </a:r>
            <a:endParaRPr/>
          </a:p>
        </p:txBody>
      </p:sp>
      <p:sp>
        <p:nvSpPr>
          <p:cNvPr id="228" name="Google Shape;228;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INPUT FEATURES</a:t>
            </a:r>
            <a:r>
              <a:rPr b="1" lang="en"/>
              <a:t>:</a:t>
            </a:r>
            <a:endParaRPr b="1"/>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Weighted number of Publications.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Total Citations Count over previous 3 years.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Number of citations in top 25 percentile averaged over the previous three years(Top25PP)</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Maximum of nominal number of faculty members as calculated on the basis of a required FSR of 1:15 or the available faculty in the institution(FRQ as calculated for PU).</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b="1" lang="en">
                <a:solidFill>
                  <a:srgbClr val="000000"/>
                </a:solidFill>
              </a:rPr>
              <a:t>MACHINE LEARNING TECHNIQUES USED:</a:t>
            </a:r>
            <a:endParaRPr b="1">
              <a:solidFill>
                <a:srgbClr val="000000"/>
              </a:solidFill>
            </a:endParaRPr>
          </a:p>
          <a:p>
            <a:pPr indent="0" lvl="0" marL="0" rtl="0" algn="l">
              <a:spcBef>
                <a:spcPts val="1600"/>
              </a:spcBef>
              <a:spcAft>
                <a:spcPts val="160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232" name="Shape 232"/>
        <p:cNvGrpSpPr/>
        <p:nvPr/>
      </p:nvGrpSpPr>
      <p:grpSpPr>
        <a:xfrm>
          <a:off x="0" y="0"/>
          <a:ext cx="0" cy="0"/>
          <a:chOff x="0" y="0"/>
          <a:chExt cx="0" cy="0"/>
        </a:xfrm>
      </p:grpSpPr>
      <p:sp>
        <p:nvSpPr>
          <p:cNvPr id="233" name="Google Shape;233;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Cit_quality=total citations count/FRQ</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Top_percentile= Top25pp/Publications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X^(⅙) transformation on Cit_quality.</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X^(½) transformation on Top_percentile.</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Min-Max Scaling on Cit_quality and Top_percentile.</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Logit Model with Sigmoid Function.</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Min-Max Range adjustment for predicted with respect to actual values.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Char char="●"/>
            </a:pPr>
            <a:r>
              <a:t/>
            </a:r>
            <a:endParaRPr>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237" name="Shape 237"/>
        <p:cNvGrpSpPr/>
        <p:nvPr/>
      </p:nvGrpSpPr>
      <p:grpSpPr>
        <a:xfrm>
          <a:off x="0" y="0"/>
          <a:ext cx="0" cy="0"/>
          <a:chOff x="0" y="0"/>
          <a:chExt cx="0" cy="0"/>
        </a:xfrm>
      </p:grpSpPr>
      <p:sp>
        <p:nvSpPr>
          <p:cNvPr id="238" name="Google Shape;238;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Patents Published and Granted (IPR)</a:t>
            </a:r>
            <a:endParaRPr/>
          </a:p>
        </p:txBody>
      </p:sp>
      <p:sp>
        <p:nvSpPr>
          <p:cNvPr id="239" name="Google Shape;239;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INPUTS REQUIRED:</a:t>
            </a:r>
            <a:endParaRPr b="1">
              <a:solidFill>
                <a:srgbClr val="000000"/>
              </a:solidFill>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Total number of patents granted over the previous three years.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Total number of patents published over the previous three years.</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b="1" lang="en">
                <a:solidFill>
                  <a:srgbClr val="000000"/>
                </a:solidFill>
              </a:rPr>
              <a:t>MACHINE LEARNING TECHNIQUES USED:</a:t>
            </a:r>
            <a:endParaRPr b="1">
              <a:solidFill>
                <a:srgbClr val="000000"/>
              </a:solidFill>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X^(⅙) transformation on Patents granted.</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X^(⅕) transformation on Patents published.</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Linear Regression Model (using Polynomial Equation of degree 3)</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Min-Max Range adjustment for predicted with respect to actual values.</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243" name="Shape 243"/>
        <p:cNvGrpSpPr/>
        <p:nvPr/>
      </p:nvGrpSpPr>
      <p:grpSpPr>
        <a:xfrm>
          <a:off x="0" y="0"/>
          <a:ext cx="0" cy="0"/>
          <a:chOff x="0" y="0"/>
          <a:chExt cx="0" cy="0"/>
        </a:xfrm>
      </p:grpSpPr>
      <p:sp>
        <p:nvSpPr>
          <p:cNvPr id="244" name="Google Shape;244;p46"/>
          <p:cNvSpPr txBox="1"/>
          <p:nvPr>
            <p:ph type="title"/>
          </p:nvPr>
        </p:nvSpPr>
        <p:spPr>
          <a:xfrm>
            <a:off x="311700" y="99150"/>
            <a:ext cx="8520600" cy="9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Footprint of Projects and Professional Practice (FPPP)</a:t>
            </a:r>
            <a:endParaRPr/>
          </a:p>
        </p:txBody>
      </p:sp>
      <p:sp>
        <p:nvSpPr>
          <p:cNvPr id="245" name="Google Shape;245;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INPUTS REQUIRED</a:t>
            </a:r>
            <a:r>
              <a:rPr b="1" lang="en"/>
              <a:t>:</a:t>
            </a:r>
            <a:endParaRPr b="1"/>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Research Funding (2015-2018)</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Consultancy Amount(2015-2018)</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Total Faculty Count</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b="1" lang="en">
                <a:solidFill>
                  <a:srgbClr val="000000"/>
                </a:solidFill>
              </a:rPr>
              <a:t>MACHINE LEARNING TECHNIQUES USED:</a:t>
            </a:r>
            <a:endParaRPr b="1">
              <a:solidFill>
                <a:srgbClr val="000000"/>
              </a:solidFill>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Fill NaN values in the columns with their respective medians.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CF= (Sum of Consultancy amounts(2015-2018)/3.0)/Total Faculty Count</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RF= </a:t>
            </a:r>
            <a:r>
              <a:rPr lang="en">
                <a:solidFill>
                  <a:srgbClr val="FFFFFF"/>
                </a:solidFill>
                <a:latin typeface="Times New Roman"/>
                <a:ea typeface="Times New Roman"/>
                <a:cs typeface="Times New Roman"/>
                <a:sym typeface="Times New Roman"/>
              </a:rPr>
              <a:t>(Sum of Research Fundings(2015-2018)/3.0)/Total Faculty Count</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Log2(x) Transformations on CF and RF.</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249" name="Shape 249"/>
        <p:cNvGrpSpPr/>
        <p:nvPr/>
      </p:nvGrpSpPr>
      <p:grpSpPr>
        <a:xfrm>
          <a:off x="0" y="0"/>
          <a:ext cx="0" cy="0"/>
          <a:chOff x="0" y="0"/>
          <a:chExt cx="0" cy="0"/>
        </a:xfrm>
      </p:grpSpPr>
      <p:sp>
        <p:nvSpPr>
          <p:cNvPr id="250" name="Google Shape;250;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Replacing Inf values with NaN and then replacing these by Maximum of each column.</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Standard Scaling on CF,RF variables.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Linear Regression Model (using Polynomial Equation of degree 3)</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Min-Max Range adjustment for predicted with respect to actual values.</a:t>
            </a:r>
            <a:endParaRPr>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254" name="Shape 254"/>
        <p:cNvGrpSpPr/>
        <p:nvPr/>
      </p:nvGrpSpPr>
      <p:grpSpPr>
        <a:xfrm>
          <a:off x="0" y="0"/>
          <a:ext cx="0" cy="0"/>
          <a:chOff x="0" y="0"/>
          <a:chExt cx="0" cy="0"/>
        </a:xfrm>
      </p:grpSpPr>
      <p:sp>
        <p:nvSpPr>
          <p:cNvPr id="255" name="Google Shape;255;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and Professional Practice (RP)</a:t>
            </a:r>
            <a:endParaRPr/>
          </a:p>
        </p:txBody>
      </p:sp>
      <p:sp>
        <p:nvSpPr>
          <p:cNvPr id="256" name="Google Shape;256;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RP</a:t>
            </a:r>
            <a:r>
              <a:rPr lang="en">
                <a:solidFill>
                  <a:srgbClr val="FFFFFF"/>
                </a:solidFill>
                <a:latin typeface="Times New Roman"/>
                <a:ea typeface="Times New Roman"/>
                <a:cs typeface="Times New Roman"/>
                <a:sym typeface="Times New Roman"/>
              </a:rPr>
              <a:t> contributes to about 30% of NISE score. It is obtained by the weighted sum of all the previous four sub-parameters discussed.i.e. PU,QP,IPR and FPPP.</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          RP=0.35*PU+0.4*QP+0.15*IPR+0.1*FPPP</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
                <a:solidFill>
                  <a:schemeClr val="dk1"/>
                </a:solidFill>
              </a:rPr>
              <a:t>WRAP-UP:</a:t>
            </a:r>
            <a:endParaRPr b="1">
              <a:solidFill>
                <a:schemeClr val="dk1"/>
              </a:solidFill>
            </a:endParaRPr>
          </a:p>
          <a:p>
            <a:pPr indent="0" lvl="0" marL="0" rtl="0" algn="l">
              <a:spcBef>
                <a:spcPts val="160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IPR ad FPPP subparameters’ performance have been improved through model tuning by following the ML Techniques as mentioned for each one of them (see the slides 32 and 33),whereas PU and QP hasn't really performed well.</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This can be attributed to data discrepancies,lack of input data in third party sources and inaccurate equation used for  modelling.</a:t>
            </a:r>
            <a:endParaRPr>
              <a:solidFill>
                <a:srgbClr val="FFFFFF"/>
              </a:solidFill>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 of NISE Product</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SzPts val="1800"/>
              <a:buAutoNum type="arabicPeriod"/>
            </a:pPr>
            <a:r>
              <a:rPr lang="en">
                <a:solidFill>
                  <a:srgbClr val="93C47D"/>
                </a:solidFill>
              </a:rPr>
              <a:t>I</a:t>
            </a:r>
            <a:r>
              <a:rPr lang="en">
                <a:solidFill>
                  <a:srgbClr val="FFFFFF"/>
                </a:solidFill>
              </a:rPr>
              <a:t>n Today's world, Students irrespective of their fields are in a dilemma in choosing the right college which is authentic and also aligns with their interests. Also, there are not many true and authentic sources which guide and solve this issue.</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So, MHRD has brought about a system which ranks all the colleges on a common platform. But, still there might be issues with some of the universities getting wrongly placed in this ranking system (and this can improved to give more correct results).  </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So, We had worked on building a predictive model used to find and improve NIRF rankings of various Indian Colleges and Universities specifically in the area of Engineering based on NISE (NIRF score estimator).</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76" name="Shape 76"/>
        <p:cNvGrpSpPr/>
        <p:nvPr/>
      </p:nvGrpSpPr>
      <p:grpSpPr>
        <a:xfrm>
          <a:off x="0" y="0"/>
          <a:ext cx="0" cy="0"/>
          <a:chOff x="0" y="0"/>
          <a:chExt cx="0" cy="0"/>
        </a:xfrm>
      </p:grpSpPr>
      <p:sp>
        <p:nvSpPr>
          <p:cNvPr id="77" name="Google Shape;77;p17"/>
          <p:cNvSpPr txBox="1"/>
          <p:nvPr>
            <p:ph type="title"/>
          </p:nvPr>
        </p:nvSpPr>
        <p:spPr>
          <a:xfrm>
            <a:off x="311700" y="0"/>
            <a:ext cx="8520600" cy="5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u="sng">
                <a:solidFill>
                  <a:srgbClr val="000000"/>
                </a:solidFill>
              </a:rPr>
              <a:t>SUMMARY SHEET WITH ERRORS</a:t>
            </a:r>
            <a:endParaRPr b="1" u="sng">
              <a:solidFill>
                <a:srgbClr val="000000"/>
              </a:solidFill>
            </a:endParaRPr>
          </a:p>
        </p:txBody>
      </p:sp>
      <p:pic>
        <p:nvPicPr>
          <p:cNvPr id="78" name="Google Shape;78;p17"/>
          <p:cNvPicPr preferRelativeResize="0"/>
          <p:nvPr/>
        </p:nvPicPr>
        <p:blipFill>
          <a:blip r:embed="rId3">
            <a:alphaModFix/>
          </a:blip>
          <a:stretch>
            <a:fillRect/>
          </a:stretch>
        </p:blipFill>
        <p:spPr>
          <a:xfrm>
            <a:off x="669275" y="671100"/>
            <a:ext cx="7857775" cy="4460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99150"/>
            <a:ext cx="8520600" cy="11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SUMMARY TABLE WITH FORMULAS</a:t>
            </a:r>
            <a:endParaRPr b="1"/>
          </a:p>
          <a:p>
            <a:pPr indent="0" lvl="0" marL="0" rtl="0" algn="l">
              <a:spcBef>
                <a:spcPts val="0"/>
              </a:spcBef>
              <a:spcAft>
                <a:spcPts val="0"/>
              </a:spcAft>
              <a:buNone/>
            </a:pPr>
            <a:r>
              <a:rPr lang="en"/>
              <a:t>      -</a:t>
            </a:r>
            <a:r>
              <a:rPr b="1" lang="en" sz="1500"/>
              <a:t>Improved Parameters</a:t>
            </a:r>
            <a:r>
              <a:rPr lang="en" sz="1500"/>
              <a:t>             - </a:t>
            </a:r>
            <a:r>
              <a:rPr b="1" lang="en" sz="1500"/>
              <a:t>Work in Progress</a:t>
            </a:r>
            <a:endParaRPr b="1" sz="1500"/>
          </a:p>
        </p:txBody>
      </p:sp>
      <p:graphicFrame>
        <p:nvGraphicFramePr>
          <p:cNvPr id="84" name="Google Shape;84;p18"/>
          <p:cNvGraphicFramePr/>
          <p:nvPr/>
        </p:nvGraphicFramePr>
        <p:xfrm>
          <a:off x="853350" y="1958075"/>
          <a:ext cx="3000000" cy="3000000"/>
        </p:xfrm>
        <a:graphic>
          <a:graphicData uri="http://schemas.openxmlformats.org/drawingml/2006/table">
            <a:tbl>
              <a:tblPr>
                <a:noFill/>
                <a:tableStyleId>{05849B14-2C36-47A6-B78C-E00B1C10963D}</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a:t>Parameter</a:t>
                      </a:r>
                      <a:r>
                        <a:rPr lang="en"/>
                        <a:t> </a:t>
                      </a:r>
                      <a:endParaRPr>
                        <a:highlight>
                          <a:srgbClr val="FF9900"/>
                        </a:highlight>
                      </a:endParaRPr>
                    </a:p>
                  </a:txBody>
                  <a:tcPr marT="91425" marB="91425" marR="91425" marL="91425">
                    <a:solidFill>
                      <a:srgbClr val="EFEFEF"/>
                    </a:solidFill>
                  </a:tcPr>
                </a:tc>
                <a:tc>
                  <a:txBody>
                    <a:bodyPr/>
                    <a:lstStyle/>
                    <a:p>
                      <a:pPr indent="0" lvl="0" marL="0" rtl="0" algn="l">
                        <a:spcBef>
                          <a:spcPts val="0"/>
                        </a:spcBef>
                        <a:spcAft>
                          <a:spcPts val="0"/>
                        </a:spcAft>
                        <a:buNone/>
                      </a:pPr>
                      <a:r>
                        <a:rPr b="1" lang="en"/>
                        <a:t>Sub-Parameter </a:t>
                      </a:r>
                      <a:endParaRPr b="1"/>
                    </a:p>
                  </a:txBody>
                  <a:tcPr marT="91425" marB="91425" marR="91425" marL="91425">
                    <a:solidFill>
                      <a:srgbClr val="EFEFEF"/>
                    </a:solidFill>
                  </a:tcPr>
                </a:tc>
                <a:tc gridSpan="2">
                  <a:txBody>
                    <a:bodyPr/>
                    <a:lstStyle/>
                    <a:p>
                      <a:pPr indent="0" lvl="0" marL="0" rtl="0" algn="l">
                        <a:spcBef>
                          <a:spcPts val="0"/>
                        </a:spcBef>
                        <a:spcAft>
                          <a:spcPts val="0"/>
                        </a:spcAft>
                        <a:buNone/>
                      </a:pPr>
                      <a:r>
                        <a:rPr b="1" lang="en"/>
                        <a:t>Formula</a:t>
                      </a:r>
                      <a:endParaRPr b="1"/>
                    </a:p>
                  </a:txBody>
                  <a:tcPr marT="91425" marB="91425" marR="91425" marL="91425">
                    <a:solidFill>
                      <a:srgbClr val="EFEFEF"/>
                    </a:solidFill>
                  </a:tcPr>
                </a:tc>
                <a:tc hMerge="1"/>
              </a:tr>
              <a:tr h="381000">
                <a:tc rowSpan="4">
                  <a:txBody>
                    <a:bodyPr/>
                    <a:lstStyle/>
                    <a:p>
                      <a:pPr indent="0" lvl="0" marL="0" rtl="0" algn="l">
                        <a:spcBef>
                          <a:spcPts val="0"/>
                        </a:spcBef>
                        <a:spcAft>
                          <a:spcPts val="0"/>
                        </a:spcAft>
                        <a:buNone/>
                      </a:pPr>
                      <a:r>
                        <a:rPr lang="en" sz="2900"/>
                        <a:t>TLR</a:t>
                      </a:r>
                      <a:endParaRPr sz="2900"/>
                    </a:p>
                  </a:txBody>
                  <a:tcPr marT="91425" marB="91425" marR="91425" marL="91425">
                    <a:solidFill>
                      <a:srgbClr val="EFEFEF"/>
                    </a:solidFill>
                  </a:tcPr>
                </a:tc>
                <a:tc>
                  <a:txBody>
                    <a:bodyPr/>
                    <a:lstStyle/>
                    <a:p>
                      <a:pPr indent="0" lvl="0" marL="0" rtl="0" algn="l">
                        <a:spcBef>
                          <a:spcPts val="0"/>
                        </a:spcBef>
                        <a:spcAft>
                          <a:spcPts val="0"/>
                        </a:spcAft>
                        <a:buNone/>
                      </a:pPr>
                      <a:r>
                        <a:rPr lang="en">
                          <a:solidFill>
                            <a:srgbClr val="FFFFFF"/>
                          </a:solidFill>
                        </a:rPr>
                        <a:t>SS</a:t>
                      </a:r>
                      <a:endParaRPr>
                        <a:solidFill>
                          <a:srgbClr val="FFFFFF"/>
                        </a:solidFill>
                      </a:endParaRPr>
                    </a:p>
                  </a:txBody>
                  <a:tcPr marT="91425" marB="91425" marR="91425" marL="91425">
                    <a:solidFill>
                      <a:srgbClr val="0000FF"/>
                    </a:solidFill>
                  </a:tcPr>
                </a:tc>
                <a:tc gridSpan="2">
                  <a:txBody>
                    <a:bodyPr/>
                    <a:lstStyle/>
                    <a:p>
                      <a:pPr indent="0" lvl="0" marL="0" rtl="0" algn="l">
                        <a:spcBef>
                          <a:spcPts val="0"/>
                        </a:spcBef>
                        <a:spcAft>
                          <a:spcPts val="0"/>
                        </a:spcAft>
                        <a:buNone/>
                      </a:pPr>
                      <a:r>
                        <a:rPr lang="en">
                          <a:solidFill>
                            <a:srgbClr val="FFFFFF"/>
                          </a:solidFill>
                        </a:rPr>
                        <a:t>Ax^3+bx^2+c^x+d; where x is matrix with columns:{log(Sanctioned Intake)+1,log(Total Phd students)+1,log(Actual Student Strength) +1}</a:t>
                      </a:r>
                      <a:endParaRPr>
                        <a:solidFill>
                          <a:srgbClr val="FFFFFF"/>
                        </a:solidFill>
                      </a:endParaRPr>
                    </a:p>
                  </a:txBody>
                  <a:tcPr marT="91425" marB="91425" marR="91425" marL="91425">
                    <a:solidFill>
                      <a:srgbClr val="0000FF"/>
                    </a:solidFill>
                  </a:tcPr>
                </a:tc>
                <a:tc hMerge="1"/>
              </a:tr>
              <a:tr h="381000">
                <a:tc vMerge="1"/>
                <a:tc>
                  <a:txBody>
                    <a:bodyPr/>
                    <a:lstStyle/>
                    <a:p>
                      <a:pPr indent="0" lvl="0" marL="0" rtl="0" algn="l">
                        <a:spcBef>
                          <a:spcPts val="0"/>
                        </a:spcBef>
                        <a:spcAft>
                          <a:spcPts val="0"/>
                        </a:spcAft>
                        <a:buNone/>
                      </a:pPr>
                      <a:r>
                        <a:rPr lang="en">
                          <a:solidFill>
                            <a:srgbClr val="FFFFFF"/>
                          </a:solidFill>
                        </a:rPr>
                        <a:t>FRU</a:t>
                      </a:r>
                      <a:endParaRPr>
                        <a:solidFill>
                          <a:srgbClr val="FFFFFF"/>
                        </a:solidFill>
                      </a:endParaRPr>
                    </a:p>
                  </a:txBody>
                  <a:tcPr marT="91425" marB="91425" marR="91425" marL="91425">
                    <a:solidFill>
                      <a:srgbClr val="0000FF"/>
                    </a:solidFill>
                  </a:tcPr>
                </a:tc>
                <a:tc gridSpan="2">
                  <a:txBody>
                    <a:bodyPr/>
                    <a:lstStyle/>
                    <a:p>
                      <a:pPr indent="0" lvl="0" marL="0" rtl="0" algn="l">
                        <a:spcBef>
                          <a:spcPts val="0"/>
                        </a:spcBef>
                        <a:spcAft>
                          <a:spcPts val="0"/>
                        </a:spcAft>
                        <a:buNone/>
                      </a:pPr>
                      <a:r>
                        <a:rPr lang="en">
                          <a:solidFill>
                            <a:srgbClr val="FFFFFF"/>
                          </a:solidFill>
                        </a:rPr>
                        <a:t>Ax^3+bx^2+c^x+d; where x is matrix with columns:{log2(AVERAGE(Annual Expenditure over 3yrs(2015-2018))/Actual Student Strength + Total PHD Students),log10(AVERAGE(Annual Operational Expenditure over 3yrs(2015-2018))/ Actual Student Strength + Total PHD Students)}</a:t>
                      </a:r>
                      <a:endParaRPr>
                        <a:solidFill>
                          <a:srgbClr val="FFFFFF"/>
                        </a:solidFill>
                      </a:endParaRPr>
                    </a:p>
                  </a:txBody>
                  <a:tcPr marT="91425" marB="91425" marR="91425" marL="91425">
                    <a:solidFill>
                      <a:srgbClr val="0000FF"/>
                    </a:solidFill>
                  </a:tcPr>
                </a:tc>
                <a:tc hMerge="1"/>
              </a:tr>
              <a:tr h="381000">
                <a:tc vMerge="1"/>
                <a:tc>
                  <a:txBody>
                    <a:bodyPr/>
                    <a:lstStyle/>
                    <a:p>
                      <a:pPr indent="0" lvl="0" marL="0" rtl="0" algn="l">
                        <a:spcBef>
                          <a:spcPts val="0"/>
                        </a:spcBef>
                        <a:spcAft>
                          <a:spcPts val="0"/>
                        </a:spcAft>
                        <a:buNone/>
                      </a:pPr>
                      <a:r>
                        <a:rPr b="1" lang="en">
                          <a:solidFill>
                            <a:srgbClr val="FFFFFF"/>
                          </a:solidFill>
                        </a:rPr>
                        <a:t>FQE</a:t>
                      </a:r>
                      <a:endParaRPr b="1">
                        <a:solidFill>
                          <a:srgbClr val="FFFFFF"/>
                        </a:solidFill>
                      </a:endParaRPr>
                    </a:p>
                  </a:txBody>
                  <a:tcPr marT="91425" marB="91425" marR="91425" marL="91425">
                    <a:solidFill>
                      <a:srgbClr val="6AA84F"/>
                    </a:solidFill>
                  </a:tcPr>
                </a:tc>
                <a:tc gridSpan="2">
                  <a:txBody>
                    <a:bodyPr/>
                    <a:lstStyle/>
                    <a:p>
                      <a:pPr indent="0" lvl="0" marL="0" rtl="0" algn="l">
                        <a:spcBef>
                          <a:spcPts val="0"/>
                        </a:spcBef>
                        <a:spcAft>
                          <a:spcPts val="0"/>
                        </a:spcAft>
                        <a:buNone/>
                      </a:pPr>
                      <a:r>
                        <a:rPr b="1" lang="en">
                          <a:solidFill>
                            <a:srgbClr val="FFFFFF"/>
                          </a:solidFill>
                        </a:rPr>
                        <a:t>FQE=FQ+FE where;</a:t>
                      </a:r>
                      <a:endParaRPr b="1">
                        <a:solidFill>
                          <a:srgbClr val="FFFFFF"/>
                        </a:solidFill>
                      </a:endParaRPr>
                    </a:p>
                    <a:p>
                      <a:pPr indent="0" lvl="0" marL="0" rtl="0" algn="l">
                        <a:spcBef>
                          <a:spcPts val="0"/>
                        </a:spcBef>
                        <a:spcAft>
                          <a:spcPts val="0"/>
                        </a:spcAft>
                        <a:buNone/>
                      </a:pPr>
                      <a:r>
                        <a:rPr b="1" lang="en">
                          <a:solidFill>
                            <a:srgbClr val="FFFFFF"/>
                          </a:solidFill>
                        </a:rPr>
                        <a:t>FQ=3*min(3*fraction with Experience of &lt; </a:t>
                      </a:r>
                      <a:r>
                        <a:rPr b="1" lang="en">
                          <a:solidFill>
                            <a:srgbClr val="FFFFFF"/>
                          </a:solidFill>
                        </a:rPr>
                        <a:t>8 years</a:t>
                      </a:r>
                      <a:r>
                        <a:rPr b="1" lang="en">
                          <a:solidFill>
                            <a:srgbClr val="FFFFFF"/>
                          </a:solidFill>
                        </a:rPr>
                        <a:t>,1)+3*min(3*fraction with experience between 8 and 15 years,1)+4*min(3*fraction with exp greater than 15yr,1) ,FE={10 if Fra&gt;=95%;10*(Fra/95) if Fra&lt;95%} where Fra =  percentage of Faculty with Ph.D. (or equivalent qualification) with respect to the total no. of faculty required or actual faculty whichever is higher, in the previous year.  </a:t>
                      </a:r>
                      <a:endParaRPr b="1">
                        <a:solidFill>
                          <a:srgbClr val="FFFFFF"/>
                        </a:solidFill>
                      </a:endParaRPr>
                    </a:p>
                  </a:txBody>
                  <a:tcPr marT="91425" marB="91425" marR="91425" marL="91425">
                    <a:solidFill>
                      <a:srgbClr val="6AA84F"/>
                    </a:solidFill>
                  </a:tcPr>
                </a:tc>
                <a:tc hMerge="1"/>
              </a:tr>
              <a:tr h="381000">
                <a:tc vMerge="1"/>
                <a:tc>
                  <a:txBody>
                    <a:bodyPr/>
                    <a:lstStyle/>
                    <a:p>
                      <a:pPr indent="0" lvl="0" marL="0" rtl="0" algn="l">
                        <a:spcBef>
                          <a:spcPts val="0"/>
                        </a:spcBef>
                        <a:spcAft>
                          <a:spcPts val="0"/>
                        </a:spcAft>
                        <a:buNone/>
                      </a:pPr>
                      <a:r>
                        <a:rPr lang="en">
                          <a:solidFill>
                            <a:srgbClr val="FFFFFF"/>
                          </a:solidFill>
                        </a:rPr>
                        <a:t>FSR</a:t>
                      </a:r>
                      <a:endParaRPr>
                        <a:solidFill>
                          <a:srgbClr val="FFFFFF"/>
                        </a:solidFill>
                      </a:endParaRPr>
                    </a:p>
                  </a:txBody>
                  <a:tcPr marT="91425" marB="91425" marR="91425" marL="91425">
                    <a:solidFill>
                      <a:srgbClr val="6AA84F"/>
                    </a:solidFill>
                  </a:tcPr>
                </a:tc>
                <a:tc gridSpan="2">
                  <a:txBody>
                    <a:bodyPr/>
                    <a:lstStyle/>
                    <a:p>
                      <a:pPr indent="0" lvl="0" marL="0" rtl="0" algn="l">
                        <a:spcBef>
                          <a:spcPts val="0"/>
                        </a:spcBef>
                        <a:spcAft>
                          <a:spcPts val="0"/>
                        </a:spcAft>
                        <a:buNone/>
                      </a:pPr>
                      <a:r>
                        <a:rPr lang="en">
                          <a:solidFill>
                            <a:srgbClr val="FFFFFF"/>
                          </a:solidFill>
                        </a:rPr>
                        <a:t>Ax^3+bx^2+cx+d; where x= Input matrix with columns={ Sanctioned_Intake^(1/6).scaled(),log(Regular Faculty in prev year/ Sanctioned Intake + Number of PHD students)+1),</a:t>
                      </a:r>
                      <a:r>
                        <a:rPr lang="en">
                          <a:solidFill>
                            <a:srgbClr val="FFFFFF"/>
                          </a:solidFill>
                        </a:rPr>
                        <a:t>log(Total PHD students)+1</a:t>
                      </a:r>
                      <a:endParaRPr>
                        <a:solidFill>
                          <a:srgbClr val="FFFFFF"/>
                        </a:solidFill>
                      </a:endParaRPr>
                    </a:p>
                  </a:txBody>
                  <a:tcPr marT="91425" marB="91425" marR="91425" marL="91425">
                    <a:solidFill>
                      <a:srgbClr val="6AA84F"/>
                    </a:solidFill>
                  </a:tcPr>
                </a:tc>
                <a:tc hMerge="1"/>
              </a:tr>
              <a:tr h="381000">
                <a:tc rowSpan="4">
                  <a:txBody>
                    <a:bodyPr/>
                    <a:lstStyle/>
                    <a:p>
                      <a:pPr indent="0" lvl="0" marL="0" rtl="0" algn="l">
                        <a:spcBef>
                          <a:spcPts val="0"/>
                        </a:spcBef>
                        <a:spcAft>
                          <a:spcPts val="0"/>
                        </a:spcAft>
                        <a:buNone/>
                      </a:pPr>
                      <a:r>
                        <a:rPr lang="en" sz="2900"/>
                        <a:t>GO</a:t>
                      </a:r>
                      <a:endParaRPr sz="2900"/>
                    </a:p>
                  </a:txBody>
                  <a:tcPr marT="91425" marB="91425" marR="91425" marL="91425">
                    <a:solidFill>
                      <a:srgbClr val="EFEFEF"/>
                    </a:solidFill>
                  </a:tcPr>
                </a:tc>
                <a:tc>
                  <a:txBody>
                    <a:bodyPr/>
                    <a:lstStyle/>
                    <a:p>
                      <a:pPr indent="0" lvl="0" marL="0" rtl="0" algn="l">
                        <a:spcBef>
                          <a:spcPts val="0"/>
                        </a:spcBef>
                        <a:spcAft>
                          <a:spcPts val="0"/>
                        </a:spcAft>
                        <a:buNone/>
                      </a:pPr>
                      <a:r>
                        <a:rPr lang="en">
                          <a:solidFill>
                            <a:srgbClr val="FFFFFF"/>
                          </a:solidFill>
                        </a:rPr>
                        <a:t>GPHE</a:t>
                      </a:r>
                      <a:endParaRPr>
                        <a:solidFill>
                          <a:srgbClr val="FFFFFF"/>
                        </a:solidFill>
                      </a:endParaRPr>
                    </a:p>
                  </a:txBody>
                  <a:tcPr marT="91425" marB="91425" marR="91425" marL="91425">
                    <a:solidFill>
                      <a:srgbClr val="6AA84F"/>
                    </a:solidFill>
                  </a:tcPr>
                </a:tc>
                <a:tc gridSpan="2">
                  <a:txBody>
                    <a:bodyPr/>
                    <a:lstStyle/>
                    <a:p>
                      <a:pPr indent="0" lvl="0" marL="0" rtl="0" algn="l">
                        <a:spcBef>
                          <a:spcPts val="0"/>
                        </a:spcBef>
                        <a:spcAft>
                          <a:spcPts val="0"/>
                        </a:spcAft>
                        <a:buNone/>
                      </a:pPr>
                      <a:r>
                        <a:rPr lang="en">
                          <a:solidFill>
                            <a:srgbClr val="FFFFFF"/>
                          </a:solidFill>
                        </a:rPr>
                        <a:t>40*(Percentage of graduating students (in UG/ PG programs) placed in the previous three years/100)+40*(Percentage of graduating students (in UG/ PG programs) who have been selected for higher studies in the previous three years/100)</a:t>
                      </a:r>
                      <a:endParaRPr>
                        <a:solidFill>
                          <a:srgbClr val="FFFFFF"/>
                        </a:solidFill>
                      </a:endParaRPr>
                    </a:p>
                  </a:txBody>
                  <a:tcPr marT="91425" marB="91425" marR="91425" marL="91425">
                    <a:solidFill>
                      <a:srgbClr val="6AA84F"/>
                    </a:solidFill>
                  </a:tcPr>
                </a:tc>
                <a:tc hMerge="1"/>
              </a:tr>
              <a:tr h="381000">
                <a:tc vMerge="1"/>
                <a:tc>
                  <a:txBody>
                    <a:bodyPr/>
                    <a:lstStyle/>
                    <a:p>
                      <a:pPr indent="0" lvl="0" marL="0" rtl="0" algn="l">
                        <a:spcBef>
                          <a:spcPts val="0"/>
                        </a:spcBef>
                        <a:spcAft>
                          <a:spcPts val="0"/>
                        </a:spcAft>
                        <a:buNone/>
                      </a:pPr>
                      <a:r>
                        <a:rPr lang="en">
                          <a:solidFill>
                            <a:srgbClr val="FFFFFF"/>
                          </a:solidFill>
                        </a:rPr>
                        <a:t>GPHD</a:t>
                      </a:r>
                      <a:endParaRPr>
                        <a:solidFill>
                          <a:srgbClr val="FFFFFF"/>
                        </a:solidFill>
                      </a:endParaRPr>
                    </a:p>
                  </a:txBody>
                  <a:tcPr marT="91425" marB="91425" marR="91425" marL="91425">
                    <a:solidFill>
                      <a:srgbClr val="0000FF"/>
                    </a:solidFill>
                  </a:tcPr>
                </a:tc>
                <a:tc gridSpan="2">
                  <a:txBody>
                    <a:bodyPr/>
                    <a:lstStyle/>
                    <a:p>
                      <a:pPr indent="0" lvl="0" marL="0" rtl="0" algn="l">
                        <a:spcBef>
                          <a:spcPts val="0"/>
                        </a:spcBef>
                        <a:spcAft>
                          <a:spcPts val="0"/>
                        </a:spcAft>
                        <a:buNone/>
                      </a:pPr>
                      <a:r>
                        <a:rPr lang="en">
                          <a:solidFill>
                            <a:srgbClr val="FFFFFF"/>
                          </a:solidFill>
                        </a:rPr>
                        <a:t>Ax^3+bx^2+cx+d; where x= Input matrix with columns={Number of PHD graduated-Number of graduated.mean()/Number of PHD graduated.std()}</a:t>
                      </a:r>
                      <a:endParaRPr>
                        <a:solidFill>
                          <a:srgbClr val="FFFFFF"/>
                        </a:solidFill>
                      </a:endParaRPr>
                    </a:p>
                  </a:txBody>
                  <a:tcPr marT="91425" marB="91425" marR="91425" marL="91425">
                    <a:solidFill>
                      <a:srgbClr val="0000FF"/>
                    </a:solidFill>
                  </a:tcPr>
                </a:tc>
                <a:tc hMerge="1"/>
              </a:tr>
              <a:tr h="381000">
                <a:tc vMerge="1"/>
                <a:tc>
                  <a:txBody>
                    <a:bodyPr/>
                    <a:lstStyle/>
                    <a:p>
                      <a:pPr indent="0" lvl="0" marL="0" rtl="0" algn="l">
                        <a:spcBef>
                          <a:spcPts val="0"/>
                        </a:spcBef>
                        <a:spcAft>
                          <a:spcPts val="0"/>
                        </a:spcAft>
                        <a:buNone/>
                      </a:pPr>
                      <a:r>
                        <a:rPr lang="en">
                          <a:solidFill>
                            <a:srgbClr val="FFFFFF"/>
                          </a:solidFill>
                        </a:rPr>
                        <a:t>GUE</a:t>
                      </a:r>
                      <a:endParaRPr>
                        <a:solidFill>
                          <a:srgbClr val="FFFFFF"/>
                        </a:solidFill>
                      </a:endParaRPr>
                    </a:p>
                  </a:txBody>
                  <a:tcPr marT="91425" marB="91425" marR="91425" marL="91425">
                    <a:solidFill>
                      <a:srgbClr val="0000FF"/>
                    </a:solidFill>
                  </a:tcPr>
                </a:tc>
                <a:tc gridSpan="2">
                  <a:txBody>
                    <a:bodyPr/>
                    <a:lstStyle/>
                    <a:p>
                      <a:pPr indent="0" lvl="0" marL="0" rtl="0" algn="l">
                        <a:spcBef>
                          <a:spcPts val="0"/>
                        </a:spcBef>
                        <a:spcAft>
                          <a:spcPts val="0"/>
                        </a:spcAft>
                        <a:buNone/>
                      </a:pPr>
                      <a:r>
                        <a:rPr lang="en">
                          <a:solidFill>
                            <a:srgbClr val="FFFFFF"/>
                          </a:solidFill>
                        </a:rPr>
                        <a:t>Ax^3+bx^2+cx+d; where x= Input matrix with columns={box-cox on 15*min((AVERAGE(Number of graduating students(2015-2018))/Sanctioned Intake),1)}</a:t>
                      </a:r>
                      <a:endParaRPr>
                        <a:solidFill>
                          <a:srgbClr val="FFFFFF"/>
                        </a:solidFill>
                      </a:endParaRPr>
                    </a:p>
                  </a:txBody>
                  <a:tcPr marT="91425" marB="91425" marR="91425" marL="91425">
                    <a:solidFill>
                      <a:srgbClr val="0000FF"/>
                    </a:solidFill>
                  </a:tcPr>
                </a:tc>
                <a:tc hMerge="1"/>
              </a:tr>
              <a:tr h="381000">
                <a:tc vMerge="1"/>
                <a:tc>
                  <a:txBody>
                    <a:bodyPr/>
                    <a:lstStyle/>
                    <a:p>
                      <a:pPr indent="0" lvl="0" marL="0" rtl="0" algn="l">
                        <a:spcBef>
                          <a:spcPts val="0"/>
                        </a:spcBef>
                        <a:spcAft>
                          <a:spcPts val="0"/>
                        </a:spcAft>
                        <a:buNone/>
                      </a:pPr>
                      <a:r>
                        <a:rPr lang="en">
                          <a:solidFill>
                            <a:srgbClr val="FFFFFF"/>
                          </a:solidFill>
                        </a:rPr>
                        <a:t>GMS</a:t>
                      </a:r>
                      <a:endParaRPr>
                        <a:solidFill>
                          <a:srgbClr val="FFFFFF"/>
                        </a:solidFill>
                      </a:endParaRPr>
                    </a:p>
                  </a:txBody>
                  <a:tcPr marT="91425" marB="91425" marR="91425" marL="91425">
                    <a:solidFill>
                      <a:srgbClr val="0000FF"/>
                    </a:solidFill>
                  </a:tcPr>
                </a:tc>
                <a:tc gridSpan="2">
                  <a:txBody>
                    <a:bodyPr/>
                    <a:lstStyle/>
                    <a:p>
                      <a:pPr indent="0" lvl="0" marL="0" rtl="0" algn="l">
                        <a:spcBef>
                          <a:spcPts val="0"/>
                        </a:spcBef>
                        <a:spcAft>
                          <a:spcPts val="0"/>
                        </a:spcAft>
                        <a:buNone/>
                      </a:pPr>
                      <a:r>
                        <a:rPr lang="en">
                          <a:solidFill>
                            <a:srgbClr val="FFFFFF"/>
                          </a:solidFill>
                        </a:rPr>
                        <a:t>Ax^3+bx^2+cx+d; where x= Input matrix with columns={box-cox on AVERAGE(AVERAGE(UG 4 year Median Salary(2015-18)),AVERAGE(PG 2 year median salary(2015-18)))}</a:t>
                      </a:r>
                      <a:endParaRPr>
                        <a:solidFill>
                          <a:srgbClr val="FFFFFF"/>
                        </a:solidFill>
                      </a:endParaRPr>
                    </a:p>
                  </a:txBody>
                  <a:tcPr marT="91425" marB="91425" marR="91425" marL="91425">
                    <a:solidFill>
                      <a:srgbClr val="0000FF"/>
                    </a:solidFill>
                  </a:tcPr>
                </a:tc>
                <a:tc hMerge="1"/>
              </a:tr>
              <a:tr h="381000">
                <a:tc rowSpan="4">
                  <a:txBody>
                    <a:bodyPr/>
                    <a:lstStyle/>
                    <a:p>
                      <a:pPr indent="0" lvl="0" marL="0" rtl="0" algn="l">
                        <a:spcBef>
                          <a:spcPts val="0"/>
                        </a:spcBef>
                        <a:spcAft>
                          <a:spcPts val="0"/>
                        </a:spcAft>
                        <a:buNone/>
                      </a:pPr>
                      <a:r>
                        <a:rPr lang="en" sz="2900"/>
                        <a:t>OI</a:t>
                      </a:r>
                      <a:endParaRPr sz="2900"/>
                    </a:p>
                  </a:txBody>
                  <a:tcPr marT="91425" marB="91425" marR="91425" marL="91425">
                    <a:solidFill>
                      <a:srgbClr val="EFEFEF"/>
                    </a:solidFill>
                  </a:tcPr>
                </a:tc>
                <a:tc>
                  <a:txBody>
                    <a:bodyPr/>
                    <a:lstStyle/>
                    <a:p>
                      <a:pPr indent="0" lvl="0" marL="0" rtl="0" algn="l">
                        <a:spcBef>
                          <a:spcPts val="0"/>
                        </a:spcBef>
                        <a:spcAft>
                          <a:spcPts val="0"/>
                        </a:spcAft>
                        <a:buNone/>
                      </a:pPr>
                      <a:r>
                        <a:rPr lang="en">
                          <a:solidFill>
                            <a:srgbClr val="FFFFFF"/>
                          </a:solidFill>
                        </a:rPr>
                        <a:t>RD</a:t>
                      </a:r>
                      <a:endParaRPr>
                        <a:solidFill>
                          <a:srgbClr val="FFFFFF"/>
                        </a:solidFill>
                      </a:endParaRPr>
                    </a:p>
                  </a:txBody>
                  <a:tcPr marT="91425" marB="91425" marR="91425" marL="91425">
                    <a:solidFill>
                      <a:srgbClr val="0000FF"/>
                    </a:solidFill>
                  </a:tcPr>
                </a:tc>
                <a:tc gridSpan="2">
                  <a:txBody>
                    <a:bodyPr/>
                    <a:lstStyle/>
                    <a:p>
                      <a:pPr indent="0" lvl="0" marL="0" rtl="0" algn="l">
                        <a:spcBef>
                          <a:spcPts val="0"/>
                        </a:spcBef>
                        <a:spcAft>
                          <a:spcPts val="0"/>
                        </a:spcAft>
                        <a:buNone/>
                      </a:pPr>
                      <a:r>
                        <a:rPr lang="en">
                          <a:solidFill>
                            <a:srgbClr val="FFFFFF"/>
                          </a:solidFill>
                        </a:rPr>
                        <a:t>Ax^3+bx^2+cx+d; where x= Input matrix with columns={box-cox(Outside Country Students / Actual Student Strength),box-cox(Outside State Students/Actual Student Strength)}</a:t>
                      </a:r>
                      <a:endParaRPr>
                        <a:solidFill>
                          <a:srgbClr val="FFFFFF"/>
                        </a:solidFill>
                      </a:endParaRPr>
                    </a:p>
                  </a:txBody>
                  <a:tcPr marT="91425" marB="91425" marR="91425" marL="91425">
                    <a:solidFill>
                      <a:srgbClr val="0000FF"/>
                    </a:solidFill>
                  </a:tcPr>
                </a:tc>
                <a:tc hMerge="1"/>
              </a:tr>
              <a:tr h="381000">
                <a:tc vMerge="1"/>
                <a:tc>
                  <a:txBody>
                    <a:bodyPr/>
                    <a:lstStyle/>
                    <a:p>
                      <a:pPr indent="0" lvl="0" marL="0" rtl="0" algn="l">
                        <a:spcBef>
                          <a:spcPts val="0"/>
                        </a:spcBef>
                        <a:spcAft>
                          <a:spcPts val="0"/>
                        </a:spcAft>
                        <a:buNone/>
                      </a:pPr>
                      <a:r>
                        <a:rPr lang="en">
                          <a:solidFill>
                            <a:srgbClr val="FFFFFF"/>
                          </a:solidFill>
                        </a:rPr>
                        <a:t>WD</a:t>
                      </a:r>
                      <a:endParaRPr>
                        <a:solidFill>
                          <a:srgbClr val="FFFFFF"/>
                        </a:solidFill>
                      </a:endParaRPr>
                    </a:p>
                  </a:txBody>
                  <a:tcPr marT="91425" marB="91425" marR="91425" marL="91425">
                    <a:solidFill>
                      <a:srgbClr val="6AA84F"/>
                    </a:solidFill>
                  </a:tcPr>
                </a:tc>
                <a:tc gridSpan="2">
                  <a:txBody>
                    <a:bodyPr/>
                    <a:lstStyle/>
                    <a:p>
                      <a:pPr indent="0" lvl="0" marL="0" rtl="0" algn="l">
                        <a:spcBef>
                          <a:spcPts val="0"/>
                        </a:spcBef>
                        <a:spcAft>
                          <a:spcPts val="0"/>
                        </a:spcAft>
                        <a:buNone/>
                      </a:pPr>
                      <a:r>
                        <a:rPr lang="en">
                          <a:solidFill>
                            <a:srgbClr val="FFFFFF"/>
                          </a:solidFill>
                        </a:rPr>
                        <a:t>15*((percentage of women students-percentage of women students.mean()/percentage of women students.std())/100+15*(Standard_Scaler on(Percentage of Women Faculty)/20))</a:t>
                      </a:r>
                      <a:endParaRPr>
                        <a:solidFill>
                          <a:srgbClr val="FFFFFF"/>
                        </a:solidFill>
                      </a:endParaRPr>
                    </a:p>
                  </a:txBody>
                  <a:tcPr marT="91425" marB="91425" marR="91425" marL="91425">
                    <a:solidFill>
                      <a:srgbClr val="6AA84F"/>
                    </a:solidFill>
                  </a:tcPr>
                </a:tc>
                <a:tc hMerge="1"/>
              </a:tr>
              <a:tr h="381000">
                <a:tc vMerge="1"/>
                <a:tc>
                  <a:txBody>
                    <a:bodyPr/>
                    <a:lstStyle/>
                    <a:p>
                      <a:pPr indent="0" lvl="0" marL="0" rtl="0" algn="l">
                        <a:spcBef>
                          <a:spcPts val="0"/>
                        </a:spcBef>
                        <a:spcAft>
                          <a:spcPts val="0"/>
                        </a:spcAft>
                        <a:buNone/>
                      </a:pPr>
                      <a:r>
                        <a:rPr lang="en">
                          <a:solidFill>
                            <a:srgbClr val="FFFFFF"/>
                          </a:solidFill>
                        </a:rPr>
                        <a:t>ESCS</a:t>
                      </a:r>
                      <a:endParaRPr>
                        <a:solidFill>
                          <a:srgbClr val="FFFFFF"/>
                        </a:solidFill>
                      </a:endParaRPr>
                    </a:p>
                  </a:txBody>
                  <a:tcPr marT="91425" marB="91425" marR="91425" marL="91425">
                    <a:solidFill>
                      <a:srgbClr val="0000FF"/>
                    </a:solidFill>
                  </a:tcPr>
                </a:tc>
                <a:tc gridSpan="2">
                  <a:txBody>
                    <a:bodyPr/>
                    <a:lstStyle/>
                    <a:p>
                      <a:pPr indent="0" lvl="0" marL="0" rtl="0" algn="l">
                        <a:spcBef>
                          <a:spcPts val="0"/>
                        </a:spcBef>
                        <a:spcAft>
                          <a:spcPts val="0"/>
                        </a:spcAft>
                        <a:buNone/>
                      </a:pPr>
                      <a:r>
                        <a:rPr lang="en">
                          <a:solidFill>
                            <a:srgbClr val="FFFFFF"/>
                          </a:solidFill>
                        </a:rPr>
                        <a:t>Ax^3+bx^2+cx+d; where x= Input matrix with columns={(Percent-Percent.mean()/Percent.std()) where Percent=Fee reimbursement / Actual Student Strength UG}</a:t>
                      </a:r>
                      <a:endParaRPr>
                        <a:solidFill>
                          <a:srgbClr val="FFFFFF"/>
                        </a:solidFill>
                      </a:endParaRPr>
                    </a:p>
                  </a:txBody>
                  <a:tcPr marT="91425" marB="91425" marR="91425" marL="91425">
                    <a:solidFill>
                      <a:srgbClr val="0000FF"/>
                    </a:solidFill>
                  </a:tcPr>
                </a:tc>
                <a:tc hMerge="1"/>
              </a:tr>
              <a:tr h="381000">
                <a:tc vMerge="1"/>
                <a:tc>
                  <a:txBody>
                    <a:bodyPr/>
                    <a:lstStyle/>
                    <a:p>
                      <a:pPr indent="0" lvl="0" marL="0" rtl="0" algn="l">
                        <a:spcBef>
                          <a:spcPts val="0"/>
                        </a:spcBef>
                        <a:spcAft>
                          <a:spcPts val="0"/>
                        </a:spcAft>
                        <a:buNone/>
                      </a:pPr>
                      <a:r>
                        <a:rPr lang="en">
                          <a:solidFill>
                            <a:srgbClr val="FFFFFF"/>
                          </a:solidFill>
                        </a:rPr>
                        <a:t>PCS</a:t>
                      </a:r>
                      <a:endParaRPr>
                        <a:solidFill>
                          <a:srgbClr val="FFFFFF"/>
                        </a:solidFill>
                      </a:endParaRPr>
                    </a:p>
                  </a:txBody>
                  <a:tcPr marT="91425" marB="91425" marR="91425" marL="91425">
                    <a:solidFill>
                      <a:srgbClr val="0000FF"/>
                    </a:solidFill>
                  </a:tcPr>
                </a:tc>
                <a:tc gridSpan="2">
                  <a:txBody>
                    <a:bodyPr/>
                    <a:lstStyle/>
                    <a:p>
                      <a:pPr indent="0" lvl="0" marL="0" rtl="0" algn="l">
                        <a:spcBef>
                          <a:spcPts val="0"/>
                        </a:spcBef>
                        <a:spcAft>
                          <a:spcPts val="0"/>
                        </a:spcAft>
                        <a:buNone/>
                      </a:pPr>
                      <a:r>
                        <a:rPr lang="en">
                          <a:solidFill>
                            <a:srgbClr val="FFFFFF"/>
                          </a:solidFill>
                        </a:rPr>
                        <a:t>Ax^3+bx^2+cx+d; where x= Input matrix with columns={boxcox(PCS1(text to numeric using regex)),boxcox(PCS3(text to numeric using regex)),Power transformer(boxcox) on PCS2(text to numeric using regex)},where conversion is done based on NIRF eqn .</a:t>
                      </a:r>
                      <a:endParaRPr>
                        <a:solidFill>
                          <a:srgbClr val="FFFFFF"/>
                        </a:solidFill>
                      </a:endParaRPr>
                    </a:p>
                    <a:p>
                      <a:pPr indent="0" lvl="0" marL="0" rtl="0" algn="l">
                        <a:spcBef>
                          <a:spcPts val="0"/>
                        </a:spcBef>
                        <a:spcAft>
                          <a:spcPts val="0"/>
                        </a:spcAft>
                        <a:buNone/>
                      </a:pPr>
                      <a:r>
                        <a:rPr lang="en">
                          <a:solidFill>
                            <a:srgbClr val="FFFFFF"/>
                          </a:solidFill>
                        </a:rPr>
                        <a:t>I.e</a:t>
                      </a:r>
                      <a:endParaRPr>
                        <a:solidFill>
                          <a:srgbClr val="FFFFFF"/>
                        </a:solidFill>
                      </a:endParaRPr>
                    </a:p>
                    <a:p>
                      <a:pPr indent="0" lvl="0" marL="0" rtl="0" algn="l">
                        <a:spcBef>
                          <a:spcPts val="0"/>
                        </a:spcBef>
                        <a:spcAft>
                          <a:spcPts val="0"/>
                        </a:spcAft>
                        <a:buNone/>
                      </a:pPr>
                      <a:r>
                        <a:rPr lang="en">
                          <a:solidFill>
                            <a:srgbClr val="FFFFFF"/>
                          </a:solidFill>
                        </a:rPr>
                        <a:t>1.If Yes ,PCS=20</a:t>
                      </a:r>
                      <a:endParaRPr>
                        <a:solidFill>
                          <a:srgbClr val="FFFFFF"/>
                        </a:solidFill>
                      </a:endParaRPr>
                    </a:p>
                    <a:p>
                      <a:pPr indent="0" lvl="0" marL="0" rtl="0" algn="l">
                        <a:spcBef>
                          <a:spcPts val="0"/>
                        </a:spcBef>
                        <a:spcAft>
                          <a:spcPts val="0"/>
                        </a:spcAft>
                        <a:buNone/>
                      </a:pPr>
                      <a:r>
                        <a:rPr lang="en">
                          <a:solidFill>
                            <a:srgbClr val="FFFFFF"/>
                          </a:solidFill>
                        </a:rPr>
                        <a:t>2.If Yes or Y,more than x%,PCS=(x/5) + 2</a:t>
                      </a:r>
                      <a:endParaRPr>
                        <a:solidFill>
                          <a:srgbClr val="FFFFFF"/>
                        </a:solidFill>
                      </a:endParaRPr>
                    </a:p>
                    <a:p>
                      <a:pPr indent="0" lvl="0" marL="0" rtl="0" algn="l">
                        <a:spcBef>
                          <a:spcPts val="0"/>
                        </a:spcBef>
                        <a:spcAft>
                          <a:spcPts val="0"/>
                        </a:spcAft>
                        <a:buNone/>
                      </a:pPr>
                      <a:r>
                        <a:rPr lang="en">
                          <a:solidFill>
                            <a:srgbClr val="FFFFFF"/>
                          </a:solidFill>
                        </a:rPr>
                        <a:t>3.If Yes or Y,less than x%,PCS=(x/5) - 2</a:t>
                      </a:r>
                      <a:endParaRPr>
                        <a:solidFill>
                          <a:srgbClr val="FFFFFF"/>
                        </a:solidFill>
                      </a:endParaRPr>
                    </a:p>
                    <a:p>
                      <a:pPr indent="0" lvl="0" marL="0" rtl="0" algn="l">
                        <a:spcBef>
                          <a:spcPts val="0"/>
                        </a:spcBef>
                        <a:spcAft>
                          <a:spcPts val="0"/>
                        </a:spcAft>
                        <a:buNone/>
                      </a:pPr>
                      <a:r>
                        <a:rPr lang="en">
                          <a:solidFill>
                            <a:srgbClr val="FFFFFF"/>
                          </a:solidFill>
                        </a:rPr>
                        <a:t>4.If No, PCS=0</a:t>
                      </a:r>
                      <a:endParaRPr>
                        <a:solidFill>
                          <a:srgbClr val="FFFFFF"/>
                        </a:solidFill>
                      </a:endParaRPr>
                    </a:p>
                  </a:txBody>
                  <a:tcPr marT="91425" marB="91425" marR="91425" marL="91425">
                    <a:solidFill>
                      <a:srgbClr val="0000FF"/>
                    </a:solidFill>
                  </a:tcPr>
                </a:tc>
                <a:tc hMerge="1"/>
              </a:tr>
              <a:tr h="381000">
                <a:tc rowSpan="4">
                  <a:txBody>
                    <a:bodyPr/>
                    <a:lstStyle/>
                    <a:p>
                      <a:pPr indent="0" lvl="0" marL="0" rtl="0" algn="l">
                        <a:spcBef>
                          <a:spcPts val="0"/>
                        </a:spcBef>
                        <a:spcAft>
                          <a:spcPts val="0"/>
                        </a:spcAft>
                        <a:buNone/>
                      </a:pPr>
                      <a:r>
                        <a:rPr lang="en" sz="2900"/>
                        <a:t>RP</a:t>
                      </a:r>
                      <a:endParaRPr sz="2900"/>
                    </a:p>
                  </a:txBody>
                  <a:tcPr marT="91425" marB="91425" marR="91425" marL="91425">
                    <a:solidFill>
                      <a:srgbClr val="EFEFEF"/>
                    </a:solidFill>
                  </a:tcPr>
                </a:tc>
                <a:tc>
                  <a:txBody>
                    <a:bodyPr/>
                    <a:lstStyle/>
                    <a:p>
                      <a:pPr indent="0" lvl="0" marL="0" rtl="0" algn="l">
                        <a:spcBef>
                          <a:spcPts val="0"/>
                        </a:spcBef>
                        <a:spcAft>
                          <a:spcPts val="0"/>
                        </a:spcAft>
                        <a:buNone/>
                      </a:pPr>
                      <a:r>
                        <a:rPr lang="en">
                          <a:solidFill>
                            <a:srgbClr val="FFFFFF"/>
                          </a:solidFill>
                        </a:rPr>
                        <a:t>PU</a:t>
                      </a:r>
                      <a:endParaRPr>
                        <a:solidFill>
                          <a:srgbClr val="FFFFFF"/>
                        </a:solidFill>
                      </a:endParaRPr>
                    </a:p>
                  </a:txBody>
                  <a:tcPr marT="91425" marB="91425" marR="91425" marL="91425">
                    <a:solidFill>
                      <a:srgbClr val="6AA84F"/>
                    </a:solidFill>
                  </a:tcPr>
                </a:tc>
                <a:tc gridSpan="2">
                  <a:txBody>
                    <a:bodyPr/>
                    <a:lstStyle/>
                    <a:p>
                      <a:pPr indent="0" lvl="0" marL="0" rtl="0" algn="l">
                        <a:spcBef>
                          <a:spcPts val="0"/>
                        </a:spcBef>
                        <a:spcAft>
                          <a:spcPts val="0"/>
                        </a:spcAft>
                        <a:buNone/>
                      </a:pPr>
                      <a:r>
                        <a:rPr lang="en">
                          <a:solidFill>
                            <a:srgbClr val="FFFFFF"/>
                          </a:solidFill>
                        </a:rPr>
                        <a:t>Ax^3+bx^2+cx+d; where x= Input matrix with columns={Publications/max((Actual Student Strength+Total PHD students/15,Current Available faculty))^(1/6)}</a:t>
                      </a:r>
                      <a:endParaRPr>
                        <a:solidFill>
                          <a:srgbClr val="FFFFFF"/>
                        </a:solidFill>
                      </a:endParaRPr>
                    </a:p>
                  </a:txBody>
                  <a:tcPr marT="91425" marB="91425" marR="91425" marL="91425">
                    <a:solidFill>
                      <a:srgbClr val="6AA84F"/>
                    </a:solidFill>
                  </a:tcPr>
                </a:tc>
                <a:tc hMerge="1"/>
              </a:tr>
              <a:tr h="381000">
                <a:tc vMerge="1"/>
                <a:tc>
                  <a:txBody>
                    <a:bodyPr/>
                    <a:lstStyle/>
                    <a:p>
                      <a:pPr indent="0" lvl="0" marL="0" rtl="0" algn="l">
                        <a:spcBef>
                          <a:spcPts val="0"/>
                        </a:spcBef>
                        <a:spcAft>
                          <a:spcPts val="0"/>
                        </a:spcAft>
                        <a:buNone/>
                      </a:pPr>
                      <a:r>
                        <a:rPr lang="en">
                          <a:solidFill>
                            <a:srgbClr val="FFFFFF"/>
                          </a:solidFill>
                        </a:rPr>
                        <a:t>QP</a:t>
                      </a:r>
                      <a:endParaRPr>
                        <a:solidFill>
                          <a:srgbClr val="FFFFFF"/>
                        </a:solidFill>
                      </a:endParaRPr>
                    </a:p>
                  </a:txBody>
                  <a:tcPr marT="91425" marB="91425" marR="91425" marL="91425">
                    <a:solidFill>
                      <a:srgbClr val="6AA84F"/>
                    </a:solidFill>
                  </a:tcPr>
                </a:tc>
                <a:tc gridSpan="2">
                  <a:txBody>
                    <a:bodyPr/>
                    <a:lstStyle/>
                    <a:p>
                      <a:pPr indent="0" lvl="0" marL="0" rtl="0" algn="l">
                        <a:spcBef>
                          <a:spcPts val="0"/>
                        </a:spcBef>
                        <a:spcAft>
                          <a:spcPts val="0"/>
                        </a:spcAft>
                        <a:buNone/>
                      </a:pPr>
                      <a:r>
                        <a:rPr lang="en">
                          <a:solidFill>
                            <a:srgbClr val="FFFFFF"/>
                          </a:solidFill>
                        </a:rPr>
                        <a:t>1/1+exp(-z);where z=Input Matrix with columns={(y-y.min()/y.max()-y.min() [y=Top25pp/Publications)^(1/2)],z-z.min()/z.max()-z.min() [z=(total citations count/FRQ)^(1/6)]}</a:t>
                      </a:r>
                      <a:endParaRPr>
                        <a:solidFill>
                          <a:srgbClr val="FFFFFF"/>
                        </a:solidFill>
                      </a:endParaRPr>
                    </a:p>
                  </a:txBody>
                  <a:tcPr marT="91425" marB="91425" marR="91425" marL="91425">
                    <a:solidFill>
                      <a:srgbClr val="6AA84F"/>
                    </a:solidFill>
                  </a:tcPr>
                </a:tc>
                <a:tc hMerge="1"/>
              </a:tr>
              <a:tr h="381000">
                <a:tc vMerge="1"/>
                <a:tc>
                  <a:txBody>
                    <a:bodyPr/>
                    <a:lstStyle/>
                    <a:p>
                      <a:pPr indent="0" lvl="0" marL="0" rtl="0" algn="l">
                        <a:spcBef>
                          <a:spcPts val="0"/>
                        </a:spcBef>
                        <a:spcAft>
                          <a:spcPts val="0"/>
                        </a:spcAft>
                        <a:buNone/>
                      </a:pPr>
                      <a:r>
                        <a:rPr lang="en">
                          <a:solidFill>
                            <a:srgbClr val="FFFFFF"/>
                          </a:solidFill>
                        </a:rPr>
                        <a:t>IPR</a:t>
                      </a:r>
                      <a:endParaRPr>
                        <a:solidFill>
                          <a:srgbClr val="FFFFFF"/>
                        </a:solidFill>
                      </a:endParaRPr>
                    </a:p>
                  </a:txBody>
                  <a:tcPr marT="91425" marB="91425" marR="91425" marL="91425">
                    <a:solidFill>
                      <a:srgbClr val="0000FF"/>
                    </a:solidFill>
                  </a:tcPr>
                </a:tc>
                <a:tc gridSpan="2">
                  <a:txBody>
                    <a:bodyPr/>
                    <a:lstStyle/>
                    <a:p>
                      <a:pPr indent="0" lvl="0" marL="0" rtl="0" algn="l">
                        <a:spcBef>
                          <a:spcPts val="0"/>
                        </a:spcBef>
                        <a:spcAft>
                          <a:spcPts val="0"/>
                        </a:spcAft>
                        <a:buNone/>
                      </a:pPr>
                      <a:r>
                        <a:rPr lang="en">
                          <a:solidFill>
                            <a:srgbClr val="FFFFFF"/>
                          </a:solidFill>
                        </a:rPr>
                        <a:t>Ax^3+bx^2+cx+d; where x= Input matrix with columns={Patents Published^(1/5),(Patents granted)^(1/6)}</a:t>
                      </a:r>
                      <a:endParaRPr>
                        <a:solidFill>
                          <a:srgbClr val="FFFFFF"/>
                        </a:solidFill>
                      </a:endParaRPr>
                    </a:p>
                  </a:txBody>
                  <a:tcPr marT="91425" marB="91425" marR="91425" marL="91425">
                    <a:solidFill>
                      <a:srgbClr val="0000FF"/>
                    </a:solidFill>
                  </a:tcPr>
                </a:tc>
                <a:tc hMerge="1"/>
              </a:tr>
              <a:tr h="381000">
                <a:tc vMerge="1"/>
                <a:tc>
                  <a:txBody>
                    <a:bodyPr/>
                    <a:lstStyle/>
                    <a:p>
                      <a:pPr indent="0" lvl="0" marL="0" rtl="0" algn="l">
                        <a:spcBef>
                          <a:spcPts val="0"/>
                        </a:spcBef>
                        <a:spcAft>
                          <a:spcPts val="0"/>
                        </a:spcAft>
                        <a:buNone/>
                      </a:pPr>
                      <a:r>
                        <a:rPr lang="en">
                          <a:solidFill>
                            <a:srgbClr val="FFFFFF"/>
                          </a:solidFill>
                        </a:rPr>
                        <a:t>FPPP</a:t>
                      </a:r>
                      <a:endParaRPr>
                        <a:solidFill>
                          <a:srgbClr val="FFFFFF"/>
                        </a:solidFill>
                      </a:endParaRPr>
                    </a:p>
                  </a:txBody>
                  <a:tcPr marT="91425" marB="91425" marR="91425" marL="91425">
                    <a:solidFill>
                      <a:srgbClr val="0000FF"/>
                    </a:solidFill>
                  </a:tcPr>
                </a:tc>
                <a:tc>
                  <a:txBody>
                    <a:bodyPr/>
                    <a:lstStyle/>
                    <a:p>
                      <a:pPr indent="0" lvl="0" marL="0" rtl="0" algn="l">
                        <a:spcBef>
                          <a:spcPts val="0"/>
                        </a:spcBef>
                        <a:spcAft>
                          <a:spcPts val="0"/>
                        </a:spcAft>
                        <a:buNone/>
                      </a:pPr>
                      <a:r>
                        <a:rPr lang="en">
                          <a:solidFill>
                            <a:srgbClr val="FFFFFF"/>
                          </a:solidFill>
                        </a:rPr>
                        <a:t>Ax^3+bx^2+cx+d; where x= Input matrix with columns={y-y.mean()/y.std()[y=Log2((Sum of Consultancy amounts(2015-2018)/3.0)/Total Faculty Count)],z-z.mean()/z.std()[Log2((Sum of Research Fundings(2015-2018)/3.0)/Total Faculty Count)</a:t>
                      </a:r>
                      <a:endParaRPr>
                        <a:solidFill>
                          <a:srgbClr val="FFFFFF"/>
                        </a:solidFill>
                      </a:endParaRPr>
                    </a:p>
                  </a:txBody>
                  <a:tcPr marT="91425" marB="91425" marR="91425" marL="91425">
                    <a:solidFill>
                      <a:srgbClr val="0000FF"/>
                    </a:solidFill>
                  </a:tcPr>
                </a:tc>
                <a:tc>
                  <a:txBody>
                    <a:bodyPr/>
                    <a:lstStyle/>
                    <a:p>
                      <a:pPr indent="0" lvl="0" marL="0" rtl="0" algn="l">
                        <a:spcBef>
                          <a:spcPts val="0"/>
                        </a:spcBef>
                        <a:spcAft>
                          <a:spcPts val="0"/>
                        </a:spcAft>
                        <a:buNone/>
                      </a:pPr>
                      <a:r>
                        <a:t/>
                      </a:r>
                      <a:endParaRPr/>
                    </a:p>
                  </a:txBody>
                  <a:tcPr marT="91425" marB="91425" marR="91425" marL="0">
                    <a:solidFill>
                      <a:srgbClr val="0000FF"/>
                    </a:solidFill>
                  </a:tcPr>
                </a:tc>
              </a:tr>
            </a:tbl>
          </a:graphicData>
        </a:graphic>
      </p:graphicFrame>
      <p:sp>
        <p:nvSpPr>
          <p:cNvPr id="85" name="Google Shape;85;p18"/>
          <p:cNvSpPr/>
          <p:nvPr/>
        </p:nvSpPr>
        <p:spPr>
          <a:xfrm>
            <a:off x="458550" y="805625"/>
            <a:ext cx="334500" cy="2478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8"/>
          <p:cNvSpPr/>
          <p:nvPr/>
        </p:nvSpPr>
        <p:spPr>
          <a:xfrm>
            <a:off x="3247225" y="805625"/>
            <a:ext cx="334500" cy="2478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90" name="Shape 90"/>
        <p:cNvGrpSpPr/>
        <p:nvPr/>
      </p:nvGrpSpPr>
      <p:grpSpPr>
        <a:xfrm>
          <a:off x="0" y="0"/>
          <a:ext cx="0" cy="0"/>
          <a:chOff x="0" y="0"/>
          <a:chExt cx="0" cy="0"/>
        </a:xfrm>
      </p:grpSpPr>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After performing the necessary data preprocessing steps and before fitting the regression equation as mentioned in the previous slide(6),we need to execute the following code for every sub-parameter:</a:t>
            </a:r>
            <a:endParaRPr>
              <a:solidFill>
                <a:srgbClr val="FFFFFF"/>
              </a:solidFill>
            </a:endParaRPr>
          </a:p>
          <a:p>
            <a:pPr indent="0" lvl="0" marL="0" rtl="0" algn="l">
              <a:spcBef>
                <a:spcPts val="1600"/>
              </a:spcBef>
              <a:spcAft>
                <a:spcPts val="0"/>
              </a:spcAft>
              <a:buNone/>
            </a:pPr>
            <a:r>
              <a:rPr lang="en">
                <a:solidFill>
                  <a:srgbClr val="FFFFFF"/>
                </a:solidFill>
              </a:rPr>
              <a:t>If parameter is</a:t>
            </a:r>
            <a:r>
              <a:rPr lang="en"/>
              <a:t> </a:t>
            </a:r>
            <a:r>
              <a:rPr b="1" lang="en"/>
              <a:t>P</a:t>
            </a:r>
            <a:r>
              <a:rPr lang="en"/>
              <a:t> </a:t>
            </a:r>
            <a:r>
              <a:rPr lang="en">
                <a:solidFill>
                  <a:srgbClr val="FFFFFF"/>
                </a:solidFill>
              </a:rPr>
              <a:t>and</a:t>
            </a:r>
            <a:r>
              <a:rPr lang="en"/>
              <a:t> </a:t>
            </a:r>
            <a:r>
              <a:rPr b="1" lang="en"/>
              <a:t>D </a:t>
            </a:r>
            <a:r>
              <a:rPr lang="en">
                <a:solidFill>
                  <a:srgbClr val="FFFFFF"/>
                </a:solidFill>
              </a:rPr>
              <a:t>is the Dataframe then:</a:t>
            </a:r>
            <a:endParaRPr>
              <a:solidFill>
                <a:srgbClr val="FFFFFF"/>
              </a:solidFill>
            </a:endParaRPr>
          </a:p>
          <a:p>
            <a:pPr indent="0" lvl="0" marL="0" rtl="0" algn="l">
              <a:spcBef>
                <a:spcPts val="1600"/>
              </a:spcBef>
              <a:spcAft>
                <a:spcPts val="0"/>
              </a:spcAft>
              <a:buNone/>
            </a:pPr>
            <a:r>
              <a:rPr lang="en">
                <a:solidFill>
                  <a:srgbClr val="FFFFFF"/>
                </a:solidFill>
              </a:rPr>
              <a:t>{If (D[P_pred]&gt;D[P],max() or D[P_pred]&lt;D[P].min()):</a:t>
            </a:r>
            <a:endParaRPr>
              <a:solidFill>
                <a:srgbClr val="FFFFFF"/>
              </a:solidFill>
            </a:endParaRPr>
          </a:p>
          <a:p>
            <a:pPr indent="0" lvl="0" marL="0" rtl="0" algn="l">
              <a:spcBef>
                <a:spcPts val="1600"/>
              </a:spcBef>
              <a:spcAft>
                <a:spcPts val="0"/>
              </a:spcAft>
              <a:buNone/>
            </a:pPr>
            <a:r>
              <a:rPr lang="en">
                <a:solidFill>
                  <a:srgbClr val="FFFFFF"/>
                </a:solidFill>
              </a:rPr>
              <a:t>   D[P_pred]=D[P]}</a:t>
            </a:r>
            <a:endParaRPr>
              <a:solidFill>
                <a:srgbClr val="FFFFFF"/>
              </a:solidFill>
            </a:endParaRPr>
          </a:p>
          <a:p>
            <a:pPr indent="0" lvl="0" marL="0" rtl="0" algn="l">
              <a:spcBef>
                <a:spcPts val="1600"/>
              </a:spcBef>
              <a:spcAft>
                <a:spcPts val="0"/>
              </a:spcAft>
              <a:buNone/>
            </a:pPr>
            <a:r>
              <a:rPr lang="en">
                <a:solidFill>
                  <a:srgbClr val="FFFFFF"/>
                </a:solidFill>
              </a:rPr>
              <a:t>The above code is for</a:t>
            </a:r>
            <a:r>
              <a:rPr lang="en"/>
              <a:t> </a:t>
            </a:r>
            <a:r>
              <a:rPr b="1" lang="en"/>
              <a:t>Min-Max scaling</a:t>
            </a:r>
            <a:r>
              <a:rPr lang="en"/>
              <a:t>.</a:t>
            </a:r>
            <a:endParaRPr/>
          </a:p>
          <a:p>
            <a:pPr indent="0" lvl="0" marL="0" rtl="0" algn="l">
              <a:lnSpc>
                <a:spcPct val="135714"/>
              </a:lnSpc>
              <a:spcBef>
                <a:spcPts val="160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Student </a:t>
            </a:r>
            <a:r>
              <a:rPr lang="en">
                <a:solidFill>
                  <a:srgbClr val="000000"/>
                </a:solidFill>
              </a:rPr>
              <a:t>Strength(SS) </a:t>
            </a:r>
            <a:endParaRPr>
              <a:solidFill>
                <a:srgbClr val="000000"/>
              </a:solidFill>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Input Features:</a:t>
            </a:r>
            <a:endParaRPr b="1">
              <a:solidFill>
                <a:srgbClr val="FFFFFF"/>
              </a:solidFill>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Total sanctioned approved intake in the institution (UG &amp; PG)</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Total number of students enrolled in the institution (UG &amp; PG)</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Total number of students enrolled for the doctoral program.</a:t>
            </a:r>
            <a:endParaRPr>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b="1" lang="en">
                <a:solidFill>
                  <a:srgbClr val="FFFFFF"/>
                </a:solidFill>
              </a:rPr>
              <a:t>Machine Learning Techniques Used</a:t>
            </a:r>
            <a:r>
              <a:rPr lang="en">
                <a:solidFill>
                  <a:srgbClr val="FFFFFF"/>
                </a:solidFill>
              </a:rPr>
              <a:t>:</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 </a:t>
            </a:r>
            <a:r>
              <a:rPr lang="en">
                <a:solidFill>
                  <a:srgbClr val="FFFFFF"/>
                </a:solidFill>
                <a:latin typeface="Times New Roman"/>
                <a:ea typeface="Times New Roman"/>
                <a:cs typeface="Times New Roman"/>
                <a:sym typeface="Times New Roman"/>
              </a:rPr>
              <a:t>Log(x+1) transformation on ‘Total PHD students’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Char char="●"/>
            </a:pPr>
            <a:r>
              <a:rPr lang="en" sz="1100">
                <a:solidFill>
                  <a:srgbClr val="FFFFFF"/>
                </a:solidFill>
                <a:latin typeface="Times New Roman"/>
                <a:ea typeface="Times New Roman"/>
                <a:cs typeface="Times New Roman"/>
                <a:sym typeface="Times New Roman"/>
              </a:rPr>
              <a:t>·</a:t>
            </a:r>
            <a:r>
              <a:rPr lang="en" sz="700">
                <a:solidFill>
                  <a:srgbClr val="FFFFFF"/>
                </a:solidFill>
                <a:latin typeface="Times New Roman"/>
                <a:ea typeface="Times New Roman"/>
                <a:cs typeface="Times New Roman"/>
                <a:sym typeface="Times New Roman"/>
              </a:rPr>
              <a:t>        </a:t>
            </a:r>
            <a:r>
              <a:rPr lang="en">
                <a:solidFill>
                  <a:srgbClr val="FFFFFF"/>
                </a:solidFill>
                <a:latin typeface="Times New Roman"/>
                <a:ea typeface="Times New Roman"/>
                <a:cs typeface="Times New Roman"/>
                <a:sym typeface="Times New Roman"/>
              </a:rPr>
              <a:t> Log(x+1) transformation on ‘Sanctioned intake’</a:t>
            </a:r>
            <a:endParaRPr>
              <a:solidFill>
                <a:srgbClr val="FFFFFF"/>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101" name="Shape 101"/>
        <p:cNvGrpSpPr/>
        <p:nvPr/>
      </p:nvGrpSpPr>
      <p:grpSpPr>
        <a:xfrm>
          <a:off x="0" y="0"/>
          <a:ext cx="0" cy="0"/>
          <a:chOff x="0" y="0"/>
          <a:chExt cx="0" cy="0"/>
        </a:xfrm>
      </p:grpSpPr>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FFFFFF"/>
              </a:buClr>
              <a:buSzPts val="1800"/>
              <a:buChar char="●"/>
            </a:pPr>
            <a:r>
              <a:rPr lang="en">
                <a:solidFill>
                  <a:srgbClr val="FFFFFF"/>
                </a:solidFill>
                <a:latin typeface="Times New Roman"/>
                <a:ea typeface="Times New Roman"/>
                <a:cs typeface="Times New Roman"/>
                <a:sym typeface="Times New Roman"/>
              </a:rPr>
              <a:t> Log(x+1) transformation on ‘Actual Student Strength’</a:t>
            </a:r>
            <a:endParaRPr>
              <a:solidFill>
                <a:srgbClr val="FFFFFF"/>
              </a:solidFill>
              <a:latin typeface="Times New Roman"/>
              <a:ea typeface="Times New Roman"/>
              <a:cs typeface="Times New Roman"/>
              <a:sym typeface="Times New Roman"/>
            </a:endParaRPr>
          </a:p>
          <a:p>
            <a:pPr indent="0" lvl="0" marL="457200" rtl="0" algn="l">
              <a:spcBef>
                <a:spcPts val="1200"/>
              </a:spcBef>
              <a:spcAft>
                <a:spcPts val="0"/>
              </a:spcAft>
              <a:buNone/>
            </a:pPr>
            <a:r>
              <a:rPr lang="en">
                <a:solidFill>
                  <a:srgbClr val="FFFFFF"/>
                </a:solidFill>
                <a:latin typeface="Times New Roman"/>
                <a:ea typeface="Times New Roman"/>
                <a:cs typeface="Times New Roman"/>
                <a:sym typeface="Times New Roman"/>
              </a:rPr>
              <a:t>After the above steps, Skew and Kurtosis reduction.</a:t>
            </a:r>
            <a:endParaRPr>
              <a:solidFill>
                <a:srgbClr val="FFFFFF"/>
              </a:solidFill>
              <a:latin typeface="Times New Roman"/>
              <a:ea typeface="Times New Roman"/>
              <a:cs typeface="Times New Roman"/>
              <a:sym typeface="Times New Roman"/>
            </a:endParaRPr>
          </a:p>
          <a:p>
            <a:pPr indent="-342900" lvl="0" marL="457200" rtl="0" algn="l">
              <a:spcBef>
                <a:spcPts val="1200"/>
              </a:spcBef>
              <a:spcAft>
                <a:spcPts val="0"/>
              </a:spcAft>
              <a:buClr>
                <a:srgbClr val="FFFFFF"/>
              </a:buClr>
              <a:buSzPts val="1800"/>
              <a:buChar char="●"/>
            </a:pPr>
            <a:r>
              <a:rPr lang="en">
                <a:solidFill>
                  <a:srgbClr val="FFFFFF"/>
                </a:solidFill>
                <a:latin typeface="Times New Roman"/>
                <a:ea typeface="Times New Roman"/>
                <a:cs typeface="Times New Roman"/>
                <a:sym typeface="Times New Roman"/>
              </a:rPr>
              <a:t>Linear Regression Model (with Polynomial equation of degree 3).</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Min-Max Range adjustment for predicted with respect to actual values.</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0" lvl="0" marL="457200" rtl="0" algn="l">
              <a:spcBef>
                <a:spcPts val="12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