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72" r:id="rId4"/>
    <p:sldId id="268" r:id="rId5"/>
    <p:sldId id="269" r:id="rId6"/>
    <p:sldId id="270" r:id="rId7"/>
    <p:sldId id="271" r:id="rId8"/>
    <p:sldId id="273" r:id="rId9"/>
    <p:sldId id="279" r:id="rId10"/>
    <p:sldId id="280" r:id="rId11"/>
    <p:sldId id="281" r:id="rId12"/>
    <p:sldId id="275" r:id="rId13"/>
    <p:sldId id="267" r:id="rId14"/>
    <p:sldId id="26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8FFD6-60B4-40C1-B8C0-69A0F6381C7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ECA3A-B6C6-431A-8D45-9A25280E5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1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e3854352f_0_2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e3854352f_0_2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190C-D816-F273-E391-9F0B753FE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58807-209A-72EA-611F-7CB5C8689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C7555-554F-ECE3-EDF8-776369AF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79B4-59EB-25EE-A560-014495E6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F96A-6883-16DC-1570-96A5B64F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0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3F19-6F03-1DED-97A9-28F55454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7D9A-6F0F-031F-B1C0-7E7646F23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2018-4EF8-5DB5-D092-DEB79FBE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13A6B-FAD0-31F7-4DB5-B07FD240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2DD25-F1C3-6184-CE69-30E09E87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9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8C250-0CE4-F08D-9F10-FDEB6E015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36CB4-460E-3A43-3D91-3F4798C5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F00CD-518F-334C-CF4E-2B792316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7078-469F-C978-E384-999B5C82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399A-4035-FB53-8FA4-D6D294A3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7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800" cy="1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839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293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CF5-4111-FD00-5328-E7CDE9C3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3546-D64A-3FAD-0786-74A6EED4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D10C2-04B7-944A-3C21-5CCF1664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D0D20-49D0-5250-12B8-E9989D1C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9778-B402-E33D-D3D0-9240A0D9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11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107B-4F3A-4839-A8D6-DDC189F7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B535A-816E-131F-28CF-3B7FD1FA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DBB7-EBB3-5329-C9FF-E51E85CD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65281-A331-AA36-504B-97E43E6B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AB384-9EC0-DC23-556C-876A5F91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9504-225B-EF2D-73D0-4B9462AA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4334-66A0-5F72-F56D-C101266E7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61E2C-23ED-B20D-1413-CC49DE839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5C3C0-81C9-EC4B-C593-8CFCA25C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7959-58F6-B113-8BB2-B57E3CF8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5D4D0-D4DF-C0E9-CFCC-2D6743F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0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A001-CF3B-9058-9FA7-768DF2C4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413BA-83F2-44C6-E456-81361F3B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330C0-472A-EAAF-93CF-F4E57345A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62499-A01C-26DF-B0F5-695A35E4B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B1BD2-E406-A0AF-2074-076A0DCC2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3A2B5-8EEA-E320-AC7E-36564CE7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F1066-0CD0-A911-676E-16ACB5AB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9BE65-CD0D-63DE-6458-2E03D4D6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4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5CE2-3D6F-AE56-5C51-B5F2F704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A2602-DAB0-E9E7-E5CE-30029268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09494-D522-1016-7125-C5746679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ABD58-6CED-F782-693E-73DFD568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0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F8F04-7F41-90E4-6275-CA6427BC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E6C16-16BB-F348-DC2A-2753248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3A26B-0C18-03A6-6370-DAFEB759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C81C-0FC2-9711-2441-7B3E02CF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B7E4-CB4F-3527-8760-3A7069E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B62CD-1215-EE27-6D28-3608E89E2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8EEA6-3702-489E-89B2-DCC777AD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A7441-7FEA-EF54-9974-0F684B01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98FE6-8FE7-3580-4EAE-159A1EEE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4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4738-4DA0-D1A7-FCD3-09087F0F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9E6BA-9288-DEE6-45C3-ABF5CB070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484A3-97E7-B27E-9C57-C37E13050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9519-2767-E134-5A31-9B015CF5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DD07B-A14F-8CE4-8320-BBA05E2E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AEB0F-506D-039F-40D5-621A076B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82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D6D0E-29D7-CBE6-A9B5-4ED211FD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8E64-6478-7C36-4E41-29573788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0C39-124F-7D45-ADEC-BDAAFE09B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14AFA-0111-4E46-9BC2-BA7887152D81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820C0-3E4D-90B2-A093-9BA4F91D4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F590-0CEE-0D88-A751-B84D5610E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06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8E0F5A3-B467-F8A3-97A5-74E76022CF6A}"/>
              </a:ext>
            </a:extLst>
          </p:cNvPr>
          <p:cNvSpPr/>
          <p:nvPr/>
        </p:nvSpPr>
        <p:spPr>
          <a:xfrm>
            <a:off x="581891" y="988291"/>
            <a:ext cx="10658764" cy="2586182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C3F12-266A-C1B1-1EB5-D9655B212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891" y="988291"/>
            <a:ext cx="10521978" cy="2320140"/>
          </a:xfrm>
          <a:noFill/>
        </p:spPr>
        <p:txBody>
          <a:bodyPr>
            <a:norm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Britannic Bold" panose="020B0903060703020204" pitchFamily="34" charset="0"/>
              </a:rPr>
              <a:t>Insurance - P819 </a:t>
            </a:r>
            <a:br>
              <a:rPr lang="en-IN" sz="7200" b="1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n-IN" sz="7200" b="1" dirty="0">
                <a:solidFill>
                  <a:schemeClr val="bg1"/>
                </a:solidFill>
                <a:latin typeface="Britannic Bold" panose="020B0903060703020204" pitchFamily="34" charset="0"/>
              </a:rPr>
              <a:t>Data-Driven Insights</a:t>
            </a:r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4A7E7E8B-E63F-8F58-A9C7-F0DD498C1D99}"/>
              </a:ext>
            </a:extLst>
          </p:cNvPr>
          <p:cNvSpPr/>
          <p:nvPr/>
        </p:nvSpPr>
        <p:spPr>
          <a:xfrm>
            <a:off x="8728364" y="6002066"/>
            <a:ext cx="3397319" cy="790633"/>
          </a:xfrm>
          <a:prstGeom prst="snip2DiagRect">
            <a:avLst>
              <a:gd name="adj1" fmla="val 3589"/>
              <a:gd name="adj2" fmla="val 16667"/>
            </a:avLst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D1F43D-6232-B010-DD4A-27660D9DDA16}"/>
              </a:ext>
            </a:extLst>
          </p:cNvPr>
          <p:cNvSpPr txBox="1">
            <a:spLocks/>
          </p:cNvSpPr>
          <p:nvPr/>
        </p:nvSpPr>
        <p:spPr>
          <a:xfrm>
            <a:off x="9276706" y="5988210"/>
            <a:ext cx="2300633" cy="7906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latin typeface="Britannic Bold" panose="020B0903060703020204" pitchFamily="34" charset="0"/>
              </a:rPr>
              <a:t>Group - 4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71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1F5BF9-0B3B-0FB3-0AA9-9FF641DA9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044F935F-8495-6C00-54F3-A877BB06F6E5}"/>
              </a:ext>
            </a:extLst>
          </p:cNvPr>
          <p:cNvSpPr/>
          <p:nvPr/>
        </p:nvSpPr>
        <p:spPr>
          <a:xfrm>
            <a:off x="152375" y="202677"/>
            <a:ext cx="6303843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Key Metrices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6D5BE08-98C8-8542-EA06-1545F010D9D7}"/>
              </a:ext>
            </a:extLst>
          </p:cNvPr>
          <p:cNvSpPr/>
          <p:nvPr/>
        </p:nvSpPr>
        <p:spPr>
          <a:xfrm>
            <a:off x="5089236" y="1568156"/>
            <a:ext cx="6950386" cy="5137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r>
              <a:rPr lang="en-IN" sz="18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Meeting Count Growth: </a:t>
            </a:r>
          </a:p>
          <a:p>
            <a:pPr defTabSz="609585"/>
            <a:r>
              <a:rPr lang="en-IN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	</a:t>
            </a:r>
            <a:r>
              <a:rPr lang="en-IN" sz="18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2019 (3 meetings) → 2020 (31 meetings</a:t>
            </a:r>
            <a:r>
              <a:rPr lang="en-IN" sz="18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).</a:t>
            </a:r>
          </a:p>
          <a:p>
            <a:pPr defTabSz="609585"/>
            <a:endParaRPr lang="en-IN" sz="1800" b="1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rbel" panose="020B0503020204020204"/>
            </a:endParaRPr>
          </a:p>
          <a:p>
            <a:pPr defTabSz="609585"/>
            <a:r>
              <a:rPr lang="en-IN" sz="18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Top Performer (Meetings): </a:t>
            </a:r>
          </a:p>
          <a:p>
            <a:pPr defTabSz="609585"/>
            <a:r>
              <a:rPr lang="en-IN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	</a:t>
            </a:r>
            <a:r>
              <a:rPr lang="en-IN" sz="18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Abhinav Shivam (7 meetings).</a:t>
            </a:r>
          </a:p>
          <a:p>
            <a:pPr defTabSz="609585"/>
            <a:endParaRPr lang="en-IN" sz="1800" b="1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rbel" panose="020B0503020204020204"/>
            </a:endParaRPr>
          </a:p>
          <a:p>
            <a:pPr defTabSz="609585"/>
            <a:r>
              <a:rPr lang="en-IN" sz="18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Top Performer (Invoices Processed): </a:t>
            </a:r>
          </a:p>
          <a:p>
            <a:pPr defTabSz="609585"/>
            <a:r>
              <a:rPr lang="en-IN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	</a:t>
            </a:r>
            <a:r>
              <a:rPr lang="en-IN" sz="18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Gilbert (61 invoices).</a:t>
            </a:r>
          </a:p>
          <a:p>
            <a:pPr defTabSz="609585"/>
            <a:endParaRPr lang="en-IN" sz="1800" b="1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rbel" panose="020B0503020204020204"/>
            </a:endParaRPr>
          </a:p>
          <a:p>
            <a:pPr defTabSz="609585"/>
            <a:r>
              <a:rPr lang="en-IN" sz="18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Key Insights:</a:t>
            </a:r>
          </a:p>
          <a:p>
            <a:pPr marL="285750" indent="-285750" defTabSz="609585">
              <a:buFont typeface="Arial" panose="020B0604020202020204" pitchFamily="34" charset="0"/>
              <a:buChar char="•"/>
            </a:pPr>
            <a:r>
              <a:rPr lang="en-IN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	</a:t>
            </a:r>
            <a:r>
              <a:rPr lang="en-IN" sz="18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Employee engagement increased, leading to more 	opportunities.</a:t>
            </a:r>
          </a:p>
          <a:p>
            <a:pPr marL="285750" indent="-285750" defTabSz="609585">
              <a:buFont typeface="Arial" panose="020B0604020202020204" pitchFamily="34" charset="0"/>
              <a:buChar char="•"/>
            </a:pPr>
            <a:endParaRPr lang="en-IN" sz="1800" b="1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rbel" panose="020B0503020204020204"/>
            </a:endParaRPr>
          </a:p>
          <a:p>
            <a:pPr marL="285750" indent="-285750" defTabSz="609585">
              <a:buFont typeface="Arial" panose="020B0604020202020204" pitchFamily="34" charset="0"/>
              <a:buChar char="•"/>
            </a:pPr>
            <a:r>
              <a:rPr lang="en-IN" sz="18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	</a:t>
            </a:r>
            <a:r>
              <a:rPr lang="en-IN" sz="18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Training underperformers based on top performers’ 	strategies can boost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AA616-19BF-2BFA-9374-DBB3569F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85" y="4015658"/>
            <a:ext cx="3990021" cy="2548371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6033E4-253D-6E6D-4401-59ED1DFA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30" y="1568156"/>
            <a:ext cx="3837733" cy="2329941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208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7ECCF-A1B6-B5E2-D760-69C7E394A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E425AC7-C1C1-4444-AB59-5730E980B773}"/>
              </a:ext>
            </a:extLst>
          </p:cNvPr>
          <p:cNvSpPr/>
          <p:nvPr/>
        </p:nvSpPr>
        <p:spPr>
          <a:xfrm>
            <a:off x="152375" y="202677"/>
            <a:ext cx="5943625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Key Metrices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3AC3DC4-9A27-682C-9008-E9E5CDB4A219}"/>
              </a:ext>
            </a:extLst>
          </p:cNvPr>
          <p:cNvSpPr/>
          <p:nvPr/>
        </p:nvSpPr>
        <p:spPr>
          <a:xfrm>
            <a:off x="5384800" y="1431636"/>
            <a:ext cx="6654822" cy="5273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r>
              <a:rPr lang="en-IN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Top Revenue Source: </a:t>
            </a:r>
          </a:p>
          <a:p>
            <a:pPr defTabSz="609585"/>
            <a:r>
              <a:rPr lang="en-IN" sz="1600" b="1" dirty="0">
                <a:solidFill>
                  <a:schemeClr val="bg2"/>
                </a:solidFill>
                <a:latin typeface="Corbel" panose="020B0503020204020204"/>
              </a:rPr>
              <a:t>	Fire Insurance ($500K)</a:t>
            </a:r>
          </a:p>
          <a:p>
            <a:pPr defTabSz="609585"/>
            <a:endParaRPr lang="en-IN" sz="1600" b="1" dirty="0">
              <a:solidFill>
                <a:schemeClr val="bg2"/>
              </a:solidFill>
              <a:latin typeface="Corbel" panose="020B0503020204020204"/>
            </a:endParaRPr>
          </a:p>
          <a:p>
            <a:pPr defTabSz="609585"/>
            <a:r>
              <a:rPr lang="en-IN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Other High Revenue Policies: </a:t>
            </a:r>
          </a:p>
          <a:p>
            <a:pPr defTabSz="609585"/>
            <a:r>
              <a:rPr lang="en-IN" sz="1600" b="1" dirty="0">
                <a:solidFill>
                  <a:schemeClr val="bg2"/>
                </a:solidFill>
                <a:latin typeface="Corbel" panose="020B0503020204020204"/>
              </a:rPr>
              <a:t>	EL-Group Mediclaim ($400K), DB-Mega ($400K)</a:t>
            </a:r>
          </a:p>
          <a:p>
            <a:pPr defTabSz="609585"/>
            <a:endParaRPr lang="en-IN" sz="1600" b="1" dirty="0">
              <a:solidFill>
                <a:schemeClr val="bg2"/>
              </a:solidFill>
              <a:latin typeface="Corbel" panose="020B0503020204020204"/>
            </a:endParaRPr>
          </a:p>
          <a:p>
            <a:pPr defTabSz="609585"/>
            <a:r>
              <a:rPr lang="en-IN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Opportunity Funnel:</a:t>
            </a:r>
          </a:p>
          <a:p>
            <a:pPr defTabSz="609585"/>
            <a:r>
              <a:rPr lang="en-IN" sz="1600" b="1" dirty="0">
                <a:solidFill>
                  <a:schemeClr val="bg2"/>
                </a:solidFill>
                <a:latin typeface="Corbel" panose="020B0503020204020204"/>
              </a:rPr>
              <a:t>	Total Open Opportunities: 44</a:t>
            </a:r>
          </a:p>
          <a:p>
            <a:pPr defTabSz="609585"/>
            <a:endParaRPr lang="en-IN" sz="1600" b="1" dirty="0">
              <a:solidFill>
                <a:schemeClr val="bg2"/>
              </a:solidFill>
              <a:latin typeface="Corbel" panose="020B0503020204020204"/>
            </a:endParaRPr>
          </a:p>
          <a:p>
            <a:pPr defTabSz="609585"/>
            <a:r>
              <a:rPr lang="en-IN" sz="1600" b="1" dirty="0">
                <a:solidFill>
                  <a:schemeClr val="bg2"/>
                </a:solidFill>
                <a:latin typeface="Corbel" panose="020B0503020204020204"/>
              </a:rPr>
              <a:t>	Stage-wise Funnel: </a:t>
            </a:r>
          </a:p>
          <a:p>
            <a:pPr defTabSz="609585"/>
            <a:r>
              <a:rPr lang="en-IN" sz="1600" b="1" dirty="0">
                <a:solidFill>
                  <a:schemeClr val="bg2"/>
                </a:solidFill>
                <a:latin typeface="Corbel" panose="020B0503020204020204"/>
              </a:rPr>
              <a:t>		5.92M in initial stage, only 60K in proposed 			solutions</a:t>
            </a:r>
          </a:p>
          <a:p>
            <a:pPr defTabSz="609585"/>
            <a:endParaRPr lang="en-IN" sz="1600" b="1" dirty="0">
              <a:solidFill>
                <a:schemeClr val="bg2"/>
              </a:solidFill>
              <a:latin typeface="Corbel" panose="020B0503020204020204"/>
            </a:endParaRPr>
          </a:p>
          <a:p>
            <a:pPr defTabSz="609585"/>
            <a:r>
              <a:rPr lang="en-IN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Key Takeaway:</a:t>
            </a:r>
          </a:p>
          <a:p>
            <a:pPr defTabSz="609585"/>
            <a:r>
              <a:rPr lang="en-IN" sz="1600" b="1" dirty="0">
                <a:solidFill>
                  <a:schemeClr val="bg2"/>
                </a:solidFill>
                <a:latin typeface="Corbel" panose="020B0503020204020204"/>
              </a:rPr>
              <a:t>	High revenue potential exists but needs better deal 	closures.</a:t>
            </a:r>
          </a:p>
          <a:p>
            <a:pPr defTabSz="609585"/>
            <a:endParaRPr lang="en-IN" sz="1600" b="1" dirty="0">
              <a:solidFill>
                <a:schemeClr val="bg2"/>
              </a:solidFill>
              <a:latin typeface="Corbel" panose="020B0503020204020204"/>
            </a:endParaRPr>
          </a:p>
          <a:p>
            <a:pPr defTabSz="609585"/>
            <a:r>
              <a:rPr lang="en-IN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Actionable Step: </a:t>
            </a:r>
          </a:p>
          <a:p>
            <a:pPr defTabSz="609585"/>
            <a:r>
              <a:rPr lang="en-IN" sz="1600" b="1" dirty="0">
                <a:solidFill>
                  <a:schemeClr val="bg2"/>
                </a:solidFill>
                <a:latin typeface="Corbel" panose="020B0503020204020204"/>
              </a:rPr>
              <a:t>	Focus on closing high-value policies in later funnel 	stages.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8CBF0F-5F64-0D0C-9F4B-EB6DA5C3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5" y="5134259"/>
            <a:ext cx="5142699" cy="1686937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D629A-3E1C-F60A-83CC-C67A6117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6" y="1819564"/>
            <a:ext cx="5149454" cy="3060525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639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535C42-F687-16CE-41F1-A558FF180DC8}"/>
              </a:ext>
            </a:extLst>
          </p:cNvPr>
          <p:cNvSpPr/>
          <p:nvPr/>
        </p:nvSpPr>
        <p:spPr>
          <a:xfrm>
            <a:off x="301657" y="793628"/>
            <a:ext cx="11737965" cy="59119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Optimizing Performance:</a:t>
            </a:r>
          </a:p>
          <a:p>
            <a:endParaRPr lang="en-IN" sz="1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Enhance cross-sell and new policy strategies using insights from top performers.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Improve negotiation and proposal tactics to push deals toward closure.</a:t>
            </a:r>
          </a:p>
          <a:p>
            <a:endParaRPr lang="en-IN" sz="1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IN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Employee Training &amp; Productivity:</a:t>
            </a:r>
          </a:p>
          <a:p>
            <a:endParaRPr lang="en-IN" sz="1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Use data-driven approach to train underperforming employees.</a:t>
            </a:r>
          </a:p>
          <a:p>
            <a:endParaRPr lang="en-IN" sz="1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IN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Data-Driven Decision Making:</a:t>
            </a:r>
          </a:p>
          <a:p>
            <a:endParaRPr lang="en-IN" sz="1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Regularly monitor interactive dashboards for quick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Align sales efforts with top revenue-generating policies.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BC604BB8-D150-6082-A461-A3AC8A050BE1}"/>
              </a:ext>
            </a:extLst>
          </p:cNvPr>
          <p:cNvSpPr/>
          <p:nvPr/>
        </p:nvSpPr>
        <p:spPr>
          <a:xfrm>
            <a:off x="152377" y="421146"/>
            <a:ext cx="8021805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8870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B6897-AE29-4228-38E6-11CED890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FBA271-7A20-085B-54A1-0913D6E287A0}"/>
              </a:ext>
            </a:extLst>
          </p:cNvPr>
          <p:cNvSpPr/>
          <p:nvPr/>
        </p:nvSpPr>
        <p:spPr>
          <a:xfrm>
            <a:off x="301658" y="565609"/>
            <a:ext cx="11737965" cy="2375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sz="1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Writing Complex DAX Functions in Power BI for calculations and aggregations.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Dealing with Null Values in Data Relationships, causing incorrect visualizations.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BD994E-85C2-FF27-3F6E-D8E8C08F3586}"/>
              </a:ext>
            </a:extLst>
          </p:cNvPr>
          <p:cNvSpPr/>
          <p:nvPr/>
        </p:nvSpPr>
        <p:spPr>
          <a:xfrm>
            <a:off x="301658" y="3916837"/>
            <a:ext cx="11737965" cy="2375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Broke down complex formulas into smaller steps for debugging.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Used CALCULATE, SUMX, and FILTER functions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Checked and cleaned data before importing.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80C13B1-5320-CCE2-27F9-4CF036A7EFCD}"/>
              </a:ext>
            </a:extLst>
          </p:cNvPr>
          <p:cNvSpPr/>
          <p:nvPr/>
        </p:nvSpPr>
        <p:spPr>
          <a:xfrm>
            <a:off x="152377" y="421146"/>
            <a:ext cx="5202048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Challenges Faced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E3394B3E-9929-43E0-F7CF-0DF39D4E6B52}"/>
              </a:ext>
            </a:extLst>
          </p:cNvPr>
          <p:cNvSpPr/>
          <p:nvPr/>
        </p:nvSpPr>
        <p:spPr>
          <a:xfrm>
            <a:off x="8946037" y="3681772"/>
            <a:ext cx="3149667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Solutions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0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97E571-772B-30AF-F587-FA87B2A2C0E4}"/>
              </a:ext>
            </a:extLst>
          </p:cNvPr>
          <p:cNvSpPr/>
          <p:nvPr/>
        </p:nvSpPr>
        <p:spPr>
          <a:xfrm>
            <a:off x="301658" y="565609"/>
            <a:ext cx="11737965" cy="6099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516454">
              <a:buSzPts val="2500"/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 indent="-516454">
              <a:buSzPts val="2500"/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 indent="-516454">
              <a:buSzPts val="2500"/>
              <a:buFont typeface="Arial" panose="020B0604020202020204" pitchFamily="34" charset="0"/>
              <a:buChar char="•"/>
            </a:pPr>
            <a:r>
              <a:rPr lang="en-US" sz="3200" dirty="0"/>
              <a:t>This dashboard provides a clear and data-driven sales performance analysis for better decision-making.</a:t>
            </a:r>
          </a:p>
          <a:p>
            <a:pPr lvl="1" indent="-516454">
              <a:buSzPts val="2500"/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 indent="-516454">
              <a:buSzPts val="2500"/>
              <a:buFont typeface="Arial" panose="020B0604020202020204" pitchFamily="34" charset="0"/>
              <a:buChar char="•"/>
            </a:pPr>
            <a:r>
              <a:rPr lang="en-US" sz="3200" dirty="0"/>
              <a:t>The biggest challenge was optimizing data transforming into KPIs and creating them into dashboard.</a:t>
            </a:r>
          </a:p>
          <a:p>
            <a:pPr lvl="1" indent="-516454">
              <a:buSzPts val="2500"/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 indent="-516454">
              <a:buSzPts val="2500"/>
              <a:buFont typeface="Arial" panose="020B0604020202020204" pitchFamily="34" charset="0"/>
              <a:buChar char="•"/>
            </a:pPr>
            <a:r>
              <a:rPr lang="en-US" sz="3200" dirty="0"/>
              <a:t>Final Impact: Improved readability, real-time filtering, and better sales tracking.</a:t>
            </a:r>
          </a:p>
          <a:p>
            <a:pPr marL="742950" lvl="1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2BEA7752-38A0-D1D6-7EFB-9B9406E7B2E1}"/>
              </a:ext>
            </a:extLst>
          </p:cNvPr>
          <p:cNvSpPr/>
          <p:nvPr/>
        </p:nvSpPr>
        <p:spPr>
          <a:xfrm>
            <a:off x="152376" y="202677"/>
            <a:ext cx="3689951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BD7EF3-2D41-1900-5DE2-6C3A988D3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B00A305-8B33-92C9-FA11-1E5D99ABF85B}"/>
              </a:ext>
            </a:extLst>
          </p:cNvPr>
          <p:cNvSpPr/>
          <p:nvPr/>
        </p:nvSpPr>
        <p:spPr>
          <a:xfrm>
            <a:off x="108515" y="2668786"/>
            <a:ext cx="11974970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195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B74332-8A93-0C36-4034-B6614CBDFC63}"/>
              </a:ext>
            </a:extLst>
          </p:cNvPr>
          <p:cNvSpPr/>
          <p:nvPr/>
        </p:nvSpPr>
        <p:spPr>
          <a:xfrm>
            <a:off x="612742" y="678730"/>
            <a:ext cx="11102811" cy="5618375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81E058F6-7331-B69B-AEEC-075233E88835}"/>
              </a:ext>
            </a:extLst>
          </p:cNvPr>
          <p:cNvSpPr/>
          <p:nvPr/>
        </p:nvSpPr>
        <p:spPr>
          <a:xfrm>
            <a:off x="6257764" y="5552159"/>
            <a:ext cx="5882445" cy="1244097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ZAINAB ABBAS </a:t>
            </a:r>
          </a:p>
          <a:p>
            <a:r>
              <a:rPr lang="en-US" sz="3200" b="1" dirty="0"/>
              <a:t>MASALAWALA</a:t>
            </a:r>
            <a:endParaRPr lang="en-IN" sz="3200" b="1" dirty="0"/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8822CDE3-6819-7AA3-342F-864C2E8D6053}"/>
              </a:ext>
            </a:extLst>
          </p:cNvPr>
          <p:cNvSpPr/>
          <p:nvPr/>
        </p:nvSpPr>
        <p:spPr>
          <a:xfrm>
            <a:off x="173697" y="4864609"/>
            <a:ext cx="5922304" cy="1244097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/>
              <a:t>SIRIGIRI RAJEEV </a:t>
            </a:r>
          </a:p>
          <a:p>
            <a:pPr algn="r"/>
            <a:r>
              <a:rPr lang="en-US" sz="3200" b="1" dirty="0"/>
              <a:t>CHOUDARY</a:t>
            </a:r>
            <a:endParaRPr lang="en-IN" sz="3200" b="1" dirty="0"/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777C518-0DC3-74DA-A492-5FA75763BA42}"/>
              </a:ext>
            </a:extLst>
          </p:cNvPr>
          <p:cNvSpPr/>
          <p:nvPr/>
        </p:nvSpPr>
        <p:spPr>
          <a:xfrm>
            <a:off x="6257764" y="3975735"/>
            <a:ext cx="5882445" cy="1244097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SODIMA SRI </a:t>
            </a:r>
          </a:p>
          <a:p>
            <a:r>
              <a:rPr lang="en-US" sz="3200" b="1" dirty="0"/>
              <a:t>KAVYA</a:t>
            </a:r>
            <a:endParaRPr lang="en-IN" sz="3200" b="1" dirty="0"/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5E06D710-C62F-5445-1811-AFE1F658AF36}"/>
              </a:ext>
            </a:extLst>
          </p:cNvPr>
          <p:cNvSpPr/>
          <p:nvPr/>
        </p:nvSpPr>
        <p:spPr>
          <a:xfrm>
            <a:off x="173697" y="3101976"/>
            <a:ext cx="5922304" cy="1244097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/>
              <a:t>SHARANYA BM</a:t>
            </a:r>
            <a:endParaRPr lang="en-IN" sz="3200" b="1" dirty="0"/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ECDA7319-690A-7E1A-77D3-9D0C5FF0DAA3}"/>
              </a:ext>
            </a:extLst>
          </p:cNvPr>
          <p:cNvSpPr/>
          <p:nvPr/>
        </p:nvSpPr>
        <p:spPr>
          <a:xfrm>
            <a:off x="6257764" y="2184903"/>
            <a:ext cx="5882445" cy="1244097"/>
          </a:xfrm>
          <a:prstGeom prst="round2Diag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SURYA PRATAP </a:t>
            </a:r>
          </a:p>
          <a:p>
            <a:r>
              <a:rPr lang="en-US" sz="3200" b="1" dirty="0"/>
              <a:t>PANIGRAHI</a:t>
            </a:r>
            <a:endParaRPr lang="en-IN" sz="3200" b="1" dirty="0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9AB29B13-903C-ED77-AE83-9C8B84AB16DF}"/>
              </a:ext>
            </a:extLst>
          </p:cNvPr>
          <p:cNvSpPr/>
          <p:nvPr/>
        </p:nvSpPr>
        <p:spPr>
          <a:xfrm>
            <a:off x="173698" y="1379096"/>
            <a:ext cx="5922304" cy="1244097"/>
          </a:xfrm>
          <a:prstGeom prst="round2DiagRect">
            <a:avLst/>
          </a:prstGeom>
          <a:solidFill>
            <a:schemeClr val="accent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/>
              <a:t>SHAILESH KUMAR</a:t>
            </a:r>
            <a:endParaRPr lang="en-IN" sz="32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D43800-C803-505D-4298-1F4372DA1DAB}"/>
              </a:ext>
            </a:extLst>
          </p:cNvPr>
          <p:cNvSpPr/>
          <p:nvPr/>
        </p:nvSpPr>
        <p:spPr>
          <a:xfrm>
            <a:off x="226417" y="3149595"/>
            <a:ext cx="1082954" cy="1148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E8C8D5-288F-B5C4-726C-893711016371}"/>
              </a:ext>
            </a:extLst>
          </p:cNvPr>
          <p:cNvSpPr/>
          <p:nvPr/>
        </p:nvSpPr>
        <p:spPr>
          <a:xfrm>
            <a:off x="226417" y="4912228"/>
            <a:ext cx="1082954" cy="1148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923CE-20C6-DDBC-FE94-93220439AB56}"/>
              </a:ext>
            </a:extLst>
          </p:cNvPr>
          <p:cNvSpPr/>
          <p:nvPr/>
        </p:nvSpPr>
        <p:spPr>
          <a:xfrm>
            <a:off x="11031845" y="4023354"/>
            <a:ext cx="1082954" cy="1148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3EA3FBD-C807-A2AD-FB0C-F5B066DE8246}"/>
              </a:ext>
            </a:extLst>
          </p:cNvPr>
          <p:cNvSpPr/>
          <p:nvPr/>
        </p:nvSpPr>
        <p:spPr>
          <a:xfrm>
            <a:off x="11031845" y="5594944"/>
            <a:ext cx="1082954" cy="1148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A5623B-ED4C-6598-D795-730DF4B61703}"/>
              </a:ext>
            </a:extLst>
          </p:cNvPr>
          <p:cNvSpPr/>
          <p:nvPr/>
        </p:nvSpPr>
        <p:spPr>
          <a:xfrm>
            <a:off x="11031845" y="2222695"/>
            <a:ext cx="1082954" cy="1148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BB65E9-FF8C-52F5-0D4F-5272946DD8E9}"/>
              </a:ext>
            </a:extLst>
          </p:cNvPr>
          <p:cNvSpPr/>
          <p:nvPr/>
        </p:nvSpPr>
        <p:spPr>
          <a:xfrm>
            <a:off x="226417" y="1414856"/>
            <a:ext cx="1082954" cy="1148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School boy">
            <a:extLst>
              <a:ext uri="{FF2B5EF4-FFF2-40B4-BE49-F238E27FC236}">
                <a16:creationId xmlns:a16="http://schemas.microsoft.com/office/drawing/2014/main" id="{86F3FD37-4516-0602-828C-A42B22AEE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040" y="1371341"/>
            <a:ext cx="1219200" cy="1148861"/>
          </a:xfrm>
          <a:prstGeom prst="rect">
            <a:avLst/>
          </a:prstGeom>
        </p:spPr>
      </p:pic>
      <p:pic>
        <p:nvPicPr>
          <p:cNvPr id="15" name="Graphic 14" descr="School girl">
            <a:extLst>
              <a:ext uri="{FF2B5EF4-FFF2-40B4-BE49-F238E27FC236}">
                <a16:creationId xmlns:a16="http://schemas.microsoft.com/office/drawing/2014/main" id="{0EC72854-AFC3-17C8-D57F-52273FD08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007" y="3138148"/>
            <a:ext cx="1108364" cy="1108364"/>
          </a:xfrm>
          <a:prstGeom prst="rect">
            <a:avLst/>
          </a:prstGeom>
        </p:spPr>
      </p:pic>
      <p:pic>
        <p:nvPicPr>
          <p:cNvPr id="16" name="Graphic 15" descr="School girl">
            <a:extLst>
              <a:ext uri="{FF2B5EF4-FFF2-40B4-BE49-F238E27FC236}">
                <a16:creationId xmlns:a16="http://schemas.microsoft.com/office/drawing/2014/main" id="{E8B48BAC-8F1A-9411-ECD1-996A56E1E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1845" y="3995444"/>
            <a:ext cx="1108364" cy="1108364"/>
          </a:xfrm>
          <a:prstGeom prst="rect">
            <a:avLst/>
          </a:prstGeom>
        </p:spPr>
      </p:pic>
      <p:pic>
        <p:nvPicPr>
          <p:cNvPr id="13" name="Graphic 12" descr="School boy">
            <a:extLst>
              <a:ext uri="{FF2B5EF4-FFF2-40B4-BE49-F238E27FC236}">
                <a16:creationId xmlns:a16="http://schemas.microsoft.com/office/drawing/2014/main" id="{A7C2B61C-AB98-BAC3-B5B2-4982A2C4D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040" y="4912228"/>
            <a:ext cx="1219200" cy="1148861"/>
          </a:xfrm>
          <a:prstGeom prst="rect">
            <a:avLst/>
          </a:prstGeom>
        </p:spPr>
      </p:pic>
      <p:pic>
        <p:nvPicPr>
          <p:cNvPr id="12" name="Graphic 11" descr="School boy">
            <a:extLst>
              <a:ext uri="{FF2B5EF4-FFF2-40B4-BE49-F238E27FC236}">
                <a16:creationId xmlns:a16="http://schemas.microsoft.com/office/drawing/2014/main" id="{2E880C45-D143-3022-BC66-0CB22FC85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4401" y="2128650"/>
            <a:ext cx="1341120" cy="1263748"/>
          </a:xfrm>
          <a:prstGeom prst="rect">
            <a:avLst/>
          </a:prstGeom>
        </p:spPr>
      </p:pic>
      <p:pic>
        <p:nvPicPr>
          <p:cNvPr id="17" name="Graphic 16" descr="School girl">
            <a:extLst>
              <a:ext uri="{FF2B5EF4-FFF2-40B4-BE49-F238E27FC236}">
                <a16:creationId xmlns:a16="http://schemas.microsoft.com/office/drawing/2014/main" id="{C1BCD2F8-CD9E-9A80-135B-802B987BB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8525" y="5577056"/>
            <a:ext cx="1219200" cy="1219200"/>
          </a:xfrm>
          <a:prstGeom prst="rect">
            <a:avLst/>
          </a:prstGeom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35F8B8A-A1B1-DCCD-B881-7556B5BE2F3B}"/>
              </a:ext>
            </a:extLst>
          </p:cNvPr>
          <p:cNvSpPr/>
          <p:nvPr/>
        </p:nvSpPr>
        <p:spPr>
          <a:xfrm>
            <a:off x="152377" y="119488"/>
            <a:ext cx="6870136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7EA6E9-4ABE-9B05-C9FC-17791D01086F}"/>
              </a:ext>
            </a:extLst>
          </p:cNvPr>
          <p:cNvSpPr txBox="1">
            <a:spLocks/>
          </p:cNvSpPr>
          <p:nvPr/>
        </p:nvSpPr>
        <p:spPr>
          <a:xfrm>
            <a:off x="257736" y="31206"/>
            <a:ext cx="6659418" cy="13884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b="1" dirty="0">
                <a:solidFill>
                  <a:schemeClr val="bg1"/>
                </a:solidFill>
                <a:latin typeface="Britannic Bold" panose="020B0903060703020204" pitchFamily="34" charset="0"/>
              </a:rPr>
              <a:t>TEAM MEMBERS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5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325E51-C04C-21D9-44A8-68D1E2EE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13D181-1FA2-A412-FE86-37835FB6E085}"/>
              </a:ext>
            </a:extLst>
          </p:cNvPr>
          <p:cNvSpPr/>
          <p:nvPr/>
        </p:nvSpPr>
        <p:spPr>
          <a:xfrm>
            <a:off x="301657" y="793628"/>
            <a:ext cx="11737965" cy="59119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chemeClr val="accent4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Objective:</a:t>
            </a:r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		Analyse cross-sell, new, and renewal policies.</a:t>
            </a:r>
          </a:p>
          <a:p>
            <a:pPr algn="ctr"/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Tools Used: </a:t>
            </a:r>
          </a:p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		</a:t>
            </a:r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Excel, Tableau, Power BI, MySQL</a:t>
            </a:r>
          </a:p>
          <a:p>
            <a:pPr algn="ctr"/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Key Focus: </a:t>
            </a:r>
          </a:p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		</a:t>
            </a:r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Sales performance, revenue trends, employee effectiveness</a:t>
            </a:r>
          </a:p>
          <a:p>
            <a:pPr algn="ctr"/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Deliverables:</a:t>
            </a:r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		Interactive dashboards for data-driven decision-making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337EA2E-D30B-53A5-D3A7-31234A3AE12C}"/>
              </a:ext>
            </a:extLst>
          </p:cNvPr>
          <p:cNvSpPr/>
          <p:nvPr/>
        </p:nvSpPr>
        <p:spPr>
          <a:xfrm>
            <a:off x="152377" y="421146"/>
            <a:ext cx="3348205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Key Points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7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0F67A4-D974-F64E-57AD-332C60C12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DF7D016-EBA8-7507-2938-91E2B93E6173}"/>
              </a:ext>
            </a:extLst>
          </p:cNvPr>
          <p:cNvSpPr/>
          <p:nvPr/>
        </p:nvSpPr>
        <p:spPr>
          <a:xfrm>
            <a:off x="171229" y="2711859"/>
            <a:ext cx="11866799" cy="1148861"/>
          </a:xfrm>
          <a:prstGeom prst="snip2DiagRect">
            <a:avLst>
              <a:gd name="adj1" fmla="val 21334"/>
              <a:gd name="adj2" fmla="val 16667"/>
            </a:avLst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Britannic Bold" panose="020B0903060703020204" pitchFamily="34" charset="0"/>
              </a:rPr>
              <a:t>DASHBOARDS</a:t>
            </a:r>
            <a:endParaRPr lang="en-I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2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17ECB7-D9FF-CE70-B3E2-693C2F755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1776A8-2CA6-A508-1B4A-3449DF0954F9}"/>
              </a:ext>
            </a:extLst>
          </p:cNvPr>
          <p:cNvSpPr/>
          <p:nvPr/>
        </p:nvSpPr>
        <p:spPr>
          <a:xfrm>
            <a:off x="301658" y="565609"/>
            <a:ext cx="11737965" cy="62138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183A8E9-40A7-BA43-233A-6734FADDE5CF}"/>
              </a:ext>
            </a:extLst>
          </p:cNvPr>
          <p:cNvSpPr/>
          <p:nvPr/>
        </p:nvSpPr>
        <p:spPr>
          <a:xfrm>
            <a:off x="152377" y="202677"/>
            <a:ext cx="10924118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INITIAL DASHBOARD By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FCE01-B53F-D874-A150-E581FBD2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67" y="1570025"/>
            <a:ext cx="10095346" cy="4990978"/>
          </a:xfrm>
          <a:prstGeom prst="rect">
            <a:avLst/>
          </a:prstGeom>
          <a:ln w="889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9166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0AC20-C53D-90DF-7A7B-521C3A2F7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967092-CE55-AAD4-93D4-304DB75C633B}"/>
              </a:ext>
            </a:extLst>
          </p:cNvPr>
          <p:cNvSpPr/>
          <p:nvPr/>
        </p:nvSpPr>
        <p:spPr>
          <a:xfrm>
            <a:off x="301658" y="565609"/>
            <a:ext cx="11737965" cy="6099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9CD5B03-89E7-4AFB-62B0-6E917D594929}"/>
              </a:ext>
            </a:extLst>
          </p:cNvPr>
          <p:cNvSpPr/>
          <p:nvPr/>
        </p:nvSpPr>
        <p:spPr>
          <a:xfrm>
            <a:off x="152377" y="202677"/>
            <a:ext cx="10924118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ADVANCED DASHBOARD By TABLEAU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5110B-54FC-FBF1-49E7-AA477A98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8" y="1494656"/>
            <a:ext cx="9625800" cy="4933853"/>
          </a:xfrm>
          <a:prstGeom prst="rect">
            <a:avLst/>
          </a:prstGeom>
          <a:ln w="889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4657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F5B223-CF8E-4076-FBDF-C72589F39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258DC-5643-2118-CBF4-C3B981EDE759}"/>
              </a:ext>
            </a:extLst>
          </p:cNvPr>
          <p:cNvSpPr/>
          <p:nvPr/>
        </p:nvSpPr>
        <p:spPr>
          <a:xfrm>
            <a:off x="301658" y="565609"/>
            <a:ext cx="11737965" cy="6099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1DCE5FF-8561-5993-DE75-EE911B477E69}"/>
              </a:ext>
            </a:extLst>
          </p:cNvPr>
          <p:cNvSpPr/>
          <p:nvPr/>
        </p:nvSpPr>
        <p:spPr>
          <a:xfrm>
            <a:off x="152376" y="202677"/>
            <a:ext cx="11079041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INTERACTIVE DASHBOARD By POWER Bi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158C9-D1C3-973A-C00E-C4EB647A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12" y="1551508"/>
            <a:ext cx="9764975" cy="4904710"/>
          </a:xfrm>
          <a:prstGeom prst="rect">
            <a:avLst/>
          </a:prstGeom>
          <a:ln w="889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4024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B23BA7-F2F6-C2D2-5C24-FE1E4ED4A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BF36B1-B430-E8FF-A5BC-BE0B864466B5}"/>
              </a:ext>
            </a:extLst>
          </p:cNvPr>
          <p:cNvSpPr/>
          <p:nvPr/>
        </p:nvSpPr>
        <p:spPr>
          <a:xfrm>
            <a:off x="301658" y="565609"/>
            <a:ext cx="11737965" cy="6099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81ACDF1-A0E3-3454-0A4E-966BAE37F61A}"/>
              </a:ext>
            </a:extLst>
          </p:cNvPr>
          <p:cNvSpPr/>
          <p:nvPr/>
        </p:nvSpPr>
        <p:spPr>
          <a:xfrm>
            <a:off x="9122287" y="3744419"/>
            <a:ext cx="2850240" cy="227094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3915DAA-C9CB-4424-443A-75CF7C3D8995}"/>
              </a:ext>
            </a:extLst>
          </p:cNvPr>
          <p:cNvSpPr/>
          <p:nvPr/>
        </p:nvSpPr>
        <p:spPr>
          <a:xfrm>
            <a:off x="2544283" y="5015278"/>
            <a:ext cx="2484029" cy="111524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2D3B825-5B13-7C7B-8D9C-FF8E607B2262}"/>
              </a:ext>
            </a:extLst>
          </p:cNvPr>
          <p:cNvSpPr/>
          <p:nvPr/>
        </p:nvSpPr>
        <p:spPr>
          <a:xfrm>
            <a:off x="9098080" y="1377867"/>
            <a:ext cx="2850240" cy="227094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05D3E46-C24D-F67F-E284-48E8D91078B9}"/>
              </a:ext>
            </a:extLst>
          </p:cNvPr>
          <p:cNvSpPr/>
          <p:nvPr/>
        </p:nvSpPr>
        <p:spPr>
          <a:xfrm>
            <a:off x="5203080" y="3744419"/>
            <a:ext cx="3733511" cy="227094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E79B162-477C-CFEF-4A04-04F56C9DABA0}"/>
              </a:ext>
            </a:extLst>
          </p:cNvPr>
          <p:cNvSpPr/>
          <p:nvPr/>
        </p:nvSpPr>
        <p:spPr>
          <a:xfrm>
            <a:off x="5332624" y="1406552"/>
            <a:ext cx="3618862" cy="22135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7AD6B77-4D44-706D-C94F-88DE49D0B635}"/>
              </a:ext>
            </a:extLst>
          </p:cNvPr>
          <p:cNvSpPr/>
          <p:nvPr/>
        </p:nvSpPr>
        <p:spPr>
          <a:xfrm>
            <a:off x="485119" y="5019388"/>
            <a:ext cx="1996742" cy="111524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46036E9-258A-1466-6584-BF00194BF8C8}"/>
              </a:ext>
            </a:extLst>
          </p:cNvPr>
          <p:cNvSpPr/>
          <p:nvPr/>
        </p:nvSpPr>
        <p:spPr>
          <a:xfrm>
            <a:off x="365748" y="3765843"/>
            <a:ext cx="4662564" cy="111524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519037-C7B3-5D0C-3814-E6DD7DF26835}"/>
              </a:ext>
            </a:extLst>
          </p:cNvPr>
          <p:cNvSpPr/>
          <p:nvPr/>
        </p:nvSpPr>
        <p:spPr>
          <a:xfrm>
            <a:off x="380356" y="2589897"/>
            <a:ext cx="4647956" cy="111524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840BABB-8077-313A-9B19-D171C34CE6ED}"/>
              </a:ext>
            </a:extLst>
          </p:cNvPr>
          <p:cNvSpPr/>
          <p:nvPr/>
        </p:nvSpPr>
        <p:spPr>
          <a:xfrm>
            <a:off x="152376" y="202677"/>
            <a:ext cx="2249079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MYSQL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5E0C-4725-83A5-9C92-DF9BDE4B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379" y="4093455"/>
            <a:ext cx="2829339" cy="1801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DB07F-0479-6EF5-2797-691E5629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20" y="5281786"/>
            <a:ext cx="1756635" cy="733580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8667A5-37AC-6E54-1AFF-FAF32B09B612}"/>
              </a:ext>
            </a:extLst>
          </p:cNvPr>
          <p:cNvSpPr/>
          <p:nvPr/>
        </p:nvSpPr>
        <p:spPr>
          <a:xfrm>
            <a:off x="383236" y="1406552"/>
            <a:ext cx="4645076" cy="111524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1DD01-2C0B-CAD1-694C-2764FEB1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12" y="1708381"/>
            <a:ext cx="2339907" cy="568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9D766C-D092-54EB-A37E-5F440E831F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7735"/>
          <a:stretch/>
        </p:blipFill>
        <p:spPr>
          <a:xfrm>
            <a:off x="3174836" y="2000054"/>
            <a:ext cx="1496091" cy="447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4685C-D564-3E14-3BEC-C84BE80F2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984" y="1505924"/>
            <a:ext cx="1501705" cy="447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B6F260-63E5-2031-40CB-D5D67D6CD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717" y="2884725"/>
            <a:ext cx="2296363" cy="568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6EF0E3-F26D-B434-9253-179B784B7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9239" y="2660808"/>
            <a:ext cx="1496091" cy="4544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CD5B73-008E-642D-E9A9-17320290CB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5963" y="3195693"/>
            <a:ext cx="1523726" cy="3826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E84A66-71DC-0D81-CDAC-54B6BD6F6B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119" y="4121232"/>
            <a:ext cx="2386157" cy="580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2A9DF-6310-1012-7F41-8F609D999D9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b="20416"/>
          <a:stretch/>
        </p:blipFill>
        <p:spPr>
          <a:xfrm>
            <a:off x="3214290" y="3850423"/>
            <a:ext cx="1496091" cy="4310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014296-FE95-BAB2-8178-FFD12A027EE4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8846"/>
          <a:stretch/>
        </p:blipFill>
        <p:spPr>
          <a:xfrm>
            <a:off x="3219794" y="4344838"/>
            <a:ext cx="1508063" cy="4310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0DDA4E-AFA5-500F-C2EC-868BC87135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72294" y="1729600"/>
            <a:ext cx="2213113" cy="1761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97D2C4-D7A3-7628-521B-774F07814E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54250" y="1729601"/>
            <a:ext cx="1947237" cy="17612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8E95E3-7D75-1E63-0418-3F6BB30B44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98532" y="4121232"/>
            <a:ext cx="2059379" cy="18114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BBF5AAF-58A4-271D-8882-7F4EDBA64961}"/>
              </a:ext>
            </a:extLst>
          </p:cNvPr>
          <p:cNvSpPr/>
          <p:nvPr/>
        </p:nvSpPr>
        <p:spPr>
          <a:xfrm>
            <a:off x="380356" y="1393830"/>
            <a:ext cx="1928735" cy="25437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CROSS-SELL</a:t>
            </a:r>
            <a:endParaRPr lang="en-IN" sz="20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F9F0BA-3857-CF77-7A5A-175BA31FB1E6}"/>
              </a:ext>
            </a:extLst>
          </p:cNvPr>
          <p:cNvSpPr/>
          <p:nvPr/>
        </p:nvSpPr>
        <p:spPr>
          <a:xfrm>
            <a:off x="380356" y="2556614"/>
            <a:ext cx="1928735" cy="2409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NEW-SELL</a:t>
            </a:r>
            <a:endParaRPr lang="en-IN" sz="20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E2866-5AA4-EB93-DCF4-B27BFA2F062B}"/>
              </a:ext>
            </a:extLst>
          </p:cNvPr>
          <p:cNvSpPr/>
          <p:nvPr/>
        </p:nvSpPr>
        <p:spPr>
          <a:xfrm>
            <a:off x="383990" y="3759767"/>
            <a:ext cx="1925101" cy="254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Britannic Bold" panose="020B0903060703020204" pitchFamily="34" charset="0"/>
              </a:rPr>
              <a:t>RENEWAL-SELL</a:t>
            </a:r>
            <a:endParaRPr lang="en-IN" sz="20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7630CB-C722-FC13-3741-5D315AFA1291}"/>
              </a:ext>
            </a:extLst>
          </p:cNvPr>
          <p:cNvSpPr/>
          <p:nvPr/>
        </p:nvSpPr>
        <p:spPr>
          <a:xfrm>
            <a:off x="471812" y="4939762"/>
            <a:ext cx="1774648" cy="2346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Britannic Bold" panose="020B0903060703020204" pitchFamily="34" charset="0"/>
              </a:rPr>
              <a:t>YEARLY_MEETING</a:t>
            </a:r>
            <a:endParaRPr lang="en-IN" sz="16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76B742-CDD5-3EC6-0185-FC95D44C58E1}"/>
              </a:ext>
            </a:extLst>
          </p:cNvPr>
          <p:cNvSpPr/>
          <p:nvPr/>
        </p:nvSpPr>
        <p:spPr>
          <a:xfrm>
            <a:off x="5191021" y="3696376"/>
            <a:ext cx="3168207" cy="3349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Britannic Bold" panose="020B0903060703020204" pitchFamily="34" charset="0"/>
              </a:rPr>
              <a:t>No of Invoice by Account Exec</a:t>
            </a:r>
            <a:endParaRPr lang="en-IN" sz="16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EE56F0D-C03F-FE6D-E9D6-F9C8C343F1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31143" y="5200315"/>
            <a:ext cx="2305372" cy="8479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E8FF87-B0FF-20C4-A139-06B09FA735DA}"/>
              </a:ext>
            </a:extLst>
          </p:cNvPr>
          <p:cNvSpPr txBox="1"/>
          <p:nvPr/>
        </p:nvSpPr>
        <p:spPr>
          <a:xfrm>
            <a:off x="2523907" y="4910068"/>
            <a:ext cx="1774649" cy="26434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/>
              <a:t>Stage by Revenue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9208F1-B864-32A1-DDA5-F96076DA40B0}"/>
              </a:ext>
            </a:extLst>
          </p:cNvPr>
          <p:cNvSpPr/>
          <p:nvPr/>
        </p:nvSpPr>
        <p:spPr>
          <a:xfrm>
            <a:off x="5325876" y="1356676"/>
            <a:ext cx="2990789" cy="3349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Britannic Bold" panose="020B0903060703020204" pitchFamily="34" charset="0"/>
              </a:rPr>
              <a:t>No of meeting By Account Exe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E771F6-EA25-3894-11B5-750B2A217944}"/>
              </a:ext>
            </a:extLst>
          </p:cNvPr>
          <p:cNvSpPr/>
          <p:nvPr/>
        </p:nvSpPr>
        <p:spPr>
          <a:xfrm>
            <a:off x="9076701" y="1313267"/>
            <a:ext cx="1994702" cy="3349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Britannic Bold" panose="020B0903060703020204" pitchFamily="34" charset="0"/>
              </a:rPr>
              <a:t>Top Open Oppty</a:t>
            </a:r>
            <a:endParaRPr lang="en-IN" sz="16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933B5E-54E0-2335-E00B-317530AAB9FB}"/>
              </a:ext>
            </a:extLst>
          </p:cNvPr>
          <p:cNvSpPr/>
          <p:nvPr/>
        </p:nvSpPr>
        <p:spPr>
          <a:xfrm>
            <a:off x="9107679" y="3714410"/>
            <a:ext cx="2106844" cy="33090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Britannic Bold" panose="020B0903060703020204" pitchFamily="34" charset="0"/>
              </a:rPr>
              <a:t>Product Wise Oppty</a:t>
            </a:r>
            <a:endParaRPr lang="en-IN" sz="16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7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54FF9-DC93-6C0D-A126-D03F4EA8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9F0FB1B5-8C6F-72FF-FAFD-72C2A728D536}"/>
              </a:ext>
            </a:extLst>
          </p:cNvPr>
          <p:cNvSpPr/>
          <p:nvPr/>
        </p:nvSpPr>
        <p:spPr>
          <a:xfrm>
            <a:off x="152374" y="157213"/>
            <a:ext cx="6599408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Key Metrices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AFBB50A-7F86-9540-5DCE-A8F6EEBA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4" y="1407230"/>
            <a:ext cx="4808656" cy="1661668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0E6A32-5266-3481-5EC0-A7C5941C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4" y="3170053"/>
            <a:ext cx="4808656" cy="1661668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A3AF9BB-CEA3-E55A-7AAD-8BA13DDE5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76" y="4932877"/>
            <a:ext cx="4808654" cy="1862778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F915BD8-6326-7245-CA2F-A4CF7C189E8F}"/>
              </a:ext>
            </a:extLst>
          </p:cNvPr>
          <p:cNvSpPr/>
          <p:nvPr/>
        </p:nvSpPr>
        <p:spPr>
          <a:xfrm>
            <a:off x="5089236" y="1351538"/>
            <a:ext cx="6950386" cy="5354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r>
              <a:rPr lang="en-IN" sz="1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Cross-Sell Performance:</a:t>
            </a:r>
          </a:p>
          <a:p>
            <a:pPr defTabSz="609585"/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	</a:t>
            </a:r>
            <a:r>
              <a:rPr lang="en-IN" sz="1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 </a:t>
            </a:r>
            <a:r>
              <a:rPr lang="en-IN" sz="1800" b="1" dirty="0">
                <a:solidFill>
                  <a:schemeClr val="bg2"/>
                </a:solidFill>
                <a:latin typeface="Corbel" panose="020B0503020204020204"/>
              </a:rPr>
              <a:t>Target 20.08M → Achieved 13.04M</a:t>
            </a:r>
          </a:p>
          <a:p>
            <a:pPr defTabSz="609585"/>
            <a:endParaRPr lang="en-IN" sz="1800" b="1" dirty="0">
              <a:solidFill>
                <a:schemeClr val="accent4">
                  <a:lumMod val="20000"/>
                  <a:lumOff val="80000"/>
                </a:schemeClr>
              </a:solidFill>
              <a:latin typeface="Corbel" panose="020B0503020204020204"/>
            </a:endParaRPr>
          </a:p>
          <a:p>
            <a:pPr defTabSz="609585"/>
            <a:r>
              <a:rPr lang="en-IN" sz="1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New Business: </a:t>
            </a:r>
          </a:p>
          <a:p>
            <a:pPr defTabSz="609585"/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	</a:t>
            </a:r>
            <a:r>
              <a:rPr lang="en-IN" sz="1800" b="1" dirty="0">
                <a:solidFill>
                  <a:schemeClr val="bg2"/>
                </a:solidFill>
                <a:latin typeface="Corbel" panose="020B0503020204020204"/>
              </a:rPr>
              <a:t>Target 19.67M → Achieved 3.53M</a:t>
            </a:r>
          </a:p>
          <a:p>
            <a:pPr defTabSz="609585"/>
            <a:endParaRPr lang="en-IN" sz="1800" b="1" dirty="0">
              <a:solidFill>
                <a:schemeClr val="accent4">
                  <a:lumMod val="20000"/>
                  <a:lumOff val="80000"/>
                </a:schemeClr>
              </a:solidFill>
              <a:latin typeface="Corbel" panose="020B0503020204020204"/>
            </a:endParaRPr>
          </a:p>
          <a:p>
            <a:pPr defTabSz="609585"/>
            <a:r>
              <a:rPr lang="en-IN" sz="1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Renewal Success:</a:t>
            </a:r>
          </a:p>
          <a:p>
            <a:pPr defTabSz="609585"/>
            <a:r>
              <a:rPr lang="en-IN" sz="1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 </a:t>
            </a:r>
            <a:r>
              <a:rPr lang="en-IN" sz="1800" b="1" dirty="0">
                <a:solidFill>
                  <a:schemeClr val="bg2"/>
                </a:solidFill>
                <a:latin typeface="Corbel" panose="020B0503020204020204"/>
              </a:rPr>
              <a:t>Target 12.32M → Achieved 18.51M (150.23% of target!)</a:t>
            </a:r>
          </a:p>
          <a:p>
            <a:pPr defTabSz="609585"/>
            <a:endParaRPr lang="en-IN" sz="1800" b="1" dirty="0">
              <a:solidFill>
                <a:schemeClr val="accent4">
                  <a:lumMod val="20000"/>
                  <a:lumOff val="80000"/>
                </a:schemeClr>
              </a:solidFill>
              <a:latin typeface="Corbel" panose="020B0503020204020204"/>
            </a:endParaRPr>
          </a:p>
          <a:p>
            <a:pPr defTabSz="609585"/>
            <a:r>
              <a:rPr lang="en-IN" sz="1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Key Insights:</a:t>
            </a:r>
          </a:p>
          <a:p>
            <a:pPr defTabSz="609585"/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	</a:t>
            </a:r>
            <a:r>
              <a:rPr lang="en-IN" sz="1800" b="1" dirty="0">
                <a:solidFill>
                  <a:schemeClr val="bg2"/>
                </a:solidFill>
                <a:latin typeface="Corbel" panose="020B0503020204020204"/>
              </a:rPr>
              <a:t>Renewal policies exceeded expectations, but cross-sell &amp; 	new business need improvement.</a:t>
            </a:r>
          </a:p>
          <a:p>
            <a:pPr defTabSz="609585"/>
            <a:endParaRPr lang="en-IN" sz="1800" b="1" dirty="0">
              <a:solidFill>
                <a:schemeClr val="accent4">
                  <a:lumMod val="20000"/>
                  <a:lumOff val="80000"/>
                </a:schemeClr>
              </a:solidFill>
              <a:latin typeface="Corbel" panose="020B0503020204020204"/>
            </a:endParaRPr>
          </a:p>
          <a:p>
            <a:pPr defTabSz="609585"/>
            <a:r>
              <a:rPr lang="en-IN" sz="1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Actionable Step: </a:t>
            </a:r>
          </a:p>
          <a:p>
            <a:pPr defTabSz="609585"/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anose="020B0503020204020204"/>
              </a:rPr>
              <a:t>	</a:t>
            </a:r>
            <a:r>
              <a:rPr lang="en-IN" sz="1800" b="1" dirty="0">
                <a:solidFill>
                  <a:schemeClr val="bg2"/>
                </a:solidFill>
                <a:latin typeface="Corbel" panose="020B0503020204020204"/>
              </a:rPr>
              <a:t>Strengthen new business &amp; cross-sell strategy.</a:t>
            </a:r>
          </a:p>
        </p:txBody>
      </p:sp>
    </p:spTree>
    <p:extLst>
      <p:ext uri="{BB962C8B-B14F-4D97-AF65-F5344CB8AC3E}">
        <p14:creationId xmlns:p14="http://schemas.microsoft.com/office/powerpoint/2010/main" val="391187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500</Words>
  <Application>Microsoft Office PowerPoint</Application>
  <PresentationFormat>Widescreen</PresentationFormat>
  <Paragraphs>125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Arial Black</vt:lpstr>
      <vt:lpstr>Britannic Bold</vt:lpstr>
      <vt:lpstr>Corbel</vt:lpstr>
      <vt:lpstr>Office Theme</vt:lpstr>
      <vt:lpstr>Insurance - P819  Data-Driven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</dc:creator>
  <cp:lastModifiedBy>SK</cp:lastModifiedBy>
  <cp:revision>13</cp:revision>
  <dcterms:created xsi:type="dcterms:W3CDTF">2025-04-02T04:29:37Z</dcterms:created>
  <dcterms:modified xsi:type="dcterms:W3CDTF">2025-04-02T12:13:40Z</dcterms:modified>
</cp:coreProperties>
</file>