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</p:sldIdLst>
  <p:sldSz cx="14630400" cy="8229600"/>
  <p:notesSz cx="8229600" cy="14630400"/>
  <p:embeddedFontLst>
    <p:embeddedFont>
      <p:font typeface="DM Sans" pitchFamily="2" charset="0"/>
      <p:regular r:id="rId10"/>
      <p:bold r:id="rId11"/>
    </p:embeddedFont>
    <p:embeddedFont>
      <p:font typeface="Libre Baskerville" panose="020000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85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mailto:21f1004597@ds.study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22f3003192@ds.study.iitm.ac.in" TargetMode="External"/><Relationship Id="rId5" Type="http://schemas.openxmlformats.org/officeDocument/2006/relationships/hyperlink" Target="mailto:22f1001553@ds.study.iitm.ac.in" TargetMode="External"/><Relationship Id="rId4" Type="http://schemas.openxmlformats.org/officeDocument/2006/relationships/hyperlink" Target="mailto:21f1005287@ds.study.iitm.ac.in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97875"/>
            <a:ext cx="7556421" cy="2020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Financial Forensics Project: Optimal Investment Portfolio Analysis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280190" y="3441263"/>
            <a:ext cx="7556421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6139513" y="3817711"/>
            <a:ext cx="8315041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NOUFAL RAHMAN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/>
              </a:rPr>
              <a:t>21f1005287@ds.study.iitm.ac.in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BHAVANA R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/>
              </a:rPr>
              <a:t>22f1001553@ds.study.iitm.ac.in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NIJANDHAN K R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/>
              </a:rPr>
              <a:t>22f3003192@ds.study.iitm.ac.in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SHAILESH KUMAR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(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7"/>
              </a:rPr>
              <a:t>21f1004597@ds.study.iitm.ac.in</a:t>
            </a:r>
            <a:r>
              <a:rPr lang="en-US" sz="2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6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6FB57A-E1E5-25B7-11F0-5265AEFDD9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92702" y="7791293"/>
            <a:ext cx="2248214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DC4E0-3BFD-D11F-2A92-58E5723A8FA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0" y="166990"/>
            <a:ext cx="1136017" cy="1136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11900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Project Background: Unveiling Investment Potential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2406015"/>
            <a:ext cx="3681889" cy="2976205"/>
          </a:xfrm>
          <a:prstGeom prst="roundRect">
            <a:avLst>
              <a:gd name="adj" fmla="val 272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994172" y="260639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94171" y="3023235"/>
            <a:ext cx="3481507" cy="2358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uses advanced financial analysis techniques to assess the investment potential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of BSE-listed companies. This aims to reveal undervalued assets while mitigating investment risks.</a:t>
            </a:r>
            <a:endParaRPr lang="en-US" sz="1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37D2F0-69A3-ADCE-22B3-7FF27F5DA8BC}"/>
              </a:ext>
            </a:extLst>
          </p:cNvPr>
          <p:cNvGrpSpPr/>
          <p:nvPr/>
        </p:nvGrpSpPr>
        <p:grpSpPr>
          <a:xfrm>
            <a:off x="4868823" y="5043707"/>
            <a:ext cx="3681889" cy="2976205"/>
            <a:chOff x="4668441" y="2406015"/>
            <a:chExt cx="3681889" cy="2976205"/>
          </a:xfrm>
        </p:grpSpPr>
        <p:sp>
          <p:nvSpPr>
            <p:cNvPr id="7" name="Shape 4"/>
            <p:cNvSpPr/>
            <p:nvPr/>
          </p:nvSpPr>
          <p:spPr>
            <a:xfrm>
              <a:off x="4668441" y="2406015"/>
              <a:ext cx="3681889" cy="2976205"/>
            </a:xfrm>
            <a:prstGeom prst="roundRect">
              <a:avLst>
                <a:gd name="adj" fmla="val 2721"/>
              </a:avLst>
            </a:prstGeom>
            <a:solidFill>
              <a:srgbClr val="F7EDD4"/>
            </a:solidFill>
            <a:ln w="7620">
              <a:solidFill>
                <a:srgbClr val="DDD3BA"/>
              </a:solidFill>
              <a:prstDash val="solid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 5"/>
            <p:cNvSpPr/>
            <p:nvPr/>
          </p:nvSpPr>
          <p:spPr>
            <a:xfrm>
              <a:off x="4868823" y="2606397"/>
              <a:ext cx="2409944" cy="3012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2200" dirty="0">
                  <a:solidFill>
                    <a:srgbClr val="454240"/>
                  </a:solidFill>
                  <a:latin typeface="Libre Baskerville" pitchFamily="34" charset="0"/>
                  <a:ea typeface="Libre Baskerville" pitchFamily="34" charset="-122"/>
                  <a:cs typeface="Libre Baskerville" pitchFamily="34" charset="-120"/>
                </a:rPr>
                <a:t>Analysis Scope</a:t>
              </a:r>
              <a:endParaRPr lang="en-US" sz="22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4868823" y="3023235"/>
              <a:ext cx="3281124" cy="22987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700" dirty="0">
                  <a:solidFill>
                    <a:srgbClr val="454240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The analysis encompasses various financial documents, including balance sheets, profit and loss statements, and cash flow statements. This provides a comprehensive view of each company’s financial position.</a:t>
              </a:r>
              <a:endParaRPr lang="en-US" sz="17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099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07663"/>
            <a:ext cx="12723019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Sources and Key Metrics for Financial Analysis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133017"/>
            <a:ext cx="481965" cy="4819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8517" y="4099322"/>
            <a:ext cx="262473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Financial Documents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468517" y="4516160"/>
            <a:ext cx="13267391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Utilizing annual P&amp;L, balance sheets, cash flow statements, financial ratios, and stock prices to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form a comprehensive data foundation.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36632"/>
            <a:ext cx="481965" cy="4819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68517" y="540293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468517" y="5819775"/>
            <a:ext cx="12368093" cy="718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Employing metrics like EPS for profitability, P/E ratio for valuation, ROE for efficiency, and Debt-to-Equity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assessing financial risk.</a:t>
            </a:r>
            <a:endParaRPr lang="en-US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740247"/>
            <a:ext cx="481965" cy="4819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8517" y="670655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468517" y="7123390"/>
            <a:ext cx="12368093" cy="718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Leveraging Pandas, NumPy, and CVXPY for efficient data handling and optimization, streamlining the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analytical process.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834D42-33F7-E2D3-2749-C31C80779E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2702" y="7791293"/>
            <a:ext cx="2248214" cy="409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F84A99-F36A-DF7F-A19F-F19C054656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2068733"/>
            <a:ext cx="2295845" cy="295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6745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Portfolio Optimization Approach: Modern Portfolio Theory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123599"/>
            <a:ext cx="1614011" cy="133576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6800" y="280511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5042892" y="245018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MPT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5042892" y="2842498"/>
            <a:ext cx="753308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Modern Portfolio Theory optimizes risk-return balance using Mean-Variance Optimization.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4906804" y="3472458"/>
            <a:ext cx="8884444" cy="11430"/>
          </a:xfrm>
          <a:prstGeom prst="roundRect">
            <a:avLst>
              <a:gd name="adj" fmla="val 666790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504724"/>
            <a:ext cx="3228022" cy="13357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800" y="401312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849898" y="38313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Covariance Matrix</a:t>
            </a:r>
            <a:endParaRPr lang="en-US" dirty="0"/>
          </a:p>
        </p:txBody>
      </p:sp>
      <p:sp>
        <p:nvSpPr>
          <p:cNvPr id="11" name="Text 7"/>
          <p:cNvSpPr/>
          <p:nvPr/>
        </p:nvSpPr>
        <p:spPr>
          <a:xfrm>
            <a:off x="5849898" y="4223623"/>
            <a:ext cx="575655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Quantifies asset correlations, guiding diversification to mitigate risks.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5713809" y="4853583"/>
            <a:ext cx="8077438" cy="11430"/>
          </a:xfrm>
          <a:prstGeom prst="roundRect">
            <a:avLst>
              <a:gd name="adj" fmla="val 666790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885849"/>
            <a:ext cx="4842034" cy="133576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6800" y="539424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656903" y="521243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Expected Returns</a:t>
            </a:r>
            <a:endParaRPr lang="en-US" dirty="0"/>
          </a:p>
        </p:txBody>
      </p:sp>
      <p:sp>
        <p:nvSpPr>
          <p:cNvPr id="16" name="Text 11"/>
          <p:cNvSpPr/>
          <p:nvPr/>
        </p:nvSpPr>
        <p:spPr>
          <a:xfrm>
            <a:off x="6656903" y="5604748"/>
            <a:ext cx="591288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Derived from historical data for realistic future performance estimates.</a:t>
            </a:r>
            <a:endParaRPr lang="en-US" dirty="0"/>
          </a:p>
        </p:txBody>
      </p:sp>
      <p:sp>
        <p:nvSpPr>
          <p:cNvPr id="17" name="Shape 12"/>
          <p:cNvSpPr/>
          <p:nvPr/>
        </p:nvSpPr>
        <p:spPr>
          <a:xfrm>
            <a:off x="6520815" y="6234708"/>
            <a:ext cx="7270432" cy="11430"/>
          </a:xfrm>
          <a:prstGeom prst="roundRect">
            <a:avLst>
              <a:gd name="adj" fmla="val 666790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266974"/>
            <a:ext cx="6456164" cy="133576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681" y="677537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63909" y="644842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Constraints</a:t>
            </a:r>
            <a:endParaRPr lang="en-US" dirty="0"/>
          </a:p>
        </p:txBody>
      </p:sp>
      <p:sp>
        <p:nvSpPr>
          <p:cNvPr id="21" name="Text 15"/>
          <p:cNvSpPr/>
          <p:nvPr/>
        </p:nvSpPr>
        <p:spPr>
          <a:xfrm>
            <a:off x="7463909" y="6840736"/>
            <a:ext cx="6191250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Includes full investment (weights sum to 1), no short selling (weights ≥ 0), and a budget of INR 10,00,000.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5AD1A49-EA1C-4508-8787-860CCF75E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2702" y="7791293"/>
            <a:ext cx="2248214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82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10746"/>
            <a:ext cx="1252239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Portfolio Construction: Stock Selection and Allocation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7303770" y="3949898"/>
            <a:ext cx="22860" cy="3437096"/>
          </a:xfrm>
          <a:prstGeom prst="roundRect">
            <a:avLst>
              <a:gd name="adj" fmla="val 333395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589574" y="4346615"/>
            <a:ext cx="544354" cy="22860"/>
          </a:xfrm>
          <a:prstGeom prst="roundRect">
            <a:avLst>
              <a:gd name="adj" fmla="val 333395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111067" y="4153972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7179052" y="418796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139684" y="413135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Stock Selection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93790" y="4523661"/>
            <a:ext cx="5614154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Employing EPS and ROE for profitability assessment. Also, using Debt-to-Equity for evaluating financial stability and volatility metrics for risk assessment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7496473" y="5253871"/>
            <a:ext cx="544354" cy="22860"/>
          </a:xfrm>
          <a:prstGeom prst="roundRect">
            <a:avLst>
              <a:gd name="adj" fmla="val 333395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111067" y="506122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179052" y="5095220"/>
            <a:ext cx="317421" cy="40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8222456" y="5038606"/>
            <a:ext cx="227040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Portfolio Allocation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8222456" y="5430917"/>
            <a:ext cx="5614154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weighted allocation to minimize risk-adjusted cost. This ensures that the portfolio is constructed to maximize returns while staying within acceptable risk levels.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589574" y="6157555"/>
            <a:ext cx="544354" cy="22860"/>
          </a:xfrm>
          <a:prstGeom prst="roundRect">
            <a:avLst>
              <a:gd name="adj" fmla="val 333395"/>
            </a:avLst>
          </a:prstGeom>
          <a:solidFill>
            <a:srgbClr val="DDD3B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7111067" y="5964912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179052" y="599890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4139684" y="594229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Balancing Criteria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793790" y="6334601"/>
            <a:ext cx="5614154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Balancing profitability, stability, and risk, creating a well-rounded portfolio designed to achieve sustainable growth and reduce potential losses.</a:t>
            </a:r>
            <a:endParaRPr lang="en-US" sz="17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B283B00-5C64-7482-A94F-EF56038E7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2702" y="7791293"/>
            <a:ext cx="2248214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57789" y="718499"/>
            <a:ext cx="9578426" cy="18877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Results and Insights: Performance Analysis and Metrics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1757789" y="2869640"/>
            <a:ext cx="5409763" cy="3018318"/>
          </a:xfrm>
          <a:prstGeom prst="roundRect">
            <a:avLst>
              <a:gd name="adj" fmla="val 3036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2064259" y="3096052"/>
            <a:ext cx="4102158" cy="340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 Analysis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064259" y="3567713"/>
            <a:ext cx="4796824" cy="1744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Comparing initial vs. final investment value at T2. Computing portfolio delta and gain/loss percentage to gauge overall performance.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>
            <a:off x="7462847" y="2869640"/>
            <a:ext cx="5409763" cy="3018318"/>
          </a:xfrm>
          <a:prstGeom prst="roundRect">
            <a:avLst>
              <a:gd name="adj" fmla="val 3036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769317" y="3096052"/>
            <a:ext cx="3691261" cy="340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769317" y="3567713"/>
            <a:ext cx="4796824" cy="20938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Assessing Sharpe Ratio, VaR (Value at Risk), and conducting Alpha and Beta analysis. These provide a detailed view of the portfolio’s risk-adjusted return and market sensitivity.</a:t>
            </a:r>
            <a:endParaRPr lang="en-US" dirty="0"/>
          </a:p>
        </p:txBody>
      </p:sp>
      <p:sp>
        <p:nvSpPr>
          <p:cNvPr id="10" name="Shape 7"/>
          <p:cNvSpPr/>
          <p:nvPr/>
        </p:nvSpPr>
        <p:spPr>
          <a:xfrm>
            <a:off x="1757789" y="6106114"/>
            <a:ext cx="11114646" cy="1622430"/>
          </a:xfrm>
          <a:prstGeom prst="roundRect">
            <a:avLst>
              <a:gd name="adj" fmla="val 564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2064259" y="6332526"/>
            <a:ext cx="3691261" cy="340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Result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064259" y="6804187"/>
            <a:ext cx="10501707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Optimized Portfolio achieved final value of X Rs with a portfolio delta of Y Rs resulting in percentage gain of Z %.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578205-7F6A-4151-537B-5C3FA663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2702" y="7791293"/>
            <a:ext cx="2248214" cy="409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439C511-E1CD-A795-1280-1953EAD2E789}"/>
              </a:ext>
            </a:extLst>
          </p:cNvPr>
          <p:cNvSpPr/>
          <p:nvPr/>
        </p:nvSpPr>
        <p:spPr>
          <a:xfrm>
            <a:off x="708446" y="680252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Final Output</a:t>
            </a:r>
            <a:endParaRPr lang="en-US" sz="3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8AF2C-3B5C-C2F7-D69A-0A00C5AD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799"/>
          <a:stretch/>
        </p:blipFill>
        <p:spPr>
          <a:xfrm>
            <a:off x="708446" y="1433881"/>
            <a:ext cx="11812738" cy="60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5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476</Words>
  <Application>Microsoft Office PowerPoint</Application>
  <PresentationFormat>Custom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Libre Baskerville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NIJANDHAN KR</cp:lastModifiedBy>
  <cp:revision>3</cp:revision>
  <dcterms:created xsi:type="dcterms:W3CDTF">2025-03-23T02:09:38Z</dcterms:created>
  <dcterms:modified xsi:type="dcterms:W3CDTF">2025-03-23T16:21:47Z</dcterms:modified>
</cp:coreProperties>
</file>