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1"/>
    <p:restoredTop sz="94604"/>
  </p:normalViewPr>
  <p:slideViewPr>
    <p:cSldViewPr snapToGrid="0">
      <p:cViewPr varScale="1">
        <p:scale>
          <a:sx n="114" d="100"/>
          <a:sy n="114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6B6C1-0142-44BE-A5E3-7DC581F6BCF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B9D672-37E4-483F-A936-CF4DD93CE44F}">
      <dgm:prSet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Phishing</a:t>
          </a:r>
        </a:p>
      </dgm:t>
    </dgm:pt>
    <dgm:pt modelId="{D6C217CA-0C02-441C-9A47-2794909DB265}" type="parTrans" cxnId="{A0BBFA9E-767D-42FF-B4D4-255AA03161F4}">
      <dgm:prSet/>
      <dgm:spPr/>
      <dgm:t>
        <a:bodyPr/>
        <a:lstStyle/>
        <a:p>
          <a:endParaRPr lang="en-US"/>
        </a:p>
      </dgm:t>
    </dgm:pt>
    <dgm:pt modelId="{9BB9A9A9-5AD3-4BB2-84EF-D27D3D6D2602}" type="sibTrans" cxnId="{A0BBFA9E-767D-42FF-B4D4-255AA03161F4}">
      <dgm:prSet custT="1"/>
      <dgm:spPr/>
      <dgm:t>
        <a:bodyPr/>
        <a:lstStyle/>
        <a:p>
          <a:r>
            <a:rPr lang="en-US" sz="2000" dirty="0"/>
            <a:t>Identity Theft</a:t>
          </a:r>
        </a:p>
      </dgm:t>
    </dgm:pt>
    <dgm:pt modelId="{83BE729F-684A-4ED5-ABB9-85412C0B4D0A}">
      <dgm:prSet custT="1"/>
      <dgm:spPr/>
      <dgm:t>
        <a:bodyPr/>
        <a:lstStyle/>
        <a:p>
          <a:r>
            <a:rPr lang="en-US" sz="1700" dirty="0"/>
            <a:t>Web Skimming</a:t>
          </a:r>
        </a:p>
      </dgm:t>
    </dgm:pt>
    <dgm:pt modelId="{E9ED34DF-50F3-47A0-8494-B93BDB5127D6}" type="parTrans" cxnId="{9CE965CF-DF09-4848-A275-87BDAF2590FA}">
      <dgm:prSet/>
      <dgm:spPr/>
      <dgm:t>
        <a:bodyPr/>
        <a:lstStyle/>
        <a:p>
          <a:endParaRPr lang="en-US"/>
        </a:p>
      </dgm:t>
    </dgm:pt>
    <dgm:pt modelId="{0FE536EF-786A-4DFA-90D4-4B404D2960C5}" type="sibTrans" cxnId="{9CE965CF-DF09-4848-A275-87BDAF2590FA}">
      <dgm:prSet custT="1"/>
      <dgm:spPr/>
      <dgm:t>
        <a:bodyPr/>
        <a:lstStyle/>
        <a:p>
          <a:r>
            <a:rPr lang="en-US" sz="1700" dirty="0"/>
            <a:t>Social Engineering</a:t>
          </a:r>
        </a:p>
      </dgm:t>
    </dgm:pt>
    <dgm:pt modelId="{A359F882-65B9-4683-9F48-56E87D325FC0}">
      <dgm:prSet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CD980EFA-94D3-4E5B-BF7E-82DBC5A7945F}" type="sibTrans" cxnId="{3A857353-17D3-4821-B5D0-DB300827A541}">
      <dgm:prSet custT="1"/>
      <dgm:spPr/>
      <dgm:t>
        <a:bodyPr/>
        <a:lstStyle/>
        <a:p>
          <a:r>
            <a:rPr lang="en-US" sz="2000" dirty="0"/>
            <a:t>Bot Attacks</a:t>
          </a:r>
        </a:p>
      </dgm:t>
    </dgm:pt>
    <dgm:pt modelId="{2FE39DE8-7FF9-490B-9CFB-361A040EFBCF}" type="parTrans" cxnId="{3A857353-17D3-4821-B5D0-DB300827A541}">
      <dgm:prSet/>
      <dgm:spPr/>
      <dgm:t>
        <a:bodyPr/>
        <a:lstStyle/>
        <a:p>
          <a:endParaRPr lang="en-US"/>
        </a:p>
      </dgm:t>
    </dgm:pt>
    <dgm:pt modelId="{F6E5D462-C145-D84E-8151-2DFA7B89B750}" type="pres">
      <dgm:prSet presAssocID="{9DA6B6C1-0142-44BE-A5E3-7DC581F6BCF7}" presName="Name0" presStyleCnt="0">
        <dgm:presLayoutVars>
          <dgm:chMax/>
          <dgm:chPref/>
          <dgm:dir/>
          <dgm:animLvl val="lvl"/>
        </dgm:presLayoutVars>
      </dgm:prSet>
      <dgm:spPr/>
    </dgm:pt>
    <dgm:pt modelId="{86BCC253-8B04-9949-8E2F-D26915EB6216}" type="pres">
      <dgm:prSet presAssocID="{7AB9D672-37E4-483F-A936-CF4DD93CE44F}" presName="composite" presStyleCnt="0"/>
      <dgm:spPr/>
    </dgm:pt>
    <dgm:pt modelId="{53781ED4-BC11-E246-BD14-AF5E4C224C90}" type="pres">
      <dgm:prSet presAssocID="{7AB9D672-37E4-483F-A936-CF4DD93CE44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2D292C1-AE94-BF44-AA79-6A372D23307D}" type="pres">
      <dgm:prSet presAssocID="{7AB9D672-37E4-483F-A936-CF4DD93CE44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C605547-03FD-0043-8B76-94A51B751D97}" type="pres">
      <dgm:prSet presAssocID="{7AB9D672-37E4-483F-A936-CF4DD93CE44F}" presName="BalanceSpacing" presStyleCnt="0"/>
      <dgm:spPr/>
    </dgm:pt>
    <dgm:pt modelId="{C621B7D6-A1F5-D34F-8CA5-1438D200451A}" type="pres">
      <dgm:prSet presAssocID="{7AB9D672-37E4-483F-A936-CF4DD93CE44F}" presName="BalanceSpacing1" presStyleCnt="0"/>
      <dgm:spPr/>
    </dgm:pt>
    <dgm:pt modelId="{DB15F44F-2FBB-8C42-9806-23371D33556E}" type="pres">
      <dgm:prSet presAssocID="{9BB9A9A9-5AD3-4BB2-84EF-D27D3D6D2602}" presName="Accent1Text" presStyleLbl="node1" presStyleIdx="1" presStyleCnt="6"/>
      <dgm:spPr/>
    </dgm:pt>
    <dgm:pt modelId="{69F55E4E-8062-514C-9E15-7621CC10E56B}" type="pres">
      <dgm:prSet presAssocID="{9BB9A9A9-5AD3-4BB2-84EF-D27D3D6D2602}" presName="spaceBetweenRectangles" presStyleCnt="0"/>
      <dgm:spPr/>
    </dgm:pt>
    <dgm:pt modelId="{D496785C-36E7-794E-BA35-8F34FF16446E}" type="pres">
      <dgm:prSet presAssocID="{83BE729F-684A-4ED5-ABB9-85412C0B4D0A}" presName="composite" presStyleCnt="0"/>
      <dgm:spPr/>
    </dgm:pt>
    <dgm:pt modelId="{ACC6B7E7-ED06-3745-BDEA-1B6F2D668110}" type="pres">
      <dgm:prSet presAssocID="{83BE729F-684A-4ED5-ABB9-85412C0B4D0A}" presName="Parent1" presStyleLbl="node1" presStyleIdx="2" presStyleCnt="6" custLinFactNeighborX="-70567" custLinFactNeighborY="81791">
        <dgm:presLayoutVars>
          <dgm:chMax val="1"/>
          <dgm:chPref val="1"/>
          <dgm:bulletEnabled val="1"/>
        </dgm:presLayoutVars>
      </dgm:prSet>
      <dgm:spPr/>
    </dgm:pt>
    <dgm:pt modelId="{541A8D8B-3E69-024F-87CC-B5ED59B617B1}" type="pres">
      <dgm:prSet presAssocID="{83BE729F-684A-4ED5-ABB9-85412C0B4D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97582BB-9F39-2E4C-A222-F82FF2BC6FAC}" type="pres">
      <dgm:prSet presAssocID="{83BE729F-684A-4ED5-ABB9-85412C0B4D0A}" presName="BalanceSpacing" presStyleCnt="0"/>
      <dgm:spPr/>
    </dgm:pt>
    <dgm:pt modelId="{BC27F536-C421-D643-93DA-E407E1E4EF0D}" type="pres">
      <dgm:prSet presAssocID="{83BE729F-684A-4ED5-ABB9-85412C0B4D0A}" presName="BalanceSpacing1" presStyleCnt="0"/>
      <dgm:spPr/>
    </dgm:pt>
    <dgm:pt modelId="{543EBFD1-154A-0443-B205-FA7CDDDBDCF2}" type="pres">
      <dgm:prSet presAssocID="{0FE536EF-786A-4DFA-90D4-4B404D2960C5}" presName="Accent1Text" presStyleLbl="node1" presStyleIdx="3" presStyleCnt="6" custLinFactX="-6414" custLinFactNeighborX="-100000" custLinFactNeighborY="0"/>
      <dgm:spPr/>
    </dgm:pt>
    <dgm:pt modelId="{320879C2-2DA7-6C46-BDE0-8DE66F25ED88}" type="pres">
      <dgm:prSet presAssocID="{0FE536EF-786A-4DFA-90D4-4B404D2960C5}" presName="spaceBetweenRectangles" presStyleCnt="0"/>
      <dgm:spPr/>
    </dgm:pt>
    <dgm:pt modelId="{7024C286-1987-C142-B5AF-CA71C5C602FA}" type="pres">
      <dgm:prSet presAssocID="{A359F882-65B9-4683-9F48-56E87D325FC0}" presName="composite" presStyleCnt="0"/>
      <dgm:spPr/>
    </dgm:pt>
    <dgm:pt modelId="{2931591E-B318-A74B-8494-40CBEC336038}" type="pres">
      <dgm:prSet presAssocID="{A359F882-65B9-4683-9F48-56E87D325FC0}" presName="Parent1" presStyleLbl="node1" presStyleIdx="4" presStyleCnt="6" custLinFactX="18415" custLinFactNeighborX="100000" custLinFactNeighborY="23310">
        <dgm:presLayoutVars>
          <dgm:chMax val="1"/>
          <dgm:chPref val="1"/>
          <dgm:bulletEnabled val="1"/>
        </dgm:presLayoutVars>
      </dgm:prSet>
      <dgm:spPr/>
    </dgm:pt>
    <dgm:pt modelId="{B0ED5BAD-DE14-3243-B08F-A0F2C522CDA5}" type="pres">
      <dgm:prSet presAssocID="{A359F882-65B9-4683-9F48-56E87D325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6141D6B-B868-7942-A682-2D6FE855B0BA}" type="pres">
      <dgm:prSet presAssocID="{A359F882-65B9-4683-9F48-56E87D325FC0}" presName="BalanceSpacing" presStyleCnt="0"/>
      <dgm:spPr/>
    </dgm:pt>
    <dgm:pt modelId="{6BB2AA05-27C7-D84F-BED0-69744F7B6E58}" type="pres">
      <dgm:prSet presAssocID="{A359F882-65B9-4683-9F48-56E87D325FC0}" presName="BalanceSpacing1" presStyleCnt="0"/>
      <dgm:spPr/>
    </dgm:pt>
    <dgm:pt modelId="{23233366-A635-9A49-8DDF-139CBA787CF4}" type="pres">
      <dgm:prSet presAssocID="{CD980EFA-94D3-4E5B-BF7E-82DBC5A7945F}" presName="Accent1Text" presStyleLbl="node1" presStyleIdx="5" presStyleCnt="6" custLinFactX="8414" custLinFactNeighborX="100000" custLinFactNeighborY="-2436"/>
      <dgm:spPr/>
    </dgm:pt>
  </dgm:ptLst>
  <dgm:cxnLst>
    <dgm:cxn modelId="{E53B5411-CF8C-1442-A084-F89949E72F43}" type="presOf" srcId="{0FE536EF-786A-4DFA-90D4-4B404D2960C5}" destId="{543EBFD1-154A-0443-B205-FA7CDDDBDCF2}" srcOrd="0" destOrd="0" presId="urn:microsoft.com/office/officeart/2008/layout/AlternatingHexagons"/>
    <dgm:cxn modelId="{2B9BB61D-CF96-8143-B36C-5FA861555D2A}" type="presOf" srcId="{83BE729F-684A-4ED5-ABB9-85412C0B4D0A}" destId="{ACC6B7E7-ED06-3745-BDEA-1B6F2D668110}" srcOrd="0" destOrd="0" presId="urn:microsoft.com/office/officeart/2008/layout/AlternatingHexagons"/>
    <dgm:cxn modelId="{E107F923-E5D3-C24E-8567-0F06841F980E}" type="presOf" srcId="{9BB9A9A9-5AD3-4BB2-84EF-D27D3D6D2602}" destId="{DB15F44F-2FBB-8C42-9806-23371D33556E}" srcOrd="0" destOrd="0" presId="urn:microsoft.com/office/officeart/2008/layout/AlternatingHexagons"/>
    <dgm:cxn modelId="{3A857353-17D3-4821-B5D0-DB300827A541}" srcId="{9DA6B6C1-0142-44BE-A5E3-7DC581F6BCF7}" destId="{A359F882-65B9-4683-9F48-56E87D325FC0}" srcOrd="2" destOrd="0" parTransId="{2FE39DE8-7FF9-490B-9CFB-361A040EFBCF}" sibTransId="{CD980EFA-94D3-4E5B-BF7E-82DBC5A7945F}"/>
    <dgm:cxn modelId="{FEFEE792-697E-CB40-9161-812732EF7C7A}" type="presOf" srcId="{A359F882-65B9-4683-9F48-56E87D325FC0}" destId="{2931591E-B318-A74B-8494-40CBEC336038}" srcOrd="0" destOrd="0" presId="urn:microsoft.com/office/officeart/2008/layout/AlternatingHexagons"/>
    <dgm:cxn modelId="{A0BBFA9E-767D-42FF-B4D4-255AA03161F4}" srcId="{9DA6B6C1-0142-44BE-A5E3-7DC581F6BCF7}" destId="{7AB9D672-37E4-483F-A936-CF4DD93CE44F}" srcOrd="0" destOrd="0" parTransId="{D6C217CA-0C02-441C-9A47-2794909DB265}" sibTransId="{9BB9A9A9-5AD3-4BB2-84EF-D27D3D6D2602}"/>
    <dgm:cxn modelId="{9CE965CF-DF09-4848-A275-87BDAF2590FA}" srcId="{9DA6B6C1-0142-44BE-A5E3-7DC581F6BCF7}" destId="{83BE729F-684A-4ED5-ABB9-85412C0B4D0A}" srcOrd="1" destOrd="0" parTransId="{E9ED34DF-50F3-47A0-8494-B93BDB5127D6}" sibTransId="{0FE536EF-786A-4DFA-90D4-4B404D2960C5}"/>
    <dgm:cxn modelId="{31B41DD5-32E8-0949-98CE-9D8931FF5808}" type="presOf" srcId="{CD980EFA-94D3-4E5B-BF7E-82DBC5A7945F}" destId="{23233366-A635-9A49-8DDF-139CBA787CF4}" srcOrd="0" destOrd="0" presId="urn:microsoft.com/office/officeart/2008/layout/AlternatingHexagons"/>
    <dgm:cxn modelId="{F34B68ED-AC89-7448-8076-110E124BF011}" type="presOf" srcId="{7AB9D672-37E4-483F-A936-CF4DD93CE44F}" destId="{53781ED4-BC11-E246-BD14-AF5E4C224C90}" srcOrd="0" destOrd="0" presId="urn:microsoft.com/office/officeart/2008/layout/AlternatingHexagons"/>
    <dgm:cxn modelId="{9B1D14F5-6056-4243-BDEC-44274475B66D}" type="presOf" srcId="{9DA6B6C1-0142-44BE-A5E3-7DC581F6BCF7}" destId="{F6E5D462-C145-D84E-8151-2DFA7B89B750}" srcOrd="0" destOrd="0" presId="urn:microsoft.com/office/officeart/2008/layout/AlternatingHexagons"/>
    <dgm:cxn modelId="{BEB9AE6A-50DB-124B-BC58-BBBFB326D2A8}" type="presParOf" srcId="{F6E5D462-C145-D84E-8151-2DFA7B89B750}" destId="{86BCC253-8B04-9949-8E2F-D26915EB6216}" srcOrd="0" destOrd="0" presId="urn:microsoft.com/office/officeart/2008/layout/AlternatingHexagons"/>
    <dgm:cxn modelId="{15918F13-117D-7049-9212-B93EDE78ABB8}" type="presParOf" srcId="{86BCC253-8B04-9949-8E2F-D26915EB6216}" destId="{53781ED4-BC11-E246-BD14-AF5E4C224C90}" srcOrd="0" destOrd="0" presId="urn:microsoft.com/office/officeart/2008/layout/AlternatingHexagons"/>
    <dgm:cxn modelId="{098BE010-2717-6F4C-AE28-0BDE9FD91BC8}" type="presParOf" srcId="{86BCC253-8B04-9949-8E2F-D26915EB6216}" destId="{42D292C1-AE94-BF44-AA79-6A372D23307D}" srcOrd="1" destOrd="0" presId="urn:microsoft.com/office/officeart/2008/layout/AlternatingHexagons"/>
    <dgm:cxn modelId="{58158243-353C-064D-B743-8CB9973BD1DC}" type="presParOf" srcId="{86BCC253-8B04-9949-8E2F-D26915EB6216}" destId="{3C605547-03FD-0043-8B76-94A51B751D97}" srcOrd="2" destOrd="0" presId="urn:microsoft.com/office/officeart/2008/layout/AlternatingHexagons"/>
    <dgm:cxn modelId="{D16634CD-3888-4D4D-993A-08BACC8A0782}" type="presParOf" srcId="{86BCC253-8B04-9949-8E2F-D26915EB6216}" destId="{C621B7D6-A1F5-D34F-8CA5-1438D200451A}" srcOrd="3" destOrd="0" presId="urn:microsoft.com/office/officeart/2008/layout/AlternatingHexagons"/>
    <dgm:cxn modelId="{684D2A31-3300-6546-9755-D6281D95A6FB}" type="presParOf" srcId="{86BCC253-8B04-9949-8E2F-D26915EB6216}" destId="{DB15F44F-2FBB-8C42-9806-23371D33556E}" srcOrd="4" destOrd="0" presId="urn:microsoft.com/office/officeart/2008/layout/AlternatingHexagons"/>
    <dgm:cxn modelId="{97A00C86-F838-2842-A5BC-4731107A1F11}" type="presParOf" srcId="{F6E5D462-C145-D84E-8151-2DFA7B89B750}" destId="{69F55E4E-8062-514C-9E15-7621CC10E56B}" srcOrd="1" destOrd="0" presId="urn:microsoft.com/office/officeart/2008/layout/AlternatingHexagons"/>
    <dgm:cxn modelId="{D152F4DB-6C85-F34B-B5ED-2529621D71FD}" type="presParOf" srcId="{F6E5D462-C145-D84E-8151-2DFA7B89B750}" destId="{D496785C-36E7-794E-BA35-8F34FF16446E}" srcOrd="2" destOrd="0" presId="urn:microsoft.com/office/officeart/2008/layout/AlternatingHexagons"/>
    <dgm:cxn modelId="{AD72671D-E469-A248-A9BD-ADA1765E43AA}" type="presParOf" srcId="{D496785C-36E7-794E-BA35-8F34FF16446E}" destId="{ACC6B7E7-ED06-3745-BDEA-1B6F2D668110}" srcOrd="0" destOrd="0" presId="urn:microsoft.com/office/officeart/2008/layout/AlternatingHexagons"/>
    <dgm:cxn modelId="{7BCC838C-F268-6D43-BB77-D7E7D35A3746}" type="presParOf" srcId="{D496785C-36E7-794E-BA35-8F34FF16446E}" destId="{541A8D8B-3E69-024F-87CC-B5ED59B617B1}" srcOrd="1" destOrd="0" presId="urn:microsoft.com/office/officeart/2008/layout/AlternatingHexagons"/>
    <dgm:cxn modelId="{C7D6ABC0-4AB6-9344-94BC-37B3DBD155E2}" type="presParOf" srcId="{D496785C-36E7-794E-BA35-8F34FF16446E}" destId="{A97582BB-9F39-2E4C-A222-F82FF2BC6FAC}" srcOrd="2" destOrd="0" presId="urn:microsoft.com/office/officeart/2008/layout/AlternatingHexagons"/>
    <dgm:cxn modelId="{83354D87-D9A0-C041-906B-8C9A5BDDA32B}" type="presParOf" srcId="{D496785C-36E7-794E-BA35-8F34FF16446E}" destId="{BC27F536-C421-D643-93DA-E407E1E4EF0D}" srcOrd="3" destOrd="0" presId="urn:microsoft.com/office/officeart/2008/layout/AlternatingHexagons"/>
    <dgm:cxn modelId="{DA56B594-6A25-BD4F-BF5A-1B3C4D49E6DB}" type="presParOf" srcId="{D496785C-36E7-794E-BA35-8F34FF16446E}" destId="{543EBFD1-154A-0443-B205-FA7CDDDBDCF2}" srcOrd="4" destOrd="0" presId="urn:microsoft.com/office/officeart/2008/layout/AlternatingHexagons"/>
    <dgm:cxn modelId="{D35C2704-1BA0-8E4B-B85B-062DC950939A}" type="presParOf" srcId="{F6E5D462-C145-D84E-8151-2DFA7B89B750}" destId="{320879C2-2DA7-6C46-BDE0-8DE66F25ED88}" srcOrd="3" destOrd="0" presId="urn:microsoft.com/office/officeart/2008/layout/AlternatingHexagons"/>
    <dgm:cxn modelId="{0F1DB8D1-A74B-674A-A21F-A0FF8AB6A606}" type="presParOf" srcId="{F6E5D462-C145-D84E-8151-2DFA7B89B750}" destId="{7024C286-1987-C142-B5AF-CA71C5C602FA}" srcOrd="4" destOrd="0" presId="urn:microsoft.com/office/officeart/2008/layout/AlternatingHexagons"/>
    <dgm:cxn modelId="{A0E2B7FD-F5D1-924A-9193-5EAA8EA62416}" type="presParOf" srcId="{7024C286-1987-C142-B5AF-CA71C5C602FA}" destId="{2931591E-B318-A74B-8494-40CBEC336038}" srcOrd="0" destOrd="0" presId="urn:microsoft.com/office/officeart/2008/layout/AlternatingHexagons"/>
    <dgm:cxn modelId="{6FE399A3-7301-7545-AC34-CE4453D2E277}" type="presParOf" srcId="{7024C286-1987-C142-B5AF-CA71C5C602FA}" destId="{B0ED5BAD-DE14-3243-B08F-A0F2C522CDA5}" srcOrd="1" destOrd="0" presId="urn:microsoft.com/office/officeart/2008/layout/AlternatingHexagons"/>
    <dgm:cxn modelId="{B81E51C3-9CE1-554D-9D37-D3C1232121F0}" type="presParOf" srcId="{7024C286-1987-C142-B5AF-CA71C5C602FA}" destId="{56141D6B-B868-7942-A682-2D6FE855B0BA}" srcOrd="2" destOrd="0" presId="urn:microsoft.com/office/officeart/2008/layout/AlternatingHexagons"/>
    <dgm:cxn modelId="{0DB01A52-F422-6344-AA18-FBB9C7DE80FD}" type="presParOf" srcId="{7024C286-1987-C142-B5AF-CA71C5C602FA}" destId="{6BB2AA05-27C7-D84F-BED0-69744F7B6E58}" srcOrd="3" destOrd="0" presId="urn:microsoft.com/office/officeart/2008/layout/AlternatingHexagons"/>
    <dgm:cxn modelId="{ED9B697B-3F9B-4047-8689-843F5088480A}" type="presParOf" srcId="{7024C286-1987-C142-B5AF-CA71C5C602FA}" destId="{23233366-A635-9A49-8DDF-139CBA787CF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81ED4-BC11-E246-BD14-AF5E4C224C90}">
      <dsp:nvSpPr>
        <dsp:cNvPr id="0" name=""/>
        <dsp:cNvSpPr/>
      </dsp:nvSpPr>
      <dsp:spPr>
        <a:xfrm rot="5400000">
          <a:off x="2660901" y="215012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Phishing</a:t>
          </a:r>
        </a:p>
      </dsp:txBody>
      <dsp:txXfrm rot="-5400000">
        <a:off x="3011426" y="373753"/>
        <a:ext cx="1046553" cy="1202933"/>
      </dsp:txXfrm>
    </dsp:sp>
    <dsp:sp modelId="{42D292C1-AE94-BF44-AA79-6A372D23307D}">
      <dsp:nvSpPr>
        <dsp:cNvPr id="0" name=""/>
        <dsp:cNvSpPr/>
      </dsp:nvSpPr>
      <dsp:spPr>
        <a:xfrm>
          <a:off x="4341048" y="450938"/>
          <a:ext cx="1950325" cy="104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5F44F-2FBB-8C42-9806-23371D33556E}">
      <dsp:nvSpPr>
        <dsp:cNvPr id="0" name=""/>
        <dsp:cNvSpPr/>
      </dsp:nvSpPr>
      <dsp:spPr>
        <a:xfrm rot="5400000">
          <a:off x="1018853" y="215012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Identity Theft</a:t>
          </a:r>
        </a:p>
      </dsp:txBody>
      <dsp:txXfrm rot="-5400000">
        <a:off x="1369378" y="373753"/>
        <a:ext cx="1046553" cy="1202933"/>
      </dsp:txXfrm>
    </dsp:sp>
    <dsp:sp modelId="{ACC6B7E7-ED06-3745-BDEA-1B6F2D668110}">
      <dsp:nvSpPr>
        <dsp:cNvPr id="0" name=""/>
        <dsp:cNvSpPr/>
      </dsp:nvSpPr>
      <dsp:spPr>
        <a:xfrm rot="5400000">
          <a:off x="763820" y="3127761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Skimming</a:t>
          </a:r>
        </a:p>
      </dsp:txBody>
      <dsp:txXfrm rot="-5400000">
        <a:off x="1114345" y="3286502"/>
        <a:ext cx="1046553" cy="1202933"/>
      </dsp:txXfrm>
    </dsp:sp>
    <dsp:sp modelId="{541A8D8B-3E69-024F-87CC-B5ED59B617B1}">
      <dsp:nvSpPr>
        <dsp:cNvPr id="0" name=""/>
        <dsp:cNvSpPr/>
      </dsp:nvSpPr>
      <dsp:spPr>
        <a:xfrm>
          <a:off x="0" y="1934304"/>
          <a:ext cx="1887412" cy="104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EBFD1-154A-0443-B205-FA7CDDDBDCF2}">
      <dsp:nvSpPr>
        <dsp:cNvPr id="0" name=""/>
        <dsp:cNvSpPr/>
      </dsp:nvSpPr>
      <dsp:spPr>
        <a:xfrm rot="5400000">
          <a:off x="1860845" y="1698378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Social Engineering</a:t>
          </a:r>
        </a:p>
      </dsp:txBody>
      <dsp:txXfrm rot="-5400000">
        <a:off x="2211370" y="1857119"/>
        <a:ext cx="1046553" cy="1202933"/>
      </dsp:txXfrm>
    </dsp:sp>
    <dsp:sp modelId="{2931591E-B318-A74B-8494-40CBEC336038}">
      <dsp:nvSpPr>
        <dsp:cNvPr id="0" name=""/>
        <dsp:cNvSpPr/>
      </dsp:nvSpPr>
      <dsp:spPr>
        <a:xfrm rot="5400000">
          <a:off x="4461301" y="3283162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 rot="-5400000">
        <a:off x="4811826" y="3441903"/>
        <a:ext cx="1046553" cy="1202933"/>
      </dsp:txXfrm>
    </dsp:sp>
    <dsp:sp modelId="{B0ED5BAD-DE14-3243-B08F-A0F2C522CDA5}">
      <dsp:nvSpPr>
        <dsp:cNvPr id="0" name=""/>
        <dsp:cNvSpPr/>
      </dsp:nvSpPr>
      <dsp:spPr>
        <a:xfrm>
          <a:off x="4341048" y="3417671"/>
          <a:ext cx="1950325" cy="104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33366-A635-9A49-8DDF-139CBA787CF4}">
      <dsp:nvSpPr>
        <dsp:cNvPr id="0" name=""/>
        <dsp:cNvSpPr/>
      </dsp:nvSpPr>
      <dsp:spPr>
        <a:xfrm rot="5400000">
          <a:off x="2667196" y="3139172"/>
          <a:ext cx="1747603" cy="152041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 Attacks</a:t>
          </a:r>
        </a:p>
      </dsp:txBody>
      <dsp:txXfrm rot="-5400000">
        <a:off x="3017721" y="3297913"/>
        <a:ext cx="1046553" cy="1202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FA615-9169-9940-A7FC-3A2A82BF99A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E7D2A-44DD-4249-8611-45ED2D98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E7D2A-44DD-4249-8611-45ED2D982A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1966-CC03-E148-876D-417A6C02719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0FEF-93E0-2D46-BB37-EA19321B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.global/2022/07/08/online-payment-fraud-losses-to-exceed-343bn-over-next-5-years/#:~:text=Online%20payment%20fraud%20losses%20to,next%205%20years%20%2D%20FinTech%20Global" TargetMode="External"/><Relationship Id="rId2" Type="http://schemas.openxmlformats.org/officeDocument/2006/relationships/hyperlink" Target="https://economictimes.indiatimes.com/industry/banking/finance/india-saw-20-5-bn-online-transactions-worth-rs-36-trillion-in-q2/articleshow/94638319.cm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73768-FC01-5C03-E88D-AE819F01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Fraud Detection in FinTech Domain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164056"/>
            <a:ext cx="10515600" cy="652792"/>
          </a:xfrm>
        </p:spPr>
        <p:txBody>
          <a:bodyPr>
            <a:noAutofit/>
          </a:bodyPr>
          <a:lstStyle/>
          <a:p>
            <a:pPr lvl="1"/>
            <a:r>
              <a:rPr lang="en-US" sz="3200" b="1" u="sng" dirty="0">
                <a:latin typeface="+mn-lt"/>
              </a:rPr>
              <a:t>Fraud Detection from the lens of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1CAE-A590-B9F3-97DF-965B33752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0" y="752383"/>
            <a:ext cx="10515600" cy="3105508"/>
          </a:xfrm>
        </p:spPr>
        <p:txBody>
          <a:bodyPr>
            <a:normAutofit/>
          </a:bodyPr>
          <a:lstStyle/>
          <a:p>
            <a:r>
              <a:rPr lang="en-US" dirty="0"/>
              <a:t>Model Fraud detection as a supervised learning problem – Type &amp; Nature of fraud are known a priori</a:t>
            </a:r>
          </a:p>
          <a:p>
            <a:r>
              <a:rPr lang="en-US" dirty="0"/>
              <a:t> Potential issues:</a:t>
            </a:r>
          </a:p>
          <a:p>
            <a:pPr lvl="1"/>
            <a:r>
              <a:rPr lang="en-US" dirty="0"/>
              <a:t>Class imbalance</a:t>
            </a:r>
          </a:p>
          <a:p>
            <a:pPr lvl="1"/>
            <a:r>
              <a:rPr lang="en-US" dirty="0"/>
              <a:t>Limited to only a particular type of Fraud</a:t>
            </a:r>
          </a:p>
          <a:p>
            <a:r>
              <a:rPr lang="en-US" dirty="0"/>
              <a:t>Things to keep in mind</a:t>
            </a:r>
          </a:p>
          <a:p>
            <a:pPr lvl="1"/>
            <a:r>
              <a:rPr lang="en-US" dirty="0"/>
              <a:t>Accuracy – Not a Good measure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87E5EC-74D6-405A-C6F2-DE5ED15C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21" y="4934941"/>
            <a:ext cx="2245132" cy="1170676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CD705228-3068-E8B9-A15E-ADA13A9086ED}"/>
              </a:ext>
            </a:extLst>
          </p:cNvPr>
          <p:cNvSpPr/>
          <p:nvPr/>
        </p:nvSpPr>
        <p:spPr>
          <a:xfrm>
            <a:off x="232913" y="3745040"/>
            <a:ext cx="2760453" cy="16692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Consider a 1000 </a:t>
            </a:r>
            <a:r>
              <a:rPr lang="en-US" sz="1600" dirty="0" err="1"/>
              <a:t>txns</a:t>
            </a:r>
            <a:r>
              <a:rPr lang="en-US" sz="1600" dirty="0"/>
              <a:t> happen via a banking system and out of which 10 are fraudulent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F7CBFC-F71E-7447-1E85-EF2FD56674E4}"/>
              </a:ext>
            </a:extLst>
          </p:cNvPr>
          <p:cNvCxnSpPr>
            <a:stCxn id="23" idx="0"/>
            <a:endCxn id="26" idx="0"/>
          </p:cNvCxnSpPr>
          <p:nvPr/>
        </p:nvCxnSpPr>
        <p:spPr>
          <a:xfrm flipH="1" flipV="1">
            <a:off x="2991066" y="4579646"/>
            <a:ext cx="1500421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FF6C1D8-E6C8-3ECF-474E-E050DAC527ED}"/>
              </a:ext>
            </a:extLst>
          </p:cNvPr>
          <p:cNvSpPr/>
          <p:nvPr/>
        </p:nvSpPr>
        <p:spPr>
          <a:xfrm>
            <a:off x="5805578" y="5336612"/>
            <a:ext cx="621102" cy="183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8B3B19-1227-99B1-0771-DB34F618ADA1}"/>
              </a:ext>
            </a:extLst>
          </p:cNvPr>
          <p:cNvSpPr/>
          <p:nvPr/>
        </p:nvSpPr>
        <p:spPr>
          <a:xfrm>
            <a:off x="6504318" y="4999009"/>
            <a:ext cx="1552754" cy="8588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A362685-0956-0400-8C4D-8998A69390E5}"/>
              </a:ext>
            </a:extLst>
          </p:cNvPr>
          <p:cNvSpPr/>
          <p:nvPr/>
        </p:nvSpPr>
        <p:spPr>
          <a:xfrm>
            <a:off x="8134711" y="5336612"/>
            <a:ext cx="621102" cy="183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39020-D3EE-5729-E25A-C9BA1753E26B}"/>
              </a:ext>
            </a:extLst>
          </p:cNvPr>
          <p:cNvSpPr/>
          <p:nvPr/>
        </p:nvSpPr>
        <p:spPr>
          <a:xfrm>
            <a:off x="8833452" y="4984815"/>
            <a:ext cx="1552754" cy="8588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Predicts all </a:t>
            </a:r>
            <a:r>
              <a:rPr lang="en-US" dirty="0" err="1"/>
              <a:t>txns</a:t>
            </a:r>
            <a:r>
              <a:rPr lang="en-US" dirty="0"/>
              <a:t> as good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E58AA-A86C-CCFB-D0EA-B0948EF37ECE}"/>
              </a:ext>
            </a:extLst>
          </p:cNvPr>
          <p:cNvSpPr txBox="1"/>
          <p:nvPr/>
        </p:nvSpPr>
        <p:spPr>
          <a:xfrm>
            <a:off x="10386206" y="5021751"/>
            <a:ext cx="1917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Accuracy – 99.0%?</a:t>
            </a:r>
          </a:p>
        </p:txBody>
      </p:sp>
    </p:spTree>
    <p:extLst>
      <p:ext uri="{BB962C8B-B14F-4D97-AF65-F5344CB8AC3E}">
        <p14:creationId xmlns:p14="http://schemas.microsoft.com/office/powerpoint/2010/main" val="140648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235730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Model Performance 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AC451-4CAA-3DAA-CAF9-206EB34F4755}"/>
              </a:ext>
            </a:extLst>
          </p:cNvPr>
          <p:cNvSpPr/>
          <p:nvPr/>
        </p:nvSpPr>
        <p:spPr>
          <a:xfrm>
            <a:off x="8609161" y="1186129"/>
            <a:ext cx="1043796" cy="104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692B5-0C0F-7934-B2F1-64CBF85514D5}"/>
              </a:ext>
            </a:extLst>
          </p:cNvPr>
          <p:cNvSpPr/>
          <p:nvPr/>
        </p:nvSpPr>
        <p:spPr>
          <a:xfrm>
            <a:off x="9652957" y="2229925"/>
            <a:ext cx="1043796" cy="104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C510C-94D8-9B96-00B0-E004C46931E1}"/>
              </a:ext>
            </a:extLst>
          </p:cNvPr>
          <p:cNvSpPr/>
          <p:nvPr/>
        </p:nvSpPr>
        <p:spPr>
          <a:xfrm>
            <a:off x="9652957" y="1186129"/>
            <a:ext cx="1043796" cy="10437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C421C-00AF-3185-6C54-A1C63197A093}"/>
              </a:ext>
            </a:extLst>
          </p:cNvPr>
          <p:cNvSpPr/>
          <p:nvPr/>
        </p:nvSpPr>
        <p:spPr>
          <a:xfrm>
            <a:off x="8609161" y="2229925"/>
            <a:ext cx="1043796" cy="10437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64515-6DBF-C897-F9AE-3B57DE21231A}"/>
              </a:ext>
            </a:extLst>
          </p:cNvPr>
          <p:cNvSpPr txBox="1"/>
          <p:nvPr/>
        </p:nvSpPr>
        <p:spPr>
          <a:xfrm>
            <a:off x="8902459" y="580375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81C07-2942-2D75-DCFB-59B950972DE3}"/>
              </a:ext>
            </a:extLst>
          </p:cNvPr>
          <p:cNvSpPr txBox="1"/>
          <p:nvPr/>
        </p:nvSpPr>
        <p:spPr>
          <a:xfrm rot="16200000">
            <a:off x="7288072" y="2122897"/>
            <a:ext cx="16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3BC39-41FF-59E9-68B0-45EE049010C3}"/>
              </a:ext>
            </a:extLst>
          </p:cNvPr>
          <p:cNvSpPr/>
          <p:nvPr/>
        </p:nvSpPr>
        <p:spPr>
          <a:xfrm>
            <a:off x="8609161" y="949707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Fraud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CA202-0207-3BF3-C53B-E7A699A9434D}"/>
              </a:ext>
            </a:extLst>
          </p:cNvPr>
          <p:cNvSpPr/>
          <p:nvPr/>
        </p:nvSpPr>
        <p:spPr>
          <a:xfrm>
            <a:off x="9652957" y="949707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- Fraud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D077D-68CD-4958-C7AF-329562F950C9}"/>
              </a:ext>
            </a:extLst>
          </p:cNvPr>
          <p:cNvSpPr/>
          <p:nvPr/>
        </p:nvSpPr>
        <p:spPr>
          <a:xfrm rot="16200000">
            <a:off x="7969052" y="2633611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- Fraud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CD7A7F-B392-796A-DE9F-5B7CE52EA2B1}"/>
              </a:ext>
            </a:extLst>
          </p:cNvPr>
          <p:cNvSpPr/>
          <p:nvPr/>
        </p:nvSpPr>
        <p:spPr>
          <a:xfrm rot="16200000">
            <a:off x="7969052" y="1589813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Fraud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86B49-FBAF-8F21-A5AE-0D51427B774A}"/>
                  </a:ext>
                </a:extLst>
              </p:cNvPr>
              <p:cNvSpPr txBox="1"/>
              <p:nvPr/>
            </p:nvSpPr>
            <p:spPr>
              <a:xfrm>
                <a:off x="349369" y="1036065"/>
                <a:ext cx="631923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86B49-FBAF-8F21-A5AE-0D51427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9" y="1036065"/>
                <a:ext cx="6319230" cy="572593"/>
              </a:xfrm>
              <a:prstGeom prst="rect">
                <a:avLst/>
              </a:prstGeom>
              <a:blipFill>
                <a:blip r:embed="rId3"/>
                <a:stretch>
                  <a:fillRect l="-802" t="-6522" r="-20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E79B76-DC0F-C89F-34A7-B3375A280961}"/>
                  </a:ext>
                </a:extLst>
              </p:cNvPr>
              <p:cNvSpPr txBox="1"/>
              <p:nvPr/>
            </p:nvSpPr>
            <p:spPr>
              <a:xfrm>
                <a:off x="349369" y="1943625"/>
                <a:ext cx="601138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E79B76-DC0F-C89F-34A7-B3375A280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9" y="1943625"/>
                <a:ext cx="6011389" cy="572593"/>
              </a:xfrm>
              <a:prstGeom prst="rect">
                <a:avLst/>
              </a:prstGeom>
              <a:blipFill>
                <a:blip r:embed="rId4"/>
                <a:stretch>
                  <a:fillRect l="-844" t="-8696" r="-84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035A0-FDFD-13DA-1E0D-063B5454E754}"/>
                  </a:ext>
                </a:extLst>
              </p:cNvPr>
              <p:cNvSpPr txBox="1"/>
              <p:nvPr/>
            </p:nvSpPr>
            <p:spPr>
              <a:xfrm>
                <a:off x="381901" y="2856407"/>
                <a:ext cx="5755293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𝑑𝑎𝑡𝑎𝑠𝑒𝑡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035A0-FDFD-13DA-1E0D-063B5454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1" y="2856407"/>
                <a:ext cx="5755293" cy="572593"/>
              </a:xfrm>
              <a:prstGeom prst="rect">
                <a:avLst/>
              </a:prstGeom>
              <a:blipFill>
                <a:blip r:embed="rId5"/>
                <a:stretch>
                  <a:fillRect l="-661" t="-8696" r="-22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E8CB75-F380-4802-BFC1-1CCB532808BE}"/>
                  </a:ext>
                </a:extLst>
              </p:cNvPr>
              <p:cNvSpPr txBox="1"/>
              <p:nvPr/>
            </p:nvSpPr>
            <p:spPr>
              <a:xfrm>
                <a:off x="381900" y="3690294"/>
                <a:ext cx="3499676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E8CB75-F380-4802-BFC1-1CCB53280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0" y="3690294"/>
                <a:ext cx="3499676" cy="572593"/>
              </a:xfrm>
              <a:prstGeom prst="rect">
                <a:avLst/>
              </a:prstGeom>
              <a:blipFill>
                <a:blip r:embed="rId6"/>
                <a:stretch>
                  <a:fillRect l="-1087" t="-2174" r="-108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9597804-500D-B216-F210-C44D9F739E0B}"/>
              </a:ext>
            </a:extLst>
          </p:cNvPr>
          <p:cNvSpPr/>
          <p:nvPr/>
        </p:nvSpPr>
        <p:spPr>
          <a:xfrm>
            <a:off x="4888300" y="4370630"/>
            <a:ext cx="1043796" cy="104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3B286-6AC4-5378-0F2D-0FFDDD2D12AB}"/>
              </a:ext>
            </a:extLst>
          </p:cNvPr>
          <p:cNvSpPr/>
          <p:nvPr/>
        </p:nvSpPr>
        <p:spPr>
          <a:xfrm>
            <a:off x="5932096" y="5414426"/>
            <a:ext cx="1043796" cy="10437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DA74CE-8084-7761-4C40-97A440902315}"/>
              </a:ext>
            </a:extLst>
          </p:cNvPr>
          <p:cNvSpPr/>
          <p:nvPr/>
        </p:nvSpPr>
        <p:spPr>
          <a:xfrm>
            <a:off x="5932096" y="4370630"/>
            <a:ext cx="1043796" cy="10437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E4F09E-117B-20A8-916F-8CFB97A5E79C}"/>
              </a:ext>
            </a:extLst>
          </p:cNvPr>
          <p:cNvSpPr/>
          <p:nvPr/>
        </p:nvSpPr>
        <p:spPr>
          <a:xfrm>
            <a:off x="4888300" y="5414426"/>
            <a:ext cx="1043796" cy="10437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FE3D2-6E26-D09A-BCA2-96E22048518D}"/>
              </a:ext>
            </a:extLst>
          </p:cNvPr>
          <p:cNvSpPr txBox="1"/>
          <p:nvPr/>
        </p:nvSpPr>
        <p:spPr>
          <a:xfrm>
            <a:off x="5181598" y="3764876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689A4-9C94-EF2F-9F05-C9D074F0E073}"/>
              </a:ext>
            </a:extLst>
          </p:cNvPr>
          <p:cNvSpPr txBox="1"/>
          <p:nvPr/>
        </p:nvSpPr>
        <p:spPr>
          <a:xfrm rot="16200000">
            <a:off x="3567211" y="5307398"/>
            <a:ext cx="16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0B02D-B25E-EDDA-02D2-4C82E7184A31}"/>
              </a:ext>
            </a:extLst>
          </p:cNvPr>
          <p:cNvSpPr/>
          <p:nvPr/>
        </p:nvSpPr>
        <p:spPr>
          <a:xfrm>
            <a:off x="4888300" y="4134208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Fraud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8FBD26-92CF-466A-88D5-CB6E0CC7B872}"/>
              </a:ext>
            </a:extLst>
          </p:cNvPr>
          <p:cNvSpPr/>
          <p:nvPr/>
        </p:nvSpPr>
        <p:spPr>
          <a:xfrm>
            <a:off x="5932096" y="4134208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- Fraud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FE1EE-8A34-468A-101F-C5F13B2C468B}"/>
              </a:ext>
            </a:extLst>
          </p:cNvPr>
          <p:cNvSpPr/>
          <p:nvPr/>
        </p:nvSpPr>
        <p:spPr>
          <a:xfrm rot="16200000">
            <a:off x="4248191" y="5818112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Non - Fraud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A7390C-4324-0CC8-1795-F297AB9DE6F5}"/>
              </a:ext>
            </a:extLst>
          </p:cNvPr>
          <p:cNvSpPr/>
          <p:nvPr/>
        </p:nvSpPr>
        <p:spPr>
          <a:xfrm rot="16200000">
            <a:off x="4248191" y="4774314"/>
            <a:ext cx="1043796" cy="236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93613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235730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Model Relevance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EAD6-2DE2-DC9B-70D5-3D8602750AA2}"/>
              </a:ext>
            </a:extLst>
          </p:cNvPr>
          <p:cNvSpPr txBox="1"/>
          <p:nvPr/>
        </p:nvSpPr>
        <p:spPr>
          <a:xfrm>
            <a:off x="596660" y="99203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Stability Index –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quantify the relevance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on which the model is run keeps on changing it’s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retrain the model once we see a shift in population – Model becomes obsolete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D8AB9-6CA4-C2B3-E43B-76D97927E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940" y="239260"/>
            <a:ext cx="2937060" cy="2043382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20A2FB-5EAE-478D-E427-DB1B7D136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60553"/>
              </p:ext>
            </p:extLst>
          </p:nvPr>
        </p:nvGraphicFramePr>
        <p:xfrm>
          <a:off x="350094" y="2329388"/>
          <a:ext cx="9045989" cy="41663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8736">
                  <a:extLst>
                    <a:ext uri="{9D8B030D-6E8A-4147-A177-3AD203B41FA5}">
                      <a16:colId xmlns:a16="http://schemas.microsoft.com/office/drawing/2014/main" val="356920284"/>
                    </a:ext>
                  </a:extLst>
                </a:gridCol>
                <a:gridCol w="1195889">
                  <a:extLst>
                    <a:ext uri="{9D8B030D-6E8A-4147-A177-3AD203B41FA5}">
                      <a16:colId xmlns:a16="http://schemas.microsoft.com/office/drawing/2014/main" val="3661698038"/>
                    </a:ext>
                  </a:extLst>
                </a:gridCol>
                <a:gridCol w="1824770">
                  <a:extLst>
                    <a:ext uri="{9D8B030D-6E8A-4147-A177-3AD203B41FA5}">
                      <a16:colId xmlns:a16="http://schemas.microsoft.com/office/drawing/2014/main" val="797781970"/>
                    </a:ext>
                  </a:extLst>
                </a:gridCol>
                <a:gridCol w="1613660">
                  <a:extLst>
                    <a:ext uri="{9D8B030D-6E8A-4147-A177-3AD203B41FA5}">
                      <a16:colId xmlns:a16="http://schemas.microsoft.com/office/drawing/2014/main" val="456074406"/>
                    </a:ext>
                  </a:extLst>
                </a:gridCol>
                <a:gridCol w="648628">
                  <a:extLst>
                    <a:ext uri="{9D8B030D-6E8A-4147-A177-3AD203B41FA5}">
                      <a16:colId xmlns:a16="http://schemas.microsoft.com/office/drawing/2014/main" val="3488441984"/>
                    </a:ext>
                  </a:extLst>
                </a:gridCol>
                <a:gridCol w="975437">
                  <a:extLst>
                    <a:ext uri="{9D8B030D-6E8A-4147-A177-3AD203B41FA5}">
                      <a16:colId xmlns:a16="http://schemas.microsoft.com/office/drawing/2014/main" val="3668213632"/>
                    </a:ext>
                  </a:extLst>
                </a:gridCol>
                <a:gridCol w="1068869">
                  <a:extLst>
                    <a:ext uri="{9D8B030D-6E8A-4147-A177-3AD203B41FA5}">
                      <a16:colId xmlns:a16="http://schemas.microsoft.com/office/drawing/2014/main" val="3357178783"/>
                    </a:ext>
                  </a:extLst>
                </a:gridCol>
              </a:tblGrid>
              <a:tr h="457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Scoring%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Training%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ln(A/B)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Decile 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– 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8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 –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 – 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 –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 – 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6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0.53 –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3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 –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5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– 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 – 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476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9D405A-BE33-15A2-57D5-5BCAF5648B09}"/>
              </a:ext>
            </a:extLst>
          </p:cNvPr>
          <p:cNvSpPr txBox="1"/>
          <p:nvPr/>
        </p:nvSpPr>
        <p:spPr>
          <a:xfrm>
            <a:off x="7868727" y="6488668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PSI = 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B3349-F059-5FAB-2068-A0B82D96EE91}"/>
              </a:ext>
            </a:extLst>
          </p:cNvPr>
          <p:cNvSpPr txBox="1"/>
          <p:nvPr/>
        </p:nvSpPr>
        <p:spPr>
          <a:xfrm>
            <a:off x="9471078" y="2924354"/>
            <a:ext cx="2720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Guideline: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PSI &lt; 10%: No significant change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PSI &lt; 20%: Moderate change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PSI &gt; 20%: significant change in population</a:t>
            </a:r>
          </a:p>
        </p:txBody>
      </p:sp>
    </p:spTree>
    <p:extLst>
      <p:ext uri="{BB962C8B-B14F-4D97-AF65-F5344CB8AC3E}">
        <p14:creationId xmlns:p14="http://schemas.microsoft.com/office/powerpoint/2010/main" val="271946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778A-226A-C5F7-C889-D9E95C14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Anomaly Detection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94232-1763-4D0B-48C4-D72AE24C616F}"/>
              </a:ext>
            </a:extLst>
          </p:cNvPr>
          <p:cNvSpPr txBox="1"/>
          <p:nvPr/>
        </p:nvSpPr>
        <p:spPr>
          <a:xfrm>
            <a:off x="6770193" y="1883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65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164056"/>
            <a:ext cx="10515600" cy="652792"/>
          </a:xfrm>
        </p:spPr>
        <p:txBody>
          <a:bodyPr>
            <a:noAutofit/>
          </a:bodyPr>
          <a:lstStyle/>
          <a:p>
            <a:pPr lvl="1"/>
            <a:r>
              <a:rPr lang="en-US" sz="3200" b="1" u="sng" dirty="0">
                <a:latin typeface="+mn-lt"/>
              </a:rPr>
              <a:t>Fraud Detection from the lens of unsupervised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07F3D-D3F1-276B-6239-9DAFD850D3C5}"/>
              </a:ext>
            </a:extLst>
          </p:cNvPr>
          <p:cNvSpPr txBox="1"/>
          <p:nvPr/>
        </p:nvSpPr>
        <p:spPr>
          <a:xfrm>
            <a:off x="483079" y="879894"/>
            <a:ext cx="10714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Fraud detection as an unsupervised learning problem – Anomaly detection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 and nature of frauds are not known a priori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Helps us in getting started when there is no labelled data available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8C779F-4FED-404B-BCA5-8467D9020E38}"/>
              </a:ext>
            </a:extLst>
          </p:cNvPr>
          <p:cNvSpPr txBox="1">
            <a:spLocks/>
          </p:cNvSpPr>
          <p:nvPr/>
        </p:nvSpPr>
        <p:spPr>
          <a:xfrm>
            <a:off x="596660" y="3835829"/>
            <a:ext cx="10515600" cy="652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1" indent="-342900" defTabSz="9144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  <a:latin typeface="+mn-lt"/>
              </a:rPr>
              <a:t>Gaussian Distribution based anomaly detection</a:t>
            </a:r>
          </a:p>
          <a:p>
            <a:pPr marL="342900" lvl="1" indent="-342900" defTabSz="91440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ysClr val="windowText" lastClr="000000"/>
                </a:solidFill>
              </a:rPr>
              <a:t>Isolation Forest</a:t>
            </a:r>
            <a:endParaRPr lang="en-US" sz="2800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CF1ECD-5D78-D137-5BDF-59406F95AB9F}"/>
              </a:ext>
            </a:extLst>
          </p:cNvPr>
          <p:cNvSpPr txBox="1">
            <a:spLocks/>
          </p:cNvSpPr>
          <p:nvPr/>
        </p:nvSpPr>
        <p:spPr>
          <a:xfrm>
            <a:off x="483079" y="2939406"/>
            <a:ext cx="10515600" cy="652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r>
              <a:rPr lang="en-US" sz="2800" b="1" u="sng" kern="0" dirty="0">
                <a:solidFill>
                  <a:sysClr val="windowText" lastClr="000000"/>
                </a:solidFill>
                <a:latin typeface="+mn-lt"/>
              </a:rPr>
              <a:t>Methods:</a:t>
            </a:r>
          </a:p>
        </p:txBody>
      </p:sp>
    </p:spTree>
    <p:extLst>
      <p:ext uri="{BB962C8B-B14F-4D97-AF65-F5344CB8AC3E}">
        <p14:creationId xmlns:p14="http://schemas.microsoft.com/office/powerpoint/2010/main" val="209220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58" y="978095"/>
            <a:ext cx="1947161" cy="652792"/>
          </a:xfrm>
        </p:spPr>
        <p:txBody>
          <a:bodyPr>
            <a:noAutofit/>
          </a:bodyPr>
          <a:lstStyle/>
          <a:p>
            <a:pPr lvl="1"/>
            <a:r>
              <a:rPr lang="en-US" sz="3200" b="1" u="sng" dirty="0">
                <a:latin typeface="+mn-lt"/>
              </a:rPr>
              <a:t>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AFBED1-2CEE-CA47-71CA-BFD4DF07B731}"/>
              </a:ext>
            </a:extLst>
          </p:cNvPr>
          <p:cNvGrpSpPr/>
          <p:nvPr/>
        </p:nvGrpSpPr>
        <p:grpSpPr>
          <a:xfrm>
            <a:off x="1129722" y="2329399"/>
            <a:ext cx="3512634" cy="2653990"/>
            <a:chOff x="3112799" y="1534213"/>
            <a:chExt cx="3512634" cy="265399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DE8B1E-C417-204B-D6ED-ED94793ED8DB}"/>
                </a:ext>
              </a:extLst>
            </p:cNvPr>
            <p:cNvCxnSpPr/>
            <p:nvPr/>
          </p:nvCxnSpPr>
          <p:spPr>
            <a:xfrm>
              <a:off x="3112799" y="4169349"/>
              <a:ext cx="3512634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535F3C-9520-F857-B2B9-948127254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653" y="1534213"/>
              <a:ext cx="0" cy="265399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3BEBEB-7640-0713-D6AA-D22A02A9F826}"/>
              </a:ext>
            </a:extLst>
          </p:cNvPr>
          <p:cNvSpPr txBox="1"/>
          <p:nvPr/>
        </p:nvSpPr>
        <p:spPr>
          <a:xfrm>
            <a:off x="1932359" y="5194025"/>
            <a:ext cx="2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Login Attempts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024F-9DDF-F680-CF50-54E53BDBD34E}"/>
              </a:ext>
            </a:extLst>
          </p:cNvPr>
          <p:cNvSpPr txBox="1"/>
          <p:nvPr/>
        </p:nvSpPr>
        <p:spPr>
          <a:xfrm rot="16200000">
            <a:off x="237404" y="3462301"/>
            <a:ext cx="14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Txn</a:t>
            </a:r>
            <a:r>
              <a:rPr lang="en-US" dirty="0"/>
              <a:t> Amount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64F383-0BCB-317C-DC8E-3436B8901383}"/>
              </a:ext>
            </a:extLst>
          </p:cNvPr>
          <p:cNvSpPr/>
          <p:nvPr/>
        </p:nvSpPr>
        <p:spPr>
          <a:xfrm>
            <a:off x="2475801" y="35195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B2119-0E2C-637E-4DD5-82C5BD039870}"/>
              </a:ext>
            </a:extLst>
          </p:cNvPr>
          <p:cNvSpPr/>
          <p:nvPr/>
        </p:nvSpPr>
        <p:spPr>
          <a:xfrm>
            <a:off x="2628201" y="367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60CB71-461A-791F-A0CE-2639E413D506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A5E45D-FC3E-5729-1700-6C516036B214}"/>
              </a:ext>
            </a:extLst>
          </p:cNvPr>
          <p:cNvSpPr/>
          <p:nvPr/>
        </p:nvSpPr>
        <p:spPr>
          <a:xfrm rot="19948793">
            <a:off x="2531343" y="38653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E304E7-B0ED-02B5-25E8-0DDDA6EBE2C2}"/>
              </a:ext>
            </a:extLst>
          </p:cNvPr>
          <p:cNvSpPr/>
          <p:nvPr/>
        </p:nvSpPr>
        <p:spPr>
          <a:xfrm>
            <a:off x="2840320" y="3643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D241A-164D-9986-5820-104539E6BB5D}"/>
              </a:ext>
            </a:extLst>
          </p:cNvPr>
          <p:cNvSpPr/>
          <p:nvPr/>
        </p:nvSpPr>
        <p:spPr>
          <a:xfrm>
            <a:off x="2628201" y="367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40AFF6-86DE-6BEE-7F19-1F29FA702343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9B6654-267E-774E-F884-B9363758172E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B69DF3-7781-71BA-CECA-9B2DC0DAC9A7}"/>
              </a:ext>
            </a:extLst>
          </p:cNvPr>
          <p:cNvSpPr/>
          <p:nvPr/>
        </p:nvSpPr>
        <p:spPr>
          <a:xfrm rot="19948793">
            <a:off x="2683743" y="4017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11EB71-4532-D963-3C58-1EAA4A4D0ABB}"/>
              </a:ext>
            </a:extLst>
          </p:cNvPr>
          <p:cNvSpPr/>
          <p:nvPr/>
        </p:nvSpPr>
        <p:spPr>
          <a:xfrm>
            <a:off x="2992720" y="3796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B92FA3-330D-280B-82F7-1F706D9A4000}"/>
              </a:ext>
            </a:extLst>
          </p:cNvPr>
          <p:cNvSpPr/>
          <p:nvPr/>
        </p:nvSpPr>
        <p:spPr>
          <a:xfrm>
            <a:off x="2628201" y="367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320C6F-D640-E834-B76D-A828B8A4B222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3AF9EA-CF4C-FFB4-D8BA-BDD6F6C640E8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581878-7AFA-EBD0-1CA3-F3CFD13D4863}"/>
              </a:ext>
            </a:extLst>
          </p:cNvPr>
          <p:cNvSpPr/>
          <p:nvPr/>
        </p:nvSpPr>
        <p:spPr>
          <a:xfrm rot="19948793">
            <a:off x="2683743" y="4017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27174B-D4E3-0293-E199-23F6CAFFCCA9}"/>
              </a:ext>
            </a:extLst>
          </p:cNvPr>
          <p:cNvSpPr/>
          <p:nvPr/>
        </p:nvSpPr>
        <p:spPr>
          <a:xfrm>
            <a:off x="2992720" y="3796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4C760-21A2-DA5E-C23E-019E65FB625A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CD2CB6-A8ED-A7C1-C69B-902052655E7D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90DE22-79B8-7856-E6E1-49611383E494}"/>
              </a:ext>
            </a:extLst>
          </p:cNvPr>
          <p:cNvSpPr/>
          <p:nvPr/>
        </p:nvSpPr>
        <p:spPr>
          <a:xfrm>
            <a:off x="3085401" y="4129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C2921B-50D6-58FF-6043-B681B402651C}"/>
              </a:ext>
            </a:extLst>
          </p:cNvPr>
          <p:cNvSpPr/>
          <p:nvPr/>
        </p:nvSpPr>
        <p:spPr>
          <a:xfrm rot="19948793">
            <a:off x="2836143" y="4170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032A2-2D5E-7D08-BACE-EF9990E92D17}"/>
              </a:ext>
            </a:extLst>
          </p:cNvPr>
          <p:cNvSpPr/>
          <p:nvPr/>
        </p:nvSpPr>
        <p:spPr>
          <a:xfrm>
            <a:off x="3145120" y="39486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C0C81C-3105-7912-E736-45C663DAA2C8}"/>
              </a:ext>
            </a:extLst>
          </p:cNvPr>
          <p:cNvSpPr/>
          <p:nvPr/>
        </p:nvSpPr>
        <p:spPr>
          <a:xfrm>
            <a:off x="2628201" y="367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A52596-7EBB-AC3F-36D2-703F2E410781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64EC00B-C744-1196-43DF-A74046CC30FA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20033C-2A94-AFEC-03C1-DF5D20623AC9}"/>
              </a:ext>
            </a:extLst>
          </p:cNvPr>
          <p:cNvSpPr/>
          <p:nvPr/>
        </p:nvSpPr>
        <p:spPr>
          <a:xfrm rot="19948793">
            <a:off x="2393910" y="405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199004-C094-9221-2386-0A699ED0A3E6}"/>
              </a:ext>
            </a:extLst>
          </p:cNvPr>
          <p:cNvSpPr/>
          <p:nvPr/>
        </p:nvSpPr>
        <p:spPr>
          <a:xfrm>
            <a:off x="2992720" y="3796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FEF385-0472-6A97-A747-618E48DE3F52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17E5A2-19B0-42DA-0DFA-8B212E44D76F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591F13F-99ED-75EF-6E13-B594B68C8123}"/>
              </a:ext>
            </a:extLst>
          </p:cNvPr>
          <p:cNvSpPr/>
          <p:nvPr/>
        </p:nvSpPr>
        <p:spPr>
          <a:xfrm>
            <a:off x="3085401" y="4129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C7EB28-A26A-436B-3A7E-A603630FD6D4}"/>
              </a:ext>
            </a:extLst>
          </p:cNvPr>
          <p:cNvSpPr/>
          <p:nvPr/>
        </p:nvSpPr>
        <p:spPr>
          <a:xfrm rot="19948793">
            <a:off x="2836143" y="4170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D25445-B5F0-51CF-4EF1-28945FEAABF4}"/>
              </a:ext>
            </a:extLst>
          </p:cNvPr>
          <p:cNvSpPr/>
          <p:nvPr/>
        </p:nvSpPr>
        <p:spPr>
          <a:xfrm>
            <a:off x="3145120" y="39486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9AC425-EB37-A1C3-04CD-BCDC90A19819}"/>
              </a:ext>
            </a:extLst>
          </p:cNvPr>
          <p:cNvSpPr/>
          <p:nvPr/>
        </p:nvSpPr>
        <p:spPr>
          <a:xfrm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FC1DF6D-56AB-83A8-83D3-0F67B7091515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65A50A-2061-EA6A-C3B4-CC91262F9F39}"/>
              </a:ext>
            </a:extLst>
          </p:cNvPr>
          <p:cNvSpPr/>
          <p:nvPr/>
        </p:nvSpPr>
        <p:spPr>
          <a:xfrm>
            <a:off x="3085401" y="4129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19DCE53-4834-A749-4CF2-6B4A6F7525E7}"/>
              </a:ext>
            </a:extLst>
          </p:cNvPr>
          <p:cNvSpPr/>
          <p:nvPr/>
        </p:nvSpPr>
        <p:spPr>
          <a:xfrm rot="19948793">
            <a:off x="2836143" y="4170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8F21C9-EFAA-0976-F06A-155AE6A82321}"/>
              </a:ext>
            </a:extLst>
          </p:cNvPr>
          <p:cNvSpPr/>
          <p:nvPr/>
        </p:nvSpPr>
        <p:spPr>
          <a:xfrm>
            <a:off x="2797191" y="3496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48DEB73-22CE-6FAF-390D-238C5661631B}"/>
              </a:ext>
            </a:extLst>
          </p:cNvPr>
          <p:cNvSpPr/>
          <p:nvPr/>
        </p:nvSpPr>
        <p:spPr>
          <a:xfrm>
            <a:off x="2933001" y="3976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224269-DEB9-4E26-A917-2BF932AB5A92}"/>
              </a:ext>
            </a:extLst>
          </p:cNvPr>
          <p:cNvSpPr/>
          <p:nvPr/>
        </p:nvSpPr>
        <p:spPr>
          <a:xfrm>
            <a:off x="3085401" y="4129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C3DD56-43F8-1168-5F36-82B3C682003E}"/>
              </a:ext>
            </a:extLst>
          </p:cNvPr>
          <p:cNvSpPr/>
          <p:nvPr/>
        </p:nvSpPr>
        <p:spPr>
          <a:xfrm>
            <a:off x="2335659" y="38116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420E78-8825-7BB6-1925-1675480AABF3}"/>
              </a:ext>
            </a:extLst>
          </p:cNvPr>
          <p:cNvSpPr/>
          <p:nvPr/>
        </p:nvSpPr>
        <p:spPr>
          <a:xfrm rot="19948793">
            <a:off x="2620226" y="41997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559E22-7532-B219-8A9C-99FCBC857D2E}"/>
              </a:ext>
            </a:extLst>
          </p:cNvPr>
          <p:cNvSpPr/>
          <p:nvPr/>
        </p:nvSpPr>
        <p:spPr>
          <a:xfrm>
            <a:off x="2597366" y="3497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56B65A-5F54-842A-9B2E-9210943CA5F8}"/>
              </a:ext>
            </a:extLst>
          </p:cNvPr>
          <p:cNvSpPr/>
          <p:nvPr/>
        </p:nvSpPr>
        <p:spPr>
          <a:xfrm rot="18002730">
            <a:off x="2628201" y="367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B2B794-E2B3-451E-0DA7-5D5C8752C0F1}"/>
              </a:ext>
            </a:extLst>
          </p:cNvPr>
          <p:cNvSpPr/>
          <p:nvPr/>
        </p:nvSpPr>
        <p:spPr>
          <a:xfrm rot="18002730"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7DBCC7-F602-53B6-84EA-779A3C0648CD}"/>
              </a:ext>
            </a:extLst>
          </p:cNvPr>
          <p:cNvSpPr/>
          <p:nvPr/>
        </p:nvSpPr>
        <p:spPr>
          <a:xfrm rot="18002730">
            <a:off x="2992720" y="3796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0E2D46-BDA6-239F-7D18-7C93DC180A1F}"/>
              </a:ext>
            </a:extLst>
          </p:cNvPr>
          <p:cNvSpPr/>
          <p:nvPr/>
        </p:nvSpPr>
        <p:spPr>
          <a:xfrm rot="18002730"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63B359-47E0-4BD3-F7DA-6DBD63A6A729}"/>
              </a:ext>
            </a:extLst>
          </p:cNvPr>
          <p:cNvSpPr/>
          <p:nvPr/>
        </p:nvSpPr>
        <p:spPr>
          <a:xfrm rot="18002730"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9F0618-0AE3-4262-6A1D-43CE4063335D}"/>
              </a:ext>
            </a:extLst>
          </p:cNvPr>
          <p:cNvSpPr/>
          <p:nvPr/>
        </p:nvSpPr>
        <p:spPr>
          <a:xfrm rot="18002730">
            <a:off x="2780601" y="3824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E046F80-65BC-9021-4DC7-A4FD212FF4B0}"/>
              </a:ext>
            </a:extLst>
          </p:cNvPr>
          <p:cNvSpPr/>
          <p:nvPr/>
        </p:nvSpPr>
        <p:spPr>
          <a:xfrm rot="18002730">
            <a:off x="2949591" y="3649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8851C62-94F8-90A2-9E01-6BA7A070AECD}"/>
              </a:ext>
            </a:extLst>
          </p:cNvPr>
          <p:cNvSpPr/>
          <p:nvPr/>
        </p:nvSpPr>
        <p:spPr>
          <a:xfrm rot="18002730">
            <a:off x="2749766" y="3650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9CC0C9-EEB7-AA8B-3440-EEB559F40151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BCDC89-53BC-A419-FFC1-B3E4ECB90A3A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7C3F2C-E81A-CF43-F35E-845EA4B1E8CA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4B0E4B8-12A9-4740-C9D2-8B9345518280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8C39229-36EF-0382-F46D-15E2820E5FF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2213E1-0970-BB7B-D448-F28715E951C3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682712-56FA-9C79-0412-39A08741F505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B0B9F6-11A1-8558-1D8B-9F6306850E0C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444AED-4AE4-C65F-11C1-C657ADED5BBC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F4E547-DF48-CC0F-17E3-51DD4258BCC6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7512C1-C163-C11C-94DF-1686EAD8BA65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1066041-C5CE-5250-2966-447F8A851FD2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D7ECB46-B104-4A9D-220A-276E2C737C1B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BFCC06-44B3-DDDC-61E8-90B3623D2915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6F96E21-3B59-535E-CD04-80FDB756511D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A01F471-D30E-9211-18F9-7BA28583C6D9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9F9ECF-5ABA-998D-47E6-85745C475F7F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2655B8A-7C65-F1B8-02E0-C1F14248D69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AEC681-F75D-937E-9D5C-7B5DFC69F4B6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1E49F74-6637-8B22-F534-054556F68699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38E386-1BF3-25FB-BD7E-5B20EB84E10B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068E6D1-6240-6FAC-8E41-7D2C61D91AD3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90BE251-5F37-365F-3DE4-1792BF0D641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14F4F21-5D8F-6952-6596-44EAD56C2A95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BFDE22A-4E18-60B4-A722-10293B2A0EF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D62A4A-FF8F-50F4-1F74-A6C66D41F9CD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AAF62B3-CD10-323E-73C4-5494DC33B3A5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373A1BF-E354-F1F7-7082-E69A1DA35EC4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BE8C310-EFEF-1666-49BB-02C0B284E00F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C95257E-7CE9-A883-872E-6F49FF5D97DE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4533BE3-6FD6-C65E-D161-214521C8DD4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E53870-9D39-5C86-FFAB-980BB326778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A3B15B0-5821-53E4-5238-1D55A18A29AC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127ABEE-5E4E-13F5-6269-BE237B74D7E7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55F44D1-38B9-C95B-C04B-C399E65C9A65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318344-8C03-DD34-663B-405D6F64BA4E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FBE98D3-E2C0-7BE2-8B1E-7FD0A237F2E7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09E5354-6DFA-4FEC-17BB-563F5A209F20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00EF89E-CC65-585A-7CCE-DDEFC832B1DB}"/>
              </a:ext>
            </a:extLst>
          </p:cNvPr>
          <p:cNvSpPr/>
          <p:nvPr/>
        </p:nvSpPr>
        <p:spPr>
          <a:xfrm rot="19948793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5A29C23-3D41-F983-A542-842A7F90BE56}"/>
              </a:ext>
            </a:extLst>
          </p:cNvPr>
          <p:cNvSpPr/>
          <p:nvPr/>
        </p:nvSpPr>
        <p:spPr>
          <a:xfrm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206BB5D-D61C-427B-7337-4FBFA3CEDB19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970A1A4-FB58-F9EA-340D-5D611676CBA2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C82F593-FCF6-F236-81DE-0ABB0E766DA2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CD2F11A-E045-4D75-51A7-3B0A63456571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3B9F2D-2855-F156-DEDB-35DEA3B6316C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2AA40E4-FCD7-3B01-9CF7-634CF3EAC5AC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E8030A2-FB92-8C89-A6B4-57039EBDCDDF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AB10847-1BC1-5F7F-3678-BA6D0449E559}"/>
              </a:ext>
            </a:extLst>
          </p:cNvPr>
          <p:cNvSpPr/>
          <p:nvPr/>
        </p:nvSpPr>
        <p:spPr>
          <a:xfrm rot="18002730">
            <a:off x="2480923" y="3747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55A56D47-8C14-1DE4-FCC1-CC2CEC02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59" y="3380954"/>
            <a:ext cx="863600" cy="7620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D1A7F784-32EE-210D-A792-7C025849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92" y="1746297"/>
            <a:ext cx="4009153" cy="2104020"/>
          </a:xfrm>
          <a:prstGeom prst="rect">
            <a:avLst/>
          </a:prstGeom>
        </p:spPr>
      </p:pic>
      <p:sp>
        <p:nvSpPr>
          <p:cNvPr id="212" name="Title 1">
            <a:extLst>
              <a:ext uri="{FF2B5EF4-FFF2-40B4-BE49-F238E27FC236}">
                <a16:creationId xmlns:a16="http://schemas.microsoft.com/office/drawing/2014/main" id="{94F02C0B-7E2B-6FC1-4319-68978C930615}"/>
              </a:ext>
            </a:extLst>
          </p:cNvPr>
          <p:cNvSpPr txBox="1">
            <a:spLocks/>
          </p:cNvSpPr>
          <p:nvPr/>
        </p:nvSpPr>
        <p:spPr>
          <a:xfrm>
            <a:off x="7463988" y="1147748"/>
            <a:ext cx="4009153" cy="652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r>
              <a:rPr lang="en-US" sz="2400" b="1" u="sng" kern="0" dirty="0">
                <a:solidFill>
                  <a:sysClr val="windowText" lastClr="000000"/>
                </a:solidFill>
                <a:latin typeface="+mn-lt"/>
              </a:rPr>
              <a:t>Mathematical Formulation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9990AD5-2554-0C0E-39C9-A70AC5EA7FAE}"/>
              </a:ext>
            </a:extLst>
          </p:cNvPr>
          <p:cNvGrpSpPr/>
          <p:nvPr/>
        </p:nvGrpSpPr>
        <p:grpSpPr>
          <a:xfrm>
            <a:off x="7463988" y="4554993"/>
            <a:ext cx="1738140" cy="819083"/>
            <a:chOff x="8616682" y="3363606"/>
            <a:chExt cx="1738140" cy="819083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8E5D5CB5-31F2-9315-A188-F7D615CB0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25" r="1166"/>
            <a:stretch/>
          </p:blipFill>
          <p:spPr>
            <a:xfrm>
              <a:off x="8626910" y="3363606"/>
              <a:ext cx="1727912" cy="819083"/>
            </a:xfrm>
            <a:prstGeom prst="rect">
              <a:avLst/>
            </a:prstGeom>
          </p:spPr>
        </p:pic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909296D-F476-FADF-E10C-B954996909C5}"/>
                </a:ext>
              </a:extLst>
            </p:cNvPr>
            <p:cNvSpPr/>
            <p:nvPr/>
          </p:nvSpPr>
          <p:spPr>
            <a:xfrm>
              <a:off x="8616682" y="3626841"/>
              <a:ext cx="225394" cy="942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8F859A5-3103-5A0A-1CAD-5B5DAFCF4DDC}"/>
              </a:ext>
            </a:extLst>
          </p:cNvPr>
          <p:cNvGrpSpPr/>
          <p:nvPr/>
        </p:nvGrpSpPr>
        <p:grpSpPr>
          <a:xfrm>
            <a:off x="9720049" y="4507522"/>
            <a:ext cx="1929190" cy="866554"/>
            <a:chOff x="7646132" y="4873180"/>
            <a:chExt cx="1929190" cy="866554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F8F2E114-2AAF-2EFE-8F2B-C9C7BB121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6132" y="4873180"/>
              <a:ext cx="1929190" cy="866554"/>
            </a:xfrm>
            <a:prstGeom prst="rect">
              <a:avLst/>
            </a:prstGeom>
          </p:spPr>
        </p:pic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9EB1784-6AA0-7576-E649-7FC58235B06A}"/>
                </a:ext>
              </a:extLst>
            </p:cNvPr>
            <p:cNvSpPr/>
            <p:nvPr/>
          </p:nvSpPr>
          <p:spPr>
            <a:xfrm>
              <a:off x="7646132" y="5210349"/>
              <a:ext cx="126268" cy="96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B9A0F-6B8F-5FF1-AA8D-E03CF4E967C0}"/>
              </a:ext>
            </a:extLst>
          </p:cNvPr>
          <p:cNvSpPr txBox="1"/>
          <p:nvPr/>
        </p:nvSpPr>
        <p:spPr>
          <a:xfrm>
            <a:off x="395868" y="411904"/>
            <a:ext cx="7293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914400"/>
            <a:r>
              <a:rPr lang="en-US" sz="2400" b="1" kern="0" dirty="0">
                <a:solidFill>
                  <a:sysClr val="windowText" lastClr="000000"/>
                </a:solidFill>
                <a:latin typeface="+mn-lt"/>
              </a:rPr>
              <a:t>Gaussian Distribution based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02536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4A0-01D1-7602-4541-68F0547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58" y="978095"/>
            <a:ext cx="1947161" cy="652792"/>
          </a:xfrm>
        </p:spPr>
        <p:txBody>
          <a:bodyPr>
            <a:noAutofit/>
          </a:bodyPr>
          <a:lstStyle/>
          <a:p>
            <a:pPr lvl="1"/>
            <a:r>
              <a:rPr lang="en-US" sz="3200" b="1" u="sng" dirty="0">
                <a:latin typeface="+mn-lt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B9A0F-6B8F-5FF1-AA8D-E03CF4E967C0}"/>
              </a:ext>
            </a:extLst>
          </p:cNvPr>
          <p:cNvSpPr txBox="1"/>
          <p:nvPr/>
        </p:nvSpPr>
        <p:spPr>
          <a:xfrm>
            <a:off x="395868" y="411904"/>
            <a:ext cx="7293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914400"/>
            <a:r>
              <a:rPr lang="en-US" sz="2400" b="1" kern="0" dirty="0">
                <a:solidFill>
                  <a:sysClr val="windowText" lastClr="000000"/>
                </a:solidFill>
              </a:rPr>
              <a:t>Isolation Forest</a:t>
            </a:r>
            <a:endParaRPr lang="en-US" sz="2400" b="1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D9D7E-A0F8-1D8B-118D-65B347BB5EDF}"/>
              </a:ext>
            </a:extLst>
          </p:cNvPr>
          <p:cNvSpPr/>
          <p:nvPr/>
        </p:nvSpPr>
        <p:spPr>
          <a:xfrm>
            <a:off x="726685" y="2224669"/>
            <a:ext cx="4672361" cy="2609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6DA1CA-56C7-CE95-BDAC-2C9A95B86F23}"/>
              </a:ext>
            </a:extLst>
          </p:cNvPr>
          <p:cNvSpPr/>
          <p:nvPr/>
        </p:nvSpPr>
        <p:spPr>
          <a:xfrm>
            <a:off x="1204331" y="2464419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8E58F5-2978-E6ED-4678-946996535BB7}"/>
              </a:ext>
            </a:extLst>
          </p:cNvPr>
          <p:cNvSpPr/>
          <p:nvPr/>
        </p:nvSpPr>
        <p:spPr>
          <a:xfrm>
            <a:off x="910682" y="2665141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D4FBED-E5B1-E648-F0B7-D090E88A228D}"/>
              </a:ext>
            </a:extLst>
          </p:cNvPr>
          <p:cNvSpPr/>
          <p:nvPr/>
        </p:nvSpPr>
        <p:spPr>
          <a:xfrm>
            <a:off x="1442223" y="2843561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F0B461-E314-7AF8-4496-CB43B32B882A}"/>
              </a:ext>
            </a:extLst>
          </p:cNvPr>
          <p:cNvSpPr/>
          <p:nvPr/>
        </p:nvSpPr>
        <p:spPr>
          <a:xfrm>
            <a:off x="1156009" y="2765502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D46A3EF-2289-3CAE-763D-6D935835FCD6}"/>
              </a:ext>
            </a:extLst>
          </p:cNvPr>
          <p:cNvSpPr/>
          <p:nvPr/>
        </p:nvSpPr>
        <p:spPr>
          <a:xfrm>
            <a:off x="1434789" y="2639122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3A7B622-D739-0459-22C6-995FE8488043}"/>
              </a:ext>
            </a:extLst>
          </p:cNvPr>
          <p:cNvSpPr/>
          <p:nvPr/>
        </p:nvSpPr>
        <p:spPr>
          <a:xfrm>
            <a:off x="1063082" y="2817541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2B22846-6140-8769-E4A1-52B299F605F3}"/>
              </a:ext>
            </a:extLst>
          </p:cNvPr>
          <p:cNvSpPr/>
          <p:nvPr/>
        </p:nvSpPr>
        <p:spPr>
          <a:xfrm>
            <a:off x="1356731" y="30275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AC7296B-EB41-9BA5-CE5D-159C16160253}"/>
              </a:ext>
            </a:extLst>
          </p:cNvPr>
          <p:cNvSpPr/>
          <p:nvPr/>
        </p:nvSpPr>
        <p:spPr>
          <a:xfrm>
            <a:off x="1111404" y="3005252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FA461A3-7DAC-4338-B148-3CFA41F28C94}"/>
              </a:ext>
            </a:extLst>
          </p:cNvPr>
          <p:cNvSpPr/>
          <p:nvPr/>
        </p:nvSpPr>
        <p:spPr>
          <a:xfrm>
            <a:off x="1587189" y="2791522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97A9E06-176A-6D3C-7A80-AC37C3346B04}"/>
              </a:ext>
            </a:extLst>
          </p:cNvPr>
          <p:cNvSpPr/>
          <p:nvPr/>
        </p:nvSpPr>
        <p:spPr>
          <a:xfrm>
            <a:off x="1509131" y="31799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62FB64C-D1AC-3383-04EA-7FCFDF6844FA}"/>
              </a:ext>
            </a:extLst>
          </p:cNvPr>
          <p:cNvSpPr/>
          <p:nvPr/>
        </p:nvSpPr>
        <p:spPr>
          <a:xfrm>
            <a:off x="1356731" y="2616819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A782121-C520-0BA2-F8E3-B74ACE8F158E}"/>
              </a:ext>
            </a:extLst>
          </p:cNvPr>
          <p:cNvSpPr/>
          <p:nvPr/>
        </p:nvSpPr>
        <p:spPr>
          <a:xfrm>
            <a:off x="1661531" y="33323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6FB1F76-B64E-36D2-7BAE-59CB5304CA76}"/>
              </a:ext>
            </a:extLst>
          </p:cNvPr>
          <p:cNvSpPr/>
          <p:nvPr/>
        </p:nvSpPr>
        <p:spPr>
          <a:xfrm>
            <a:off x="1813931" y="34847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36BBA2C-252F-1893-1D60-2F85AB5A81F8}"/>
              </a:ext>
            </a:extLst>
          </p:cNvPr>
          <p:cNvSpPr/>
          <p:nvPr/>
        </p:nvSpPr>
        <p:spPr>
          <a:xfrm>
            <a:off x="2167053" y="3585117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74D1AD5-9885-D9A4-C8B4-BA3B07EEFF5A}"/>
              </a:ext>
            </a:extLst>
          </p:cNvPr>
          <p:cNvSpPr/>
          <p:nvPr/>
        </p:nvSpPr>
        <p:spPr>
          <a:xfrm>
            <a:off x="2007219" y="3334215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C69FF07-4C32-778E-65AB-6C7A4485333B}"/>
              </a:ext>
            </a:extLst>
          </p:cNvPr>
          <p:cNvSpPr/>
          <p:nvPr/>
        </p:nvSpPr>
        <p:spPr>
          <a:xfrm>
            <a:off x="1966331" y="36371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E9AA552-130F-0214-4FB7-329CE1FF03C4}"/>
              </a:ext>
            </a:extLst>
          </p:cNvPr>
          <p:cNvSpPr/>
          <p:nvPr/>
        </p:nvSpPr>
        <p:spPr>
          <a:xfrm>
            <a:off x="2118731" y="37895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2F0DF44-37A5-E1CF-A27B-CFA320E3E0CA}"/>
              </a:ext>
            </a:extLst>
          </p:cNvPr>
          <p:cNvSpPr/>
          <p:nvPr/>
        </p:nvSpPr>
        <p:spPr>
          <a:xfrm>
            <a:off x="2360340" y="3529362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63DBC2F-7857-B4E0-61BA-8A8E9AD4907B}"/>
              </a:ext>
            </a:extLst>
          </p:cNvPr>
          <p:cNvSpPr/>
          <p:nvPr/>
        </p:nvSpPr>
        <p:spPr>
          <a:xfrm>
            <a:off x="2553628" y="3536795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6B345E-4012-69C0-ED9A-212C0B7B34FA}"/>
              </a:ext>
            </a:extLst>
          </p:cNvPr>
          <p:cNvSpPr/>
          <p:nvPr/>
        </p:nvSpPr>
        <p:spPr>
          <a:xfrm>
            <a:off x="2442116" y="378955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F8D2201-7139-F400-9465-87AE35185AE9}"/>
              </a:ext>
            </a:extLst>
          </p:cNvPr>
          <p:cNvSpPr/>
          <p:nvPr/>
        </p:nvSpPr>
        <p:spPr>
          <a:xfrm>
            <a:off x="2906750" y="3620428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236024E-A263-A063-DA60-CC97AF72E5D1}"/>
              </a:ext>
            </a:extLst>
          </p:cNvPr>
          <p:cNvSpPr/>
          <p:nvPr/>
        </p:nvSpPr>
        <p:spPr>
          <a:xfrm>
            <a:off x="1694983" y="3103755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859E977-14A8-EDE4-6673-B123E992458F}"/>
              </a:ext>
            </a:extLst>
          </p:cNvPr>
          <p:cNvSpPr/>
          <p:nvPr/>
        </p:nvSpPr>
        <p:spPr>
          <a:xfrm>
            <a:off x="2267414" y="3204116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5B60F78-EF76-0EFD-B486-FD5606C1C8F0}"/>
              </a:ext>
            </a:extLst>
          </p:cNvPr>
          <p:cNvSpPr/>
          <p:nvPr/>
        </p:nvSpPr>
        <p:spPr>
          <a:xfrm>
            <a:off x="2806389" y="3837878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ECF2207-E723-1B9C-F1DA-4D253EABA21F}"/>
              </a:ext>
            </a:extLst>
          </p:cNvPr>
          <p:cNvSpPr/>
          <p:nvPr/>
        </p:nvSpPr>
        <p:spPr>
          <a:xfrm>
            <a:off x="2657705" y="4025591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D04CC54-3370-8BCC-FBDD-4B9D8FAAE399}"/>
              </a:ext>
            </a:extLst>
          </p:cNvPr>
          <p:cNvSpPr/>
          <p:nvPr/>
        </p:nvSpPr>
        <p:spPr>
          <a:xfrm>
            <a:off x="1955178" y="3077735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D4BB628-E733-2415-2188-14F1DE613BFA}"/>
              </a:ext>
            </a:extLst>
          </p:cNvPr>
          <p:cNvSpPr/>
          <p:nvPr/>
        </p:nvSpPr>
        <p:spPr>
          <a:xfrm>
            <a:off x="2810105" y="4177991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1863CCD-5F29-1A51-104B-14F02CCD8296}"/>
              </a:ext>
            </a:extLst>
          </p:cNvPr>
          <p:cNvSpPr/>
          <p:nvPr/>
        </p:nvSpPr>
        <p:spPr>
          <a:xfrm>
            <a:off x="3163228" y="3889917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52AA163-66F0-428F-E230-B1E03B198B57}"/>
              </a:ext>
            </a:extLst>
          </p:cNvPr>
          <p:cNvSpPr/>
          <p:nvPr/>
        </p:nvSpPr>
        <p:spPr>
          <a:xfrm>
            <a:off x="3163228" y="4238394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EFDD58A-8BC1-79C5-5E50-C00E81B72766}"/>
              </a:ext>
            </a:extLst>
          </p:cNvPr>
          <p:cNvSpPr/>
          <p:nvPr/>
        </p:nvSpPr>
        <p:spPr>
          <a:xfrm>
            <a:off x="3458738" y="4279283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3FD6ECAE-02B1-3674-EA07-90614813BBF2}"/>
              </a:ext>
            </a:extLst>
          </p:cNvPr>
          <p:cNvSpPr/>
          <p:nvPr/>
        </p:nvSpPr>
        <p:spPr>
          <a:xfrm>
            <a:off x="3406699" y="3821150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B56AD1B-BEFA-4324-A6AD-4C8A2A5A7896}"/>
              </a:ext>
            </a:extLst>
          </p:cNvPr>
          <p:cNvSpPr/>
          <p:nvPr/>
        </p:nvSpPr>
        <p:spPr>
          <a:xfrm>
            <a:off x="3559099" y="3973550"/>
            <a:ext cx="200722" cy="2007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B1CF42F-313D-FDBA-9B72-5FDAB5E8C1E6}"/>
              </a:ext>
            </a:extLst>
          </p:cNvPr>
          <p:cNvSpPr/>
          <p:nvPr/>
        </p:nvSpPr>
        <p:spPr>
          <a:xfrm>
            <a:off x="3076805" y="2754350"/>
            <a:ext cx="200722" cy="2007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7F32793-87FB-F327-5A4B-A0B9C43CCA24}"/>
              </a:ext>
            </a:extLst>
          </p:cNvPr>
          <p:cNvSpPr txBox="1"/>
          <p:nvPr/>
        </p:nvSpPr>
        <p:spPr>
          <a:xfrm>
            <a:off x="8018999" y="978095"/>
            <a:ext cx="287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Methodology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E36EA7F-4B27-0A73-F94E-E2934BAE1A87}"/>
              </a:ext>
            </a:extLst>
          </p:cNvPr>
          <p:cNvSpPr txBox="1"/>
          <p:nvPr/>
        </p:nvSpPr>
        <p:spPr>
          <a:xfrm>
            <a:off x="6880302" y="1717288"/>
            <a:ext cx="475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Tree-based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that are easy to separate form the anomalies -&gt; Fewer decisions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that are difficult to separate form genuine points -&gt; More decision to </a:t>
            </a:r>
            <a:r>
              <a:rPr lang="en-US" dirty="0" err="1"/>
              <a:t>seperate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F4C48-7121-89B8-46DC-86862E89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9871836-87B7-572F-928B-4D4A5B8A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51" y="319088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1" u="sng" dirty="0"/>
              <a:t>Introduction</a:t>
            </a:r>
          </a:p>
          <a:p>
            <a:pPr lvl="1"/>
            <a:r>
              <a:rPr lang="en-US" sz="1800" dirty="0"/>
              <a:t>Frauds in FinTech space</a:t>
            </a:r>
          </a:p>
          <a:p>
            <a:pPr lvl="1"/>
            <a:r>
              <a:rPr lang="en-US" sz="1800" dirty="0"/>
              <a:t>Evolution and Types of Frauds</a:t>
            </a:r>
          </a:p>
          <a:p>
            <a:pPr lvl="1"/>
            <a:r>
              <a:rPr lang="en-US" sz="1800" dirty="0"/>
              <a:t>Examples of real-life Frauds in FinTech giants</a:t>
            </a:r>
          </a:p>
          <a:p>
            <a:pPr lvl="1"/>
            <a:r>
              <a:rPr lang="en-US" sz="1800" dirty="0"/>
              <a:t>Fraud Detection using AI and ML</a:t>
            </a:r>
          </a:p>
          <a:p>
            <a:r>
              <a:rPr lang="en-US" sz="1800" b="1" u="sng" dirty="0"/>
              <a:t>Supervised Fraud Detection</a:t>
            </a:r>
          </a:p>
          <a:p>
            <a:pPr lvl="1"/>
            <a:r>
              <a:rPr lang="en-US" sz="1800" dirty="0"/>
              <a:t>Fraud Detection from the lens of supervised learning</a:t>
            </a:r>
          </a:p>
          <a:p>
            <a:pPr lvl="1"/>
            <a:r>
              <a:rPr lang="en-US" sz="1800" dirty="0"/>
              <a:t>Challenges in ML model development</a:t>
            </a:r>
          </a:p>
          <a:p>
            <a:pPr lvl="1"/>
            <a:r>
              <a:rPr lang="en-US" sz="1800" dirty="0"/>
              <a:t>Model evaluation</a:t>
            </a:r>
          </a:p>
          <a:p>
            <a:pPr lvl="1"/>
            <a:r>
              <a:rPr lang="en-US" sz="1800" dirty="0"/>
              <a:t>Hands-on exercise</a:t>
            </a:r>
          </a:p>
          <a:p>
            <a:r>
              <a:rPr lang="en-US" sz="1800" b="1" u="sng" dirty="0"/>
              <a:t>Anomaly Detection</a:t>
            </a:r>
          </a:p>
          <a:p>
            <a:pPr lvl="1"/>
            <a:r>
              <a:rPr lang="en-US" sz="1800" dirty="0"/>
              <a:t>Fraud Detection from the lens of un-supervised learning</a:t>
            </a:r>
          </a:p>
          <a:p>
            <a:pPr lvl="1"/>
            <a:r>
              <a:rPr lang="en-US" sz="1800" dirty="0"/>
              <a:t>Hands-on exercise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4167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778A-226A-C5F7-C889-D9E95C14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94232-1763-4D0B-48C4-D72AE24C616F}"/>
              </a:ext>
            </a:extLst>
          </p:cNvPr>
          <p:cNvSpPr txBox="1"/>
          <p:nvPr/>
        </p:nvSpPr>
        <p:spPr>
          <a:xfrm>
            <a:off x="6770193" y="1883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B8F7-5E6D-07FE-61D3-92CBE34A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 dirty="0"/>
              <a:t>Frauds in FinTech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7B36-DCA7-6031-D74B-457567BC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763" y="1667840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2000" dirty="0"/>
              <a:t>Frauds – The cost of convenience</a:t>
            </a:r>
          </a:p>
          <a:p>
            <a:r>
              <a:rPr lang="en-US" sz="2000" dirty="0"/>
              <a:t>In Q2 2022, UPI clocked over 17.4 Billion </a:t>
            </a:r>
            <a:r>
              <a:rPr lang="en-US" sz="2000" dirty="0" err="1"/>
              <a:t>txns</a:t>
            </a:r>
            <a:r>
              <a:rPr lang="en-US" sz="2000" dirty="0"/>
              <a:t> in volume amounting to 30.4 Trillion INR </a:t>
            </a:r>
          </a:p>
          <a:p>
            <a:r>
              <a:rPr lang="en-US" sz="2000" dirty="0"/>
              <a:t>Online payment fraud losses to exceed $343bn over next 5 years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5 Bhim App Icons - Free in SVG, PNG, ICO - IconScout">
            <a:extLst>
              <a:ext uri="{FF2B5EF4-FFF2-40B4-BE49-F238E27FC236}">
                <a16:creationId xmlns:a16="http://schemas.microsoft.com/office/drawing/2014/main" id="{8DC26B95-336C-AF06-0DC9-9A8D9D3B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245" y="696037"/>
            <a:ext cx="1017204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E38CB5-0083-3B3A-845C-684AC2614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9409" y="790018"/>
            <a:ext cx="2754569" cy="13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Facebook gets nod to launch WhatsApp Pay in India | Call ...">
            <a:extLst>
              <a:ext uri="{FF2B5EF4-FFF2-40B4-BE49-F238E27FC236}">
                <a16:creationId xmlns:a16="http://schemas.microsoft.com/office/drawing/2014/main" id="{7BCAE38E-37C3-0B5F-9964-100AB92C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8456" y="3261826"/>
            <a:ext cx="1650222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19B27-A81D-53F5-2EA0-C1338B7DD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841" y="5705549"/>
            <a:ext cx="2210937" cy="602480"/>
          </a:xfrm>
          <a:prstGeom prst="rect">
            <a:avLst/>
          </a:prstGeom>
        </p:spPr>
      </p:pic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Paytm Logo and symbol, meaning, history, PNG">
            <a:extLst>
              <a:ext uri="{FF2B5EF4-FFF2-40B4-BE49-F238E27FC236}">
                <a16:creationId xmlns:a16="http://schemas.microsoft.com/office/drawing/2014/main" id="{29CBED4D-9C22-EEB1-C5BF-394576E2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9910" y="5119428"/>
            <a:ext cx="2110556" cy="105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10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A68FF7A-1B5D-2464-E418-F04F3E5F3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415451"/>
              </p:ext>
            </p:extLst>
          </p:nvPr>
        </p:nvGraphicFramePr>
        <p:xfrm>
          <a:off x="5631736" y="-78724"/>
          <a:ext cx="6291374" cy="491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1BB0CD8-BB15-753A-5A16-392D49C5CF18}"/>
              </a:ext>
            </a:extLst>
          </p:cNvPr>
          <p:cNvSpPr/>
          <p:nvPr/>
        </p:nvSpPr>
        <p:spPr>
          <a:xfrm>
            <a:off x="-1" y="0"/>
            <a:ext cx="449933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14F97-D272-59BC-976E-BB22AF5AEF3A}"/>
              </a:ext>
            </a:extLst>
          </p:cNvPr>
          <p:cNvSpPr/>
          <p:nvPr/>
        </p:nvSpPr>
        <p:spPr>
          <a:xfrm>
            <a:off x="4499331" y="0"/>
            <a:ext cx="5938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5E75E-2FE5-E0D3-5E70-EC1691F85852}"/>
              </a:ext>
            </a:extLst>
          </p:cNvPr>
          <p:cNvSpPr txBox="1"/>
          <p:nvPr/>
        </p:nvSpPr>
        <p:spPr>
          <a:xfrm>
            <a:off x="4608758" y="4887514"/>
            <a:ext cx="68727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Fraudsters are finding more and more innovative way to exploit the loopholes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Fintech gains are trying to reinstate the faith in system by bring in stricter checks and balances like Multi-Factor Authentication, Stricter customer onboarding, ensuring KYC for all customers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6EFE0-DCE5-FCCD-232C-9D22A3AA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5" y="242225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Evolution and Types of Frauds</a:t>
            </a:r>
          </a:p>
        </p:txBody>
      </p:sp>
    </p:spTree>
    <p:extLst>
      <p:ext uri="{BB962C8B-B14F-4D97-AF65-F5344CB8AC3E}">
        <p14:creationId xmlns:p14="http://schemas.microsoft.com/office/powerpoint/2010/main" val="16948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2227-9A5C-0CA0-B469-0DE48A4C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3400"/>
              <a:t>Examples of real-life Frauds in FinTech giants</a:t>
            </a:r>
          </a:p>
        </p:txBody>
      </p:sp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AEF6-4638-6B74-B507-90715AD4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Money Received Scam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Device Takeover Frauds</a:t>
            </a:r>
          </a:p>
          <a:p>
            <a:endParaRPr lang="en-US" sz="2000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,972 Money Scam Stock Vector Illustration and Royalty Free Money Scam  Clipart">
            <a:extLst>
              <a:ext uri="{FF2B5EF4-FFF2-40B4-BE49-F238E27FC236}">
                <a16:creationId xmlns:a16="http://schemas.microsoft.com/office/drawing/2014/main" id="{AC873D94-EFE4-78EC-6D34-5DED07E20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r="1" b="13397"/>
          <a:stretch/>
        </p:blipFill>
        <p:spPr bwMode="auto">
          <a:xfrm>
            <a:off x="6980478" y="549472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DEC1F49-0481-EE12-D9A7-334D696F9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9086"/>
          <a:stretch/>
        </p:blipFill>
        <p:spPr>
          <a:xfrm>
            <a:off x="7073714" y="3575647"/>
            <a:ext cx="4397433" cy="2518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A91193-963A-3BF6-75EF-BF5CADAAD36F}"/>
              </a:ext>
            </a:extLst>
          </p:cNvPr>
          <p:cNvSpPr/>
          <p:nvPr/>
        </p:nvSpPr>
        <p:spPr>
          <a:xfrm>
            <a:off x="11695175" y="0"/>
            <a:ext cx="496825" cy="6857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B67FF-B903-2982-7A94-5709199EF13C}"/>
              </a:ext>
            </a:extLst>
          </p:cNvPr>
          <p:cNvSpPr/>
          <p:nvPr/>
        </p:nvSpPr>
        <p:spPr>
          <a:xfrm>
            <a:off x="0" y="1082849"/>
            <a:ext cx="87363" cy="673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9BAB6-B7BF-C40B-6EF7-1828054DCF11}"/>
              </a:ext>
            </a:extLst>
          </p:cNvPr>
          <p:cNvSpPr/>
          <p:nvPr/>
        </p:nvSpPr>
        <p:spPr>
          <a:xfrm>
            <a:off x="159120" y="1082849"/>
            <a:ext cx="195855" cy="673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61E4A-F533-624E-F95B-8CF4ED977789}"/>
              </a:ext>
            </a:extLst>
          </p:cNvPr>
          <p:cNvSpPr/>
          <p:nvPr/>
        </p:nvSpPr>
        <p:spPr>
          <a:xfrm>
            <a:off x="10697670" y="-635"/>
            <a:ext cx="997504" cy="35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3ED30-D9BB-1AED-980C-8A153035DFC7}"/>
              </a:ext>
            </a:extLst>
          </p:cNvPr>
          <p:cNvSpPr/>
          <p:nvPr/>
        </p:nvSpPr>
        <p:spPr>
          <a:xfrm>
            <a:off x="10695744" y="6434052"/>
            <a:ext cx="997504" cy="423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24423-4FEA-D9B3-CD90-7B440B5A6F43}"/>
              </a:ext>
            </a:extLst>
          </p:cNvPr>
          <p:cNvSpPr/>
          <p:nvPr/>
        </p:nvSpPr>
        <p:spPr>
          <a:xfrm>
            <a:off x="10695744" y="3292672"/>
            <a:ext cx="997504" cy="27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C6AC6-6703-9E56-D9E5-9D6858DBAA6B}"/>
              </a:ext>
            </a:extLst>
          </p:cNvPr>
          <p:cNvSpPr/>
          <p:nvPr/>
        </p:nvSpPr>
        <p:spPr>
          <a:xfrm>
            <a:off x="634139" y="2105534"/>
            <a:ext cx="5006012" cy="57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FAB2E-D818-5C3E-FB8E-F4C8FFDA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Fraud Detection using AI and 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CC5BC8-E04C-DABC-5EC4-D9420025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Traditionally rules were used to filter out Fraudulent behaviors in the financial systems</a:t>
            </a:r>
          </a:p>
          <a:p>
            <a:r>
              <a:rPr lang="en-US" sz="2200"/>
              <a:t>Some of the issues with the rules were:</a:t>
            </a:r>
          </a:p>
          <a:p>
            <a:pPr lvl="1"/>
            <a:r>
              <a:rPr lang="en-US" sz="2200"/>
              <a:t>Labor intensive process in creating the hand-crafted rules</a:t>
            </a:r>
          </a:p>
          <a:p>
            <a:pPr lvl="1"/>
            <a:r>
              <a:rPr lang="en-US" sz="2200"/>
              <a:t>Doesn’t automatically evolve over time</a:t>
            </a:r>
          </a:p>
          <a:p>
            <a:pPr lvl="1"/>
            <a:r>
              <a:rPr lang="en-US" sz="2200"/>
              <a:t>Uses legacy software to enforce a rule which doesn’t work well with real-time data streams that are present in the current digital space</a:t>
            </a:r>
          </a:p>
          <a:p>
            <a:pPr lvl="1"/>
            <a:r>
              <a:rPr lang="en-US" sz="2200"/>
              <a:t>Catches only the obvious fraudulent scenarios</a:t>
            </a:r>
          </a:p>
          <a:p>
            <a:r>
              <a:rPr lang="en-US" sz="2200"/>
              <a:t>Need for AI-based fraud detection</a:t>
            </a:r>
          </a:p>
          <a:p>
            <a:pPr marL="457200" lvl="1" indent="0">
              <a:buNone/>
            </a:pPr>
            <a:endParaRPr lang="en-US" sz="22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519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8C04-3135-7335-9749-0B920147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F802-9061-561E-B175-CD6DC605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351338"/>
          </a:xfrm>
        </p:spPr>
        <p:txBody>
          <a:bodyPr/>
          <a:lstStyle/>
          <a:p>
            <a:r>
              <a:rPr lang="en-US" dirty="0"/>
              <a:t>News Paper Articles:</a:t>
            </a:r>
          </a:p>
          <a:p>
            <a:pPr lvl="1"/>
            <a:r>
              <a:rPr lang="en-US" dirty="0">
                <a:hlinkClick r:id="rId2"/>
              </a:rPr>
              <a:t>Economic Times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Fintech Global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4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778A-226A-C5F7-C889-D9E95C14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Fraud Detection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94232-1763-4D0B-48C4-D72AE24C616F}"/>
              </a:ext>
            </a:extLst>
          </p:cNvPr>
          <p:cNvSpPr txBox="1"/>
          <p:nvPr/>
        </p:nvSpPr>
        <p:spPr>
          <a:xfrm>
            <a:off x="6770193" y="1883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75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{46C71353-FA31-EF47-96CB-F57291107D84}tf10001057</Template>
  <TotalTime>6315</TotalTime>
  <Words>700</Words>
  <Application>Microsoft Macintosh PowerPoint</Application>
  <PresentationFormat>Widescreen</PresentationFormat>
  <Paragraphs>199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 Neue</vt:lpstr>
      <vt:lpstr>Office Theme</vt:lpstr>
      <vt:lpstr>Fraud Detection in FinTech Domain</vt:lpstr>
      <vt:lpstr>Agenda</vt:lpstr>
      <vt:lpstr>Introduction</vt:lpstr>
      <vt:lpstr>Frauds in FinTech space</vt:lpstr>
      <vt:lpstr>Evolution and Types of Frauds</vt:lpstr>
      <vt:lpstr>Examples of real-life Frauds in FinTech giants</vt:lpstr>
      <vt:lpstr>Fraud Detection using AI and ML</vt:lpstr>
      <vt:lpstr>References</vt:lpstr>
      <vt:lpstr>Supervised Fraud Detection</vt:lpstr>
      <vt:lpstr>Fraud Detection from the lens of supervised learning</vt:lpstr>
      <vt:lpstr>Model Performance Metrics</vt:lpstr>
      <vt:lpstr>Model Relevance Metric</vt:lpstr>
      <vt:lpstr>Anomaly Detection</vt:lpstr>
      <vt:lpstr>Fraud Detection from the lens of unsupervised learning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FinTech Domain</dc:title>
  <dc:creator>Parthasarathy Subburaj</dc:creator>
  <cp:lastModifiedBy>Parthasarathy Subburaj</cp:lastModifiedBy>
  <cp:revision>22</cp:revision>
  <dcterms:created xsi:type="dcterms:W3CDTF">2022-11-28T08:48:36Z</dcterms:created>
  <dcterms:modified xsi:type="dcterms:W3CDTF">2023-01-16T02:31:32Z</dcterms:modified>
</cp:coreProperties>
</file>