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8" r:id="rId14"/>
    <p:sldId id="271" r:id="rId15"/>
    <p:sldId id="273" r:id="rId16"/>
    <p:sldId id="272" r:id="rId17"/>
    <p:sldId id="275" r:id="rId18"/>
    <p:sldId id="276" r:id="rId19"/>
    <p:sldId id="274" r:id="rId20"/>
    <p:sldId id="267" r:id="rId21"/>
    <p:sldId id="270" r:id="rId22"/>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73" d="100"/>
          <a:sy n="73" d="100"/>
        </p:scale>
        <p:origin x="582" y="72"/>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5052" y="858203"/>
            <a:ext cx="10943167" cy="1082675"/>
          </a:xfrm>
        </p:spPr>
        <p:txBody>
          <a:bodyPr/>
          <a:lstStyle/>
          <a:p>
            <a:r>
              <a:rPr lang="en-US" altLang="en-US" b="1" u="sng"/>
              <a:t>Introduction to Compilers: Basics</a:t>
            </a:r>
            <a:endParaRPr lang="en-US" altLang="en-US" b="1" u="sng"/>
          </a:p>
        </p:txBody>
      </p:sp>
      <p:sp>
        <p:nvSpPr>
          <p:cNvPr id="3" name="Subtitle 2"/>
          <p:cNvSpPr>
            <a:spLocks noGrp="1"/>
          </p:cNvSpPr>
          <p:nvPr>
            <p:ph type="subTitle" idx="1"/>
          </p:nvPr>
        </p:nvSpPr>
        <p:spPr>
          <a:xfrm>
            <a:off x="289560" y="4438650"/>
            <a:ext cx="5118735" cy="2290445"/>
          </a:xfrm>
        </p:spPr>
        <p:txBody>
          <a:bodyPr/>
          <a:lstStyle/>
          <a:p>
            <a:pPr algn="just"/>
            <a:r>
              <a:rPr lang="en-US" altLang="en-US" sz="2400" b="1" u="sng">
                <a:solidFill>
                  <a:schemeClr val="bg1"/>
                </a:solidFill>
              </a:rPr>
              <a:t>By-</a:t>
            </a:r>
            <a:endParaRPr lang="en-US" altLang="en-US" sz="2400" b="1">
              <a:solidFill>
                <a:schemeClr val="bg1"/>
              </a:solidFill>
            </a:endParaRPr>
          </a:p>
          <a:p>
            <a:pPr algn="just"/>
            <a:r>
              <a:rPr lang="en-US" altLang="en-US" sz="2400" b="1">
                <a:solidFill>
                  <a:schemeClr val="bg1"/>
                </a:solidFill>
              </a:rPr>
              <a:t>Shailesh Kumar Jha</a:t>
            </a:r>
            <a:endParaRPr lang="en-US" altLang="en-US" sz="2400" b="1">
              <a:solidFill>
                <a:schemeClr val="bg1"/>
              </a:solidFill>
            </a:endParaRPr>
          </a:p>
          <a:p>
            <a:pPr algn="just"/>
            <a:r>
              <a:rPr lang="" altLang="en-US" sz="2400" b="1">
                <a:solidFill>
                  <a:schemeClr val="bg1"/>
                </a:solidFill>
              </a:rPr>
              <a:t>Kirti Gupta</a:t>
            </a:r>
            <a:endParaRPr lang="en-US" altLang="en-US" sz="2400" b="1">
              <a:solidFill>
                <a:schemeClr val="bg1"/>
              </a:solidFill>
            </a:endParaRPr>
          </a:p>
          <a:p>
            <a:pPr algn="just"/>
            <a:r>
              <a:rPr lang="en-US" altLang="en-US" sz="2400" b="1">
                <a:solidFill>
                  <a:schemeClr val="bg1"/>
                </a:solidFill>
              </a:rPr>
              <a:t>(Final Year - IT Branch)</a:t>
            </a:r>
            <a:endParaRPr lang="en-US" altLang="en-US" sz="2400" b="1">
              <a:solidFill>
                <a:schemeClr val="bg1"/>
              </a:solidFill>
            </a:endParaRPr>
          </a:p>
        </p:txBody>
      </p:sp>
      <p:sp>
        <p:nvSpPr>
          <p:cNvPr id="4" name="Text Box 3"/>
          <p:cNvSpPr txBox="1"/>
          <p:nvPr/>
        </p:nvSpPr>
        <p:spPr>
          <a:xfrm>
            <a:off x="-220980" y="536575"/>
            <a:ext cx="12635230" cy="321945"/>
          </a:xfrm>
          <a:prstGeom prst="rect">
            <a:avLst/>
          </a:prstGeom>
          <a:noFill/>
        </p:spPr>
        <p:txBody>
          <a:bodyPr wrap="square" rtlCol="0">
            <a:spAutoFit/>
          </a:bodyPr>
          <a:lstStyle/>
          <a:p>
            <a:pPr algn="ctr"/>
            <a:r>
              <a:rPr lang="en-US" altLang="en-US" sz="1500" b="1"/>
              <a:t>In Association With: </a:t>
            </a:r>
            <a:r>
              <a:rPr lang="en-US" altLang="en-US" sz="1500" b="1" u="sng"/>
              <a:t>ACM Student Chapter &amp; Information Technology Department of Engineering, G L Bajaj</a:t>
            </a:r>
            <a:endParaRPr lang="en-US" altLang="en-US" sz="1500" b="1" u="sng"/>
          </a:p>
        </p:txBody>
      </p:sp>
      <p:pic>
        <p:nvPicPr>
          <p:cNvPr id="5" name="Picture 4" descr="glbajajlogo (1)"/>
          <p:cNvPicPr>
            <a:picLocks noChangeAspect="1"/>
          </p:cNvPicPr>
          <p:nvPr/>
        </p:nvPicPr>
        <p:blipFill>
          <a:blip r:embed="rId1"/>
          <a:stretch>
            <a:fillRect/>
          </a:stretch>
        </p:blipFill>
        <p:spPr>
          <a:xfrm>
            <a:off x="9208770" y="4213860"/>
            <a:ext cx="2486025" cy="2486025"/>
          </a:xfrm>
          <a:prstGeom prst="rect">
            <a:avLst/>
          </a:prstGeom>
        </p:spPr>
      </p:pic>
      <p:pic>
        <p:nvPicPr>
          <p:cNvPr id="7" name="Picture 6" descr="imageedit_1_3478435270"/>
          <p:cNvPicPr>
            <a:picLocks noChangeAspect="1"/>
          </p:cNvPicPr>
          <p:nvPr/>
        </p:nvPicPr>
        <p:blipFill>
          <a:blip r:embed="rId2"/>
          <a:stretch>
            <a:fillRect/>
          </a:stretch>
        </p:blipFill>
        <p:spPr>
          <a:xfrm>
            <a:off x="6893560" y="4438650"/>
            <a:ext cx="2037080" cy="203708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u="sng"/>
              <a:t>Derivation:</a:t>
            </a:r>
            <a:endParaRPr lang="en-US" altLang="en-US" b="1" u="sng"/>
          </a:p>
        </p:txBody>
      </p:sp>
      <p:sp>
        <p:nvSpPr>
          <p:cNvPr id="3" name="Content Placeholder 2"/>
          <p:cNvSpPr>
            <a:spLocks noGrp="1"/>
          </p:cNvSpPr>
          <p:nvPr>
            <p:ph idx="1"/>
          </p:nvPr>
        </p:nvSpPr>
        <p:spPr/>
        <p:txBody>
          <a:bodyPr/>
          <a:p>
            <a:pPr algn="just"/>
            <a:r>
              <a:rPr lang="en-US" altLang="en-US"/>
              <a:t>A derivation is basically a sequence of prodeuction rules, in order to get the input string.</a:t>
            </a:r>
            <a:endParaRPr lang="en-US" altLang="en-US"/>
          </a:p>
          <a:p>
            <a:pPr algn="just"/>
            <a:r>
              <a:rPr lang="en-US" altLang="en-US"/>
              <a:t>There are two types of Derivations:</a:t>
            </a:r>
            <a:endParaRPr lang="en-US" altLang="en-US"/>
          </a:p>
          <a:p>
            <a:pPr lvl="1" algn="just">
              <a:buFont typeface="Wingdings" panose="05000000000000000000" charset="0"/>
              <a:buChar char=""/>
            </a:pPr>
            <a:r>
              <a:rPr lang="en-US" altLang="en-US" sz="2400"/>
              <a:t>LMD (Left Most Derivation)</a:t>
            </a:r>
            <a:endParaRPr lang="en-US" altLang="en-US" sz="2400"/>
          </a:p>
          <a:p>
            <a:pPr lvl="1" algn="just">
              <a:buFont typeface="Wingdings" panose="05000000000000000000" charset="0"/>
              <a:buChar char=""/>
            </a:pPr>
            <a:r>
              <a:rPr lang="en-US" altLang="en-US" sz="2400"/>
              <a:t>RMD (Right Most Derivation)</a:t>
            </a:r>
            <a:endParaRPr lang="en-US" altLang="en-US"/>
          </a:p>
          <a:p>
            <a:pPr algn="just"/>
            <a:r>
              <a:rPr lang="en-US" altLang="en-US"/>
              <a:t>Two decisions are taken during parsing:</a:t>
            </a:r>
            <a:endParaRPr lang="en-US" altLang="en-US"/>
          </a:p>
          <a:p>
            <a:pPr lvl="1" algn="just">
              <a:buFont typeface="Wingdings" panose="05000000000000000000" charset="0"/>
              <a:buChar char=""/>
            </a:pPr>
            <a:r>
              <a:rPr lang="en-US" altLang="en-US"/>
              <a:t>Deciding the non-terminal which is to be replaced</a:t>
            </a:r>
            <a:endParaRPr lang="en-US" altLang="en-US"/>
          </a:p>
          <a:p>
            <a:pPr lvl="1" algn="just">
              <a:buFont typeface="Wingdings" panose="05000000000000000000" charset="0"/>
              <a:buChar char=""/>
            </a:pPr>
            <a:r>
              <a:rPr lang="en-US" altLang="en-US"/>
              <a:t>Deciding the production rule, by which, the non-terminal will be replaced</a:t>
            </a:r>
            <a:endParaRPr lang="en-US" altLang="en-US"/>
          </a:p>
          <a:p>
            <a:pPr marL="457200" lvl="1" indent="0" algn="just">
              <a:buNone/>
            </a:pPr>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u="sng"/>
              <a:t>Semantic Analysis:</a:t>
            </a:r>
            <a:endParaRPr lang="en-US" altLang="en-US" b="1" u="sng"/>
          </a:p>
        </p:txBody>
      </p:sp>
      <p:sp>
        <p:nvSpPr>
          <p:cNvPr id="3" name="Content Placeholder 2"/>
          <p:cNvSpPr>
            <a:spLocks noGrp="1"/>
          </p:cNvSpPr>
          <p:nvPr>
            <p:ph idx="1"/>
          </p:nvPr>
        </p:nvSpPr>
        <p:spPr/>
        <p:txBody>
          <a:bodyPr/>
          <a:p>
            <a:pPr algn="just"/>
            <a:r>
              <a:rPr lang="en-US" altLang="en-US"/>
              <a:t>Semantics of a language provide meaning to constructs, like tokens and syntax structure.</a:t>
            </a:r>
            <a:endParaRPr lang="en-US" altLang="en-US"/>
          </a:p>
          <a:p>
            <a:pPr algn="just"/>
            <a:endParaRPr lang="en-US" altLang="en-US"/>
          </a:p>
          <a:p>
            <a:pPr algn="just"/>
            <a:endParaRPr lang="en-US" altLang="en-US"/>
          </a:p>
          <a:p>
            <a:pPr algn="just"/>
            <a:r>
              <a:rPr lang="en-US" altLang="en-US"/>
              <a:t>It is a task of ensuring that the declarations and statements of a program are </a:t>
            </a:r>
            <a:r>
              <a:rPr lang="en-US" altLang="en-US" b="1"/>
              <a:t>semantically </a:t>
            </a:r>
            <a:r>
              <a:rPr lang="en-US" altLang="en-US"/>
              <a:t>correct, i.e., that their meaning is clear and consistent with the way in which control structures and data types are supposed to be used.</a:t>
            </a: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3970" y="-107315"/>
            <a:ext cx="10515600" cy="1325563"/>
          </a:xfrm>
        </p:spPr>
        <p:txBody>
          <a:bodyPr/>
          <a:p>
            <a:r>
              <a:rPr lang="en-US" altLang="en-US" b="1" u="sng"/>
              <a:t>Intermediate Code Generation:</a:t>
            </a:r>
            <a:endParaRPr lang="en-US" altLang="en-US" b="1" u="sng"/>
          </a:p>
        </p:txBody>
      </p:sp>
      <p:pic>
        <p:nvPicPr>
          <p:cNvPr id="5" name="Picture 4"/>
          <p:cNvPicPr>
            <a:picLocks noChangeAspect="1"/>
          </p:cNvPicPr>
          <p:nvPr/>
        </p:nvPicPr>
        <p:blipFill>
          <a:blip r:embed="rId1"/>
          <a:stretch>
            <a:fillRect/>
          </a:stretch>
        </p:blipFill>
        <p:spPr>
          <a:xfrm>
            <a:off x="5285740" y="1021080"/>
            <a:ext cx="6849110" cy="5103495"/>
          </a:xfrm>
          <a:prstGeom prst="rect">
            <a:avLst/>
          </a:prstGeom>
        </p:spPr>
      </p:pic>
      <p:pic>
        <p:nvPicPr>
          <p:cNvPr id="4" name="Content Placeholder 3"/>
          <p:cNvPicPr>
            <a:picLocks noChangeAspect="1"/>
          </p:cNvPicPr>
          <p:nvPr>
            <p:ph idx="1"/>
          </p:nvPr>
        </p:nvPicPr>
        <p:blipFill>
          <a:blip r:embed="rId2"/>
          <a:stretch>
            <a:fillRect/>
          </a:stretch>
        </p:blipFill>
        <p:spPr>
          <a:xfrm>
            <a:off x="373380" y="1668780"/>
            <a:ext cx="4700905" cy="1497330"/>
          </a:xfrm>
          <a:prstGeom prst="rect">
            <a:avLst/>
          </a:prstGeom>
        </p:spPr>
      </p:pic>
      <p:pic>
        <p:nvPicPr>
          <p:cNvPr id="6" name="Picture 5"/>
          <p:cNvPicPr>
            <a:picLocks noChangeAspect="1"/>
          </p:cNvPicPr>
          <p:nvPr/>
        </p:nvPicPr>
        <p:blipFill>
          <a:blip r:embed="rId3"/>
          <a:stretch>
            <a:fillRect/>
          </a:stretch>
        </p:blipFill>
        <p:spPr>
          <a:xfrm>
            <a:off x="171450" y="4173855"/>
            <a:ext cx="5716905" cy="19507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US" b="1" u="sng"/>
              <a:t>What is the output of the following code?</a:t>
            </a:r>
            <a:endParaRPr lang="en-US" altLang="en-US" b="1" u="sng"/>
          </a:p>
        </p:txBody>
      </p:sp>
      <p:pic>
        <p:nvPicPr>
          <p:cNvPr id="4" name="Picture 3" descr="FireShot Capture 9 - Code Optimization - https___www.viva64.com_en_t_0084_"/>
          <p:cNvPicPr>
            <a:picLocks noChangeAspect="1"/>
          </p:cNvPicPr>
          <p:nvPr/>
        </p:nvPicPr>
        <p:blipFill>
          <a:blip r:embed="rId1"/>
          <a:stretch>
            <a:fillRect/>
          </a:stretch>
        </p:blipFill>
        <p:spPr>
          <a:xfrm>
            <a:off x="1939925" y="917575"/>
            <a:ext cx="8312150" cy="50228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27000"/>
            <a:ext cx="10515600" cy="1325563"/>
          </a:xfrm>
        </p:spPr>
        <p:txBody>
          <a:bodyPr/>
          <a:p>
            <a:r>
              <a:rPr lang="en-US" altLang="en-US" b="1" u="sng"/>
              <a:t>Code Optimization:</a:t>
            </a:r>
            <a:endParaRPr lang="en-US" altLang="en-US" b="1" u="sng"/>
          </a:p>
        </p:txBody>
      </p:sp>
      <p:pic>
        <p:nvPicPr>
          <p:cNvPr id="4" name="Content Placeholder 3" descr="FireShot Capture 10 - Compiler Design - Code Generation_ - https___www.tutorialspoint.com_com"/>
          <p:cNvPicPr>
            <a:picLocks noChangeAspect="1"/>
          </p:cNvPicPr>
          <p:nvPr>
            <p:ph idx="1"/>
          </p:nvPr>
        </p:nvPicPr>
        <p:blipFill>
          <a:blip r:embed="rId1"/>
          <a:stretch>
            <a:fillRect/>
          </a:stretch>
        </p:blipFill>
        <p:spPr>
          <a:xfrm>
            <a:off x="2096135" y="1585595"/>
            <a:ext cx="8687435" cy="2720340"/>
          </a:xfrm>
          <a:prstGeom prst="rect">
            <a:avLst/>
          </a:prstGeom>
        </p:spPr>
      </p:pic>
      <p:sp>
        <p:nvSpPr>
          <p:cNvPr id="5" name="Text Box 4"/>
          <p:cNvSpPr txBox="1"/>
          <p:nvPr/>
        </p:nvSpPr>
        <p:spPr>
          <a:xfrm>
            <a:off x="614045" y="1217295"/>
            <a:ext cx="2399665" cy="368300"/>
          </a:xfrm>
          <a:prstGeom prst="rect">
            <a:avLst/>
          </a:prstGeom>
          <a:noFill/>
        </p:spPr>
        <p:txBody>
          <a:bodyPr wrap="none" rtlCol="0">
            <a:spAutoFit/>
          </a:bodyPr>
          <a:p>
            <a:r>
              <a:rPr lang="en-US" altLang="en-US"/>
              <a:t>Have a look at this:</a:t>
            </a:r>
            <a:endParaRPr lang="en-US" altLang="en-US"/>
          </a:p>
        </p:txBody>
      </p:sp>
      <p:sp>
        <p:nvSpPr>
          <p:cNvPr id="6" name="Text Box 5"/>
          <p:cNvSpPr txBox="1"/>
          <p:nvPr/>
        </p:nvSpPr>
        <p:spPr>
          <a:xfrm>
            <a:off x="627380" y="4434840"/>
            <a:ext cx="2126615" cy="368300"/>
          </a:xfrm>
          <a:prstGeom prst="rect">
            <a:avLst/>
          </a:prstGeom>
          <a:noFill/>
        </p:spPr>
        <p:txBody>
          <a:bodyPr wrap="none" rtlCol="0">
            <a:spAutoFit/>
          </a:bodyPr>
          <a:p>
            <a:r>
              <a:rPr lang="en-US" altLang="en-US"/>
              <a:t>What about this?</a:t>
            </a:r>
            <a:endParaRPr lang="en-US" altLang="en-US"/>
          </a:p>
        </p:txBody>
      </p:sp>
      <p:pic>
        <p:nvPicPr>
          <p:cNvPr id="7" name="Picture 6" descr="FireShot Capture 11 - Compiler Design - Code Optimization_ - https___www.tutorialspoint.com_com"/>
          <p:cNvPicPr>
            <a:picLocks noChangeAspect="1"/>
          </p:cNvPicPr>
          <p:nvPr/>
        </p:nvPicPr>
        <p:blipFill>
          <a:blip r:embed="rId2"/>
          <a:stretch>
            <a:fillRect/>
          </a:stretch>
        </p:blipFill>
        <p:spPr>
          <a:xfrm>
            <a:off x="3829685" y="4589780"/>
            <a:ext cx="4532630" cy="19564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u="sng"/>
              <a:t>Code Generation:</a:t>
            </a:r>
            <a:endParaRPr lang="en-US" altLang="en-US" b="1" u="sng"/>
          </a:p>
        </p:txBody>
      </p:sp>
      <p:sp>
        <p:nvSpPr>
          <p:cNvPr id="5" name="Content Placeholder 4"/>
          <p:cNvSpPr/>
          <p:nvPr>
            <p:ph idx="1"/>
          </p:nvPr>
        </p:nvSpPr>
        <p:spPr/>
        <p:txBody>
          <a:bodyPr/>
          <a:p>
            <a:pPr algn="just"/>
            <a:r>
              <a:rPr lang="en-US" altLang="en-US" sz="2800"/>
              <a:t>C</a:t>
            </a:r>
            <a:r>
              <a:rPr lang="en-US" sz="2800"/>
              <a:t>ode generation is the process by which a compiler's code generator converts some intermediate representation of source code into a form (e.g., machine code) that can be readily executed by a machine.</a:t>
            </a:r>
            <a:endParaRPr lang="en-US" sz="2800"/>
          </a:p>
          <a:p>
            <a:pPr algn="just"/>
            <a:endParaRPr lang="en-US" sz="2800"/>
          </a:p>
          <a:p>
            <a:pPr algn="just"/>
            <a:r>
              <a:rPr lang="en-US" sz="2800"/>
              <a:t>Code generation is generally considered the last phase of compilation, although there are multiple intermediate steps performed before the final executable is produced. These intermediate steps are used to perform optimization and other relevant processes.</a:t>
            </a:r>
            <a:endParaRPr lang="en-US"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u="sng"/>
              <a:t>Can we do something with this?</a:t>
            </a:r>
            <a:endParaRPr lang="en-US" altLang="en-US" b="1" u="sng"/>
          </a:p>
        </p:txBody>
      </p:sp>
      <p:pic>
        <p:nvPicPr>
          <p:cNvPr id="4" name="Content Placeholder 3" descr="FireShot Capture 13 - Compiler Design - Code Optimization_ - https___www.tutorialspoint.com_com"/>
          <p:cNvPicPr>
            <a:picLocks noChangeAspect="1"/>
          </p:cNvPicPr>
          <p:nvPr>
            <p:ph idx="1"/>
          </p:nvPr>
        </p:nvPicPr>
        <p:blipFill>
          <a:blip r:embed="rId1"/>
          <a:stretch>
            <a:fillRect/>
          </a:stretch>
        </p:blipFill>
        <p:spPr>
          <a:xfrm>
            <a:off x="4012565" y="912495"/>
            <a:ext cx="4166235" cy="503364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FireShot Capture 14 - Compiler Design - Code Optimization_ - https___www.tutorialspoint.com_com"/>
          <p:cNvPicPr>
            <a:picLocks noChangeAspect="1"/>
          </p:cNvPicPr>
          <p:nvPr>
            <p:ph idx="1"/>
          </p:nvPr>
        </p:nvPicPr>
        <p:blipFill>
          <a:blip r:embed="rId1"/>
          <a:stretch>
            <a:fillRect/>
          </a:stretch>
        </p:blipFill>
        <p:spPr>
          <a:xfrm>
            <a:off x="3968750" y="127635"/>
            <a:ext cx="4236085" cy="663067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60960"/>
            <a:ext cx="10515600" cy="1325563"/>
          </a:xfrm>
        </p:spPr>
        <p:txBody>
          <a:bodyPr/>
          <a:p>
            <a:r>
              <a:rPr lang="en-US" altLang="en-US" b="1" u="sng"/>
              <a:t>Basic Blocks:</a:t>
            </a:r>
            <a:endParaRPr lang="en-US" altLang="en-US" b="1" u="sng"/>
          </a:p>
        </p:txBody>
      </p:sp>
      <p:pic>
        <p:nvPicPr>
          <p:cNvPr id="4" name="Content Placeholder 3" descr="FireShot Capture 12 - Compiler Design - Code Optimization_ - https___www.tutorialspoint.com_com"/>
          <p:cNvPicPr>
            <a:picLocks noChangeAspect="1"/>
          </p:cNvPicPr>
          <p:nvPr>
            <p:ph idx="1"/>
          </p:nvPr>
        </p:nvPicPr>
        <p:blipFill>
          <a:blip r:embed="rId1"/>
          <a:stretch>
            <a:fillRect/>
          </a:stretch>
        </p:blipFill>
        <p:spPr>
          <a:xfrm>
            <a:off x="1706245" y="1141095"/>
            <a:ext cx="8434705" cy="56229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588000"/>
          </a:xfrm>
        </p:spPr>
        <p:txBody>
          <a:bodyPr>
            <a:normAutofit/>
          </a:bodyPr>
          <a:p>
            <a:r>
              <a:rPr lang="en-US" altLang="en-US" b="1"/>
              <a:t>Ques:</a:t>
            </a:r>
            <a:br>
              <a:rPr lang="en-US" altLang="en-US" b="1"/>
            </a:br>
            <a:r>
              <a:rPr lang="en-US" altLang="en-US" b="1"/>
              <a:t>	</a:t>
            </a:r>
            <a:br>
              <a:rPr lang="en-US" altLang="en-US" b="1"/>
            </a:br>
            <a:r>
              <a:rPr lang="en-US" altLang="en-US" b="1"/>
              <a:t>	</a:t>
            </a:r>
            <a:r>
              <a:rPr lang="en-US" altLang="en-US" b="1" u="sng"/>
              <a:t>Why we need to </a:t>
            </a:r>
            <a:r>
              <a:rPr lang="" altLang="en-US" b="1" u="sng"/>
              <a:t>Optimize our code</a:t>
            </a:r>
            <a:br>
              <a:rPr lang="" altLang="en-US" b="1" u="sng"/>
            </a:br>
            <a:r>
              <a:rPr lang="" altLang="en-US" b="1"/>
              <a:t>	</a:t>
            </a:r>
            <a:r>
              <a:rPr lang="en-US" altLang="en-US" b="1"/>
              <a:t> </a:t>
            </a:r>
            <a:r>
              <a:rPr lang="en-US" altLang="en-US" b="1" u="sng"/>
              <a:t>in the program</a:t>
            </a:r>
            <a:r>
              <a:rPr lang="en-US" altLang="en-US" b="1"/>
              <a:t>?</a:t>
            </a:r>
            <a:br>
              <a:rPr lang="en-US" altLang="en-US" b="1"/>
            </a:br>
            <a:endParaRPr lang="en-US" altLang="en-US"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a:t>Compilers?</a:t>
            </a:r>
            <a:endParaRPr lang="en-US" altLang="en-US" b="1" u="sng"/>
          </a:p>
        </p:txBody>
      </p:sp>
      <p:sp>
        <p:nvSpPr>
          <p:cNvPr id="3" name="Content Placeholder 2"/>
          <p:cNvSpPr>
            <a:spLocks noGrp="1"/>
          </p:cNvSpPr>
          <p:nvPr>
            <p:ph idx="1"/>
          </p:nvPr>
        </p:nvSpPr>
        <p:spPr/>
        <p:txBody>
          <a:bodyPr/>
          <a:lstStyle/>
          <a:p>
            <a:r>
              <a:rPr lang="en-US" altLang="en-US"/>
              <a:t>What is it?</a:t>
            </a:r>
            <a:endParaRPr lang="en-US" altLang="en-US"/>
          </a:p>
          <a:p>
            <a:r>
              <a:rPr lang="en-US" altLang="en-US"/>
              <a:t>Who is it?</a:t>
            </a:r>
            <a:endParaRPr lang="en-US" altLang="en-US"/>
          </a:p>
          <a:p>
            <a:r>
              <a:rPr lang="en-US" altLang="en-US"/>
              <a:t>Where is it?</a:t>
            </a:r>
            <a:endParaRPr lang="en-US" altLang="en-US"/>
          </a:p>
          <a:p>
            <a:r>
              <a:rPr lang="en-US" altLang="en-US"/>
              <a:t>What it contains?</a:t>
            </a:r>
            <a:endParaRPr lang="en-US" altLang="en-US"/>
          </a:p>
          <a:p>
            <a:r>
              <a:rPr lang="en-US" altLang="en-US"/>
              <a:t>What does it do?</a:t>
            </a:r>
            <a:endParaRPr lang="en-US" altLang="en-US"/>
          </a:p>
          <a:p>
            <a:r>
              <a:rPr lang="en-US" altLang="en-US"/>
              <a:t>What are its different phases?</a:t>
            </a:r>
            <a:endParaRPr lang="en-US" altLang="en-US"/>
          </a:p>
          <a:p>
            <a:r>
              <a:rPr lang="en-US" altLang="en-US"/>
              <a:t>Why is it needed?</a:t>
            </a:r>
            <a:endParaRPr lang="en-US" altLang="en-US"/>
          </a:p>
          <a:p>
            <a:pPr marL="0" indent="0">
              <a:buNone/>
            </a:pPr>
            <a:r>
              <a:rPr lang="en-US" altLang="en-US"/>
              <a:t> Lets Find Out..</a:t>
            </a:r>
            <a:endParaRPr lang="en-US" altLang="en-US"/>
          </a:p>
        </p:txBody>
      </p:sp>
      <p:pic>
        <p:nvPicPr>
          <p:cNvPr id="4" name="Picture 3"/>
          <p:cNvPicPr>
            <a:picLocks noChangeAspect="1"/>
          </p:cNvPicPr>
          <p:nvPr/>
        </p:nvPicPr>
        <p:blipFill>
          <a:blip r:embed="rId1"/>
          <a:stretch>
            <a:fillRect/>
          </a:stretch>
        </p:blipFill>
        <p:spPr>
          <a:xfrm>
            <a:off x="7056755" y="24130"/>
            <a:ext cx="4883785" cy="610362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stretch>
            <a:fillRect/>
          </a:stretch>
        </p:blipFill>
        <p:spPr>
          <a:xfrm>
            <a:off x="635" y="0"/>
            <a:ext cx="12190730" cy="68573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a:t>Have A Look At This:</a:t>
            </a:r>
            <a:endParaRPr lang="en-US" altLang="en-US" b="1" u="sng"/>
          </a:p>
        </p:txBody>
      </p:sp>
      <p:sp>
        <p:nvSpPr>
          <p:cNvPr id="3" name="Content Placeholder 2"/>
          <p:cNvSpPr>
            <a:spLocks noGrp="1"/>
          </p:cNvSpPr>
          <p:nvPr>
            <p:ph idx="1"/>
          </p:nvPr>
        </p:nvSpPr>
        <p:spPr>
          <a:xfrm>
            <a:off x="520700" y="1149985"/>
            <a:ext cx="5034915" cy="4351655"/>
          </a:xfrm>
        </p:spPr>
        <p:txBody>
          <a:bodyPr/>
          <a:lstStyle/>
          <a:p>
            <a:r>
              <a:rPr lang="en-US" altLang="en-US"/>
              <a:t>What is the output of this code?</a:t>
            </a:r>
            <a:endParaRPr lang="en-US" altLang="en-US"/>
          </a:p>
          <a:p>
            <a:r>
              <a:rPr lang="en-US" altLang="en-US"/>
              <a:t>What makes it do that?</a:t>
            </a:r>
            <a:endParaRPr lang="en-US" altLang="en-US"/>
          </a:p>
          <a:p>
            <a:r>
              <a:rPr lang="en-US" altLang="en-US"/>
              <a:t>Who does that?</a:t>
            </a:r>
            <a:endParaRPr lang="en-US" altLang="en-US"/>
          </a:p>
          <a:p>
            <a:r>
              <a:rPr lang="en-US" altLang="en-US"/>
              <a:t>What does the each line means?</a:t>
            </a:r>
            <a:endParaRPr lang="en-US" altLang="en-US"/>
          </a:p>
          <a:p>
            <a:r>
              <a:rPr lang="en-US" altLang="en-US"/>
              <a:t>How the System knows about this?</a:t>
            </a:r>
            <a:endParaRPr lang="en-US" altLang="en-US"/>
          </a:p>
        </p:txBody>
      </p:sp>
      <p:pic>
        <p:nvPicPr>
          <p:cNvPr id="6" name="Picture 5" descr="DeepinScreenshot_select-area_20180715152711"/>
          <p:cNvPicPr>
            <a:picLocks noChangeAspect="1"/>
          </p:cNvPicPr>
          <p:nvPr/>
        </p:nvPicPr>
        <p:blipFill>
          <a:blip r:embed="rId1"/>
          <a:stretch>
            <a:fillRect/>
          </a:stretch>
        </p:blipFill>
        <p:spPr>
          <a:xfrm>
            <a:off x="5873115" y="937260"/>
            <a:ext cx="6164580" cy="498348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195"/>
            <a:ext cx="10515600" cy="1325563"/>
          </a:xfrm>
        </p:spPr>
        <p:txBody>
          <a:bodyPr/>
          <a:lstStyle/>
          <a:p>
            <a:endParaRPr lang="en-US" altLang="en-US"/>
          </a:p>
        </p:txBody>
      </p:sp>
      <p:pic>
        <p:nvPicPr>
          <p:cNvPr id="4" name="Content Placeholder 3" descr="maxresdefault"/>
          <p:cNvPicPr>
            <a:picLocks noGrp="1" noChangeAspect="1"/>
          </p:cNvPicPr>
          <p:nvPr>
            <p:ph idx="1"/>
          </p:nvPr>
        </p:nvPicPr>
        <p:blipFill>
          <a:blip r:embed="rId1"/>
          <a:stretch>
            <a:fillRect/>
          </a:stretch>
        </p:blipFill>
        <p:spPr>
          <a:xfrm>
            <a:off x="83185" y="36195"/>
            <a:ext cx="11654790" cy="678878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900" y="219710"/>
            <a:ext cx="5484495" cy="691515"/>
          </a:xfrm>
        </p:spPr>
        <p:txBody>
          <a:bodyPr>
            <a:normAutofit fontScale="90000"/>
          </a:bodyPr>
          <a:lstStyle/>
          <a:p>
            <a:r>
              <a:rPr lang="en-US" altLang="en-US" b="1" u="sng"/>
              <a:t>Lets Get Back to this</a:t>
            </a:r>
            <a:endParaRPr lang="en-US" altLang="en-US" b="1" u="sng"/>
          </a:p>
        </p:txBody>
      </p:sp>
      <p:sp>
        <p:nvSpPr>
          <p:cNvPr id="3" name="Content Placeholder 2"/>
          <p:cNvSpPr>
            <a:spLocks noGrp="1"/>
          </p:cNvSpPr>
          <p:nvPr>
            <p:ph idx="1"/>
          </p:nvPr>
        </p:nvSpPr>
        <p:spPr>
          <a:xfrm>
            <a:off x="215900" y="1057910"/>
            <a:ext cx="6465570" cy="5754370"/>
          </a:xfrm>
        </p:spPr>
        <p:txBody>
          <a:bodyPr/>
          <a:lstStyle/>
          <a:p>
            <a:r>
              <a:rPr lang="en-US" altLang="en-US" sz="2800"/>
              <a:t>What does the Line #1 contains:</a:t>
            </a:r>
            <a:endParaRPr lang="en-US" altLang="en-US" sz="2800"/>
          </a:p>
          <a:p>
            <a:pPr marL="0" indent="0">
              <a:buNone/>
            </a:pPr>
            <a:r>
              <a:rPr lang="en-US" altLang="en-US" sz="2800"/>
              <a:t>Type following command:</a:t>
            </a:r>
            <a:endParaRPr lang="en-US" altLang="en-US" sz="2800"/>
          </a:p>
          <a:p>
            <a:pPr marL="0" indent="0">
              <a:buNone/>
            </a:pPr>
            <a:r>
              <a:rPr lang="en-US" altLang="en-US" sz="2800"/>
              <a:t>	cd /usr/include</a:t>
            </a:r>
            <a:endParaRPr lang="en-US" altLang="en-US" sz="2800"/>
          </a:p>
          <a:p>
            <a:pPr marL="0" indent="0">
              <a:buNone/>
            </a:pPr>
            <a:r>
              <a:rPr lang="en-US" altLang="en-US" sz="2800"/>
              <a:t>	code stdio.h</a:t>
            </a:r>
            <a:endParaRPr lang="en-US" altLang="en-US" sz="2800"/>
          </a:p>
          <a:p>
            <a:r>
              <a:rPr lang="en-US" altLang="en-US" sz="2800"/>
              <a:t>What does the Line #2 contains?</a:t>
            </a:r>
            <a:endParaRPr lang="en-US" altLang="en-US" sz="2800"/>
          </a:p>
          <a:p>
            <a:r>
              <a:rPr lang="en-US" altLang="en-US" sz="2800">
                <a:sym typeface="+mn-ea"/>
              </a:rPr>
              <a:t>What does the Line #4 contains?</a:t>
            </a:r>
            <a:endParaRPr lang="en-US" altLang="en-US" sz="2800"/>
          </a:p>
          <a:p>
            <a:r>
              <a:rPr lang="en-US" altLang="en-US" sz="2800">
                <a:sym typeface="+mn-ea"/>
              </a:rPr>
              <a:t>What does the Line #5 contains?</a:t>
            </a:r>
            <a:endParaRPr lang="en-US" altLang="en-US" sz="2800"/>
          </a:p>
          <a:p>
            <a:pPr marL="0" indent="0">
              <a:buNone/>
            </a:pPr>
            <a:endParaRPr lang="en-US" altLang="en-US" sz="2800"/>
          </a:p>
          <a:p>
            <a:endParaRPr lang="en-US" altLang="en-US" sz="2800"/>
          </a:p>
        </p:txBody>
      </p:sp>
      <p:pic>
        <p:nvPicPr>
          <p:cNvPr id="5" name="Picture 4" descr="DeepinScreenshot_select-area_20180715152711"/>
          <p:cNvPicPr>
            <a:picLocks noChangeAspect="1"/>
          </p:cNvPicPr>
          <p:nvPr/>
        </p:nvPicPr>
        <p:blipFill>
          <a:blip r:embed="rId1"/>
          <a:stretch>
            <a:fillRect/>
          </a:stretch>
        </p:blipFill>
        <p:spPr>
          <a:xfrm>
            <a:off x="6681470" y="1480185"/>
            <a:ext cx="5476240" cy="498348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t>Lexical Analysis:</a:t>
            </a:r>
            <a:endParaRPr lang="en-US" altLang="en-US" b="1" u="sng" dirty="0"/>
          </a:p>
        </p:txBody>
      </p:sp>
      <p:sp>
        <p:nvSpPr>
          <p:cNvPr id="3" name="Content Placeholder 2"/>
          <p:cNvSpPr>
            <a:spLocks noGrp="1"/>
          </p:cNvSpPr>
          <p:nvPr>
            <p:ph idx="1"/>
          </p:nvPr>
        </p:nvSpPr>
        <p:spPr/>
        <p:txBody>
          <a:bodyPr>
            <a:normAutofit/>
          </a:bodyPr>
          <a:lstStyle/>
          <a:p>
            <a:pPr algn="just"/>
            <a:r>
              <a:rPr lang="en-US" altLang="en-US" dirty="0"/>
              <a:t>L</a:t>
            </a:r>
            <a:r>
              <a:rPr lang="en-US" dirty="0" err="1"/>
              <a:t>exical</a:t>
            </a:r>
            <a:r>
              <a:rPr lang="en-US" dirty="0"/>
              <a:t> analysis, </a:t>
            </a:r>
            <a:r>
              <a:rPr lang="en-US" altLang="en-US" dirty="0"/>
              <a:t>or </a:t>
            </a:r>
            <a:r>
              <a:rPr lang="en-US" dirty="0"/>
              <a:t>tokenization is the process of converting a sequence of characters  into a sequence of tokens.</a:t>
            </a:r>
            <a:endParaRPr lang="en-US" dirty="0"/>
          </a:p>
          <a:p>
            <a:pPr algn="just"/>
            <a:r>
              <a:rPr lang="en-US" dirty="0"/>
              <a:t>A lexical token is a sequence of characters that can be treated as a unit in the grammar of the programming languages. </a:t>
            </a:r>
            <a:r>
              <a:rPr lang="en-US" altLang="en-US" dirty="0"/>
              <a:t>Examples:</a:t>
            </a:r>
            <a:endParaRPr lang="en-US" altLang="en-US" dirty="0"/>
          </a:p>
          <a:p>
            <a:pPr marL="0" indent="0" algn="just">
              <a:buNone/>
            </a:pPr>
            <a:endParaRPr lang="en-US" altLang="en-US" sz="2000" dirty="0"/>
          </a:p>
          <a:p>
            <a:pPr marL="0" indent="0" algn="just">
              <a:buNone/>
            </a:pPr>
            <a:r>
              <a:rPr lang="en-US" altLang="en-US" sz="2000" b="1" dirty="0"/>
              <a:t>Keywords</a:t>
            </a:r>
            <a:r>
              <a:rPr lang="en-US" altLang="en-US" sz="2000" dirty="0"/>
              <a:t>; </a:t>
            </a:r>
            <a:r>
              <a:rPr lang="en-US" altLang="en-US" sz="2000" u="sng" dirty="0"/>
              <a:t>Examples</a:t>
            </a:r>
            <a:r>
              <a:rPr lang="en-US" altLang="en-US" sz="2000" dirty="0"/>
              <a:t>-for, while, if etc.</a:t>
            </a:r>
            <a:endParaRPr lang="en-US" altLang="en-US" sz="2000" dirty="0"/>
          </a:p>
          <a:p>
            <a:pPr marL="0" indent="0" algn="just">
              <a:buNone/>
            </a:pPr>
            <a:r>
              <a:rPr lang="en-US" altLang="en-US" sz="2000" b="1" dirty="0"/>
              <a:t>Identifier</a:t>
            </a:r>
            <a:r>
              <a:rPr lang="en-US" altLang="en-US" sz="2000" dirty="0"/>
              <a:t>; </a:t>
            </a:r>
            <a:r>
              <a:rPr lang="en-US" altLang="en-US" sz="2000" u="sng" dirty="0"/>
              <a:t>Examples</a:t>
            </a:r>
            <a:r>
              <a:rPr lang="en-US" altLang="en-US" sz="2000" dirty="0"/>
              <a:t>-Variable name, function name etc.</a:t>
            </a:r>
            <a:endParaRPr lang="en-US" altLang="en-US" sz="2000" dirty="0"/>
          </a:p>
          <a:p>
            <a:pPr marL="0" indent="0" algn="just">
              <a:buNone/>
            </a:pPr>
            <a:r>
              <a:rPr lang="en-US" altLang="en-US" sz="2000" b="1" dirty="0"/>
              <a:t>Operators</a:t>
            </a:r>
            <a:r>
              <a:rPr lang="en-US" altLang="en-US" sz="2000" dirty="0"/>
              <a:t>; </a:t>
            </a:r>
            <a:r>
              <a:rPr lang="en-US" altLang="en-US" sz="2000" u="sng" dirty="0"/>
              <a:t>Examples </a:t>
            </a:r>
            <a:r>
              <a:rPr lang="en-US" altLang="en-US" sz="2000" dirty="0"/>
              <a:t>'+', '++', '-' etc.</a:t>
            </a:r>
            <a:endParaRPr lang="en-US" altLang="en-US" sz="2000" dirty="0"/>
          </a:p>
          <a:p>
            <a:pPr marL="0" indent="0" algn="just">
              <a:buNone/>
            </a:pPr>
            <a:r>
              <a:rPr lang="en-US" altLang="en-US" sz="2000" b="1" dirty="0"/>
              <a:t>Separators</a:t>
            </a:r>
            <a:r>
              <a:rPr lang="en-US" altLang="en-US" sz="2000" dirty="0"/>
              <a:t>; </a:t>
            </a:r>
            <a:r>
              <a:rPr lang="en-US" altLang="en-US" sz="2000" u="sng" dirty="0"/>
              <a:t>Examples </a:t>
            </a:r>
            <a:r>
              <a:rPr lang="en-US" altLang="en-US" sz="2000" dirty="0"/>
              <a:t>',' ';' etc</a:t>
            </a:r>
            <a:endParaRPr lang="en-US" alt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780"/>
            <a:ext cx="10515600" cy="1325563"/>
          </a:xfrm>
        </p:spPr>
        <p:txBody>
          <a:bodyPr/>
          <a:lstStyle/>
          <a:p>
            <a:r>
              <a:rPr lang="en-US" b="1" u="sng"/>
              <a:t>How Lexical Analyzer functions</a:t>
            </a:r>
            <a:r>
              <a:rPr lang="en-US" altLang="en-US" b="1" u="sng"/>
              <a:t>:</a:t>
            </a:r>
            <a:endParaRPr lang="en-US" altLang="en-US" b="1" u="sng"/>
          </a:p>
        </p:txBody>
      </p:sp>
      <p:pic>
        <p:nvPicPr>
          <p:cNvPr id="4" name="Content Placeholder 3" descr="FireShot Capture 3 - Compiler Design I L_ - https___www.geeksforgeeks.org_compiler-lexical-analysis_"/>
          <p:cNvPicPr>
            <a:picLocks noGrp="1" noChangeAspect="1"/>
          </p:cNvPicPr>
          <p:nvPr>
            <p:ph idx="1"/>
          </p:nvPr>
        </p:nvPicPr>
        <p:blipFill>
          <a:blip r:embed="rId1"/>
          <a:stretch>
            <a:fillRect/>
          </a:stretch>
        </p:blipFill>
        <p:spPr>
          <a:xfrm>
            <a:off x="7626350" y="1190625"/>
            <a:ext cx="3478530" cy="3742055"/>
          </a:xfrm>
          <a:prstGeom prst="rect">
            <a:avLst/>
          </a:prstGeom>
        </p:spPr>
      </p:pic>
      <p:pic>
        <p:nvPicPr>
          <p:cNvPr id="5" name="Picture 4" descr="FireShot Capture 4 - Compiler Design I L_ - https___www.geeksforgeeks.org_compiler-lexical-analysis_"/>
          <p:cNvPicPr>
            <a:picLocks noChangeAspect="1"/>
          </p:cNvPicPr>
          <p:nvPr/>
        </p:nvPicPr>
        <p:blipFill>
          <a:blip r:embed="rId2"/>
          <a:stretch>
            <a:fillRect/>
          </a:stretch>
        </p:blipFill>
        <p:spPr>
          <a:xfrm>
            <a:off x="544195" y="5144770"/>
            <a:ext cx="11058525" cy="1273175"/>
          </a:xfrm>
          <a:prstGeom prst="rect">
            <a:avLst/>
          </a:prstGeom>
        </p:spPr>
      </p:pic>
      <p:sp>
        <p:nvSpPr>
          <p:cNvPr id="6" name="Text Box 5"/>
          <p:cNvSpPr txBox="1"/>
          <p:nvPr/>
        </p:nvSpPr>
        <p:spPr>
          <a:xfrm>
            <a:off x="1011555" y="1477645"/>
            <a:ext cx="6108700" cy="3538220"/>
          </a:xfrm>
          <a:prstGeom prst="rect">
            <a:avLst/>
          </a:prstGeom>
          <a:noFill/>
        </p:spPr>
        <p:txBody>
          <a:bodyPr wrap="square" rtlCol="0">
            <a:spAutoFit/>
          </a:bodyPr>
          <a:lstStyle/>
          <a:p>
            <a:pPr marL="285750" indent="-285750">
              <a:buFont typeface="Arial" panose="02080604020202020204" pitchFamily="34" charset="0"/>
              <a:buChar char="•"/>
            </a:pPr>
            <a:r>
              <a:rPr lang="en-US" altLang="en-US" sz="2800"/>
              <a:t>For the following program:</a:t>
            </a:r>
            <a:endParaRPr lang="en-US" altLang="en-US" sz="2800"/>
          </a:p>
          <a:p>
            <a:pPr marL="285750" indent="-285750">
              <a:buFont typeface="Arial" panose="02080604020202020204" pitchFamily="34" charset="0"/>
              <a:buChar char="•"/>
            </a:pPr>
            <a:endParaRPr lang="en-US" altLang="en-US" sz="2800"/>
          </a:p>
          <a:p>
            <a:pPr marL="285750" indent="-285750">
              <a:buFont typeface="Arial" panose="02080604020202020204" pitchFamily="34" charset="0"/>
              <a:buChar char="•"/>
            </a:pPr>
            <a:endParaRPr lang="en-US" altLang="en-US" sz="2800"/>
          </a:p>
          <a:p>
            <a:pPr marL="285750" indent="-285750">
              <a:buFont typeface="Arial" panose="02080604020202020204" pitchFamily="34" charset="0"/>
              <a:buChar char="•"/>
            </a:pPr>
            <a:r>
              <a:rPr lang="en-US" altLang="en-US" sz="2800"/>
              <a:t>The Corresponding Lexical Tokens are:-</a:t>
            </a:r>
            <a:endParaRPr lang="en-US" altLang="en-US" sz="2800"/>
          </a:p>
          <a:p>
            <a:pPr marL="285750" indent="-285750">
              <a:buFont typeface="Arial" panose="02080604020202020204" pitchFamily="34" charset="0"/>
              <a:buChar char="•"/>
            </a:pPr>
            <a:endParaRPr lang="en-US" altLang="en-US" sz="2800"/>
          </a:p>
          <a:p>
            <a:pPr indent="0" algn="ctr">
              <a:buFont typeface="Arial" panose="02080604020202020204" pitchFamily="34" charset="0"/>
              <a:buNone/>
            </a:pPr>
            <a:r>
              <a:rPr lang="en-US" altLang="en-US" sz="2800"/>
              <a:t>(Note there is no token generated for comments)</a:t>
            </a:r>
            <a:endParaRPr lang="en-US" altLang="en-US" sz="28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a:t>Count the Number of Tokens:</a:t>
            </a:r>
            <a:endParaRPr lang="en-US" altLang="en-US" b="1" u="sng"/>
          </a:p>
        </p:txBody>
      </p:sp>
      <p:pic>
        <p:nvPicPr>
          <p:cNvPr id="4" name="Content Placeholder 3" descr="FireShot Capture 8 - Compiler Design I L_ - https___www.geeksforgeeks.org_compiler-lexical-analysis_"/>
          <p:cNvPicPr>
            <a:picLocks noGrp="1" noChangeAspect="1"/>
          </p:cNvPicPr>
          <p:nvPr>
            <p:ph idx="1"/>
          </p:nvPr>
        </p:nvPicPr>
        <p:blipFill>
          <a:blip r:embed="rId1"/>
          <a:stretch>
            <a:fillRect/>
          </a:stretch>
        </p:blipFill>
        <p:spPr>
          <a:xfrm>
            <a:off x="2280285" y="1144270"/>
            <a:ext cx="7339965" cy="45694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a:t>Syntax Analysis:</a:t>
            </a:r>
            <a:endParaRPr lang="en-US" altLang="en-US" b="1" u="sng"/>
          </a:p>
        </p:txBody>
      </p:sp>
      <p:sp>
        <p:nvSpPr>
          <p:cNvPr id="3" name="Content Placeholder 2"/>
          <p:cNvSpPr>
            <a:spLocks noGrp="1"/>
          </p:cNvSpPr>
          <p:nvPr>
            <p:ph idx="1"/>
          </p:nvPr>
        </p:nvSpPr>
        <p:spPr/>
        <p:txBody>
          <a:bodyPr/>
          <a:lstStyle/>
          <a:p>
            <a:pPr algn="just"/>
            <a:r>
              <a:rPr lang="en-US" sz="3000"/>
              <a:t>Parsing, syntax analysis or syntactic analysis is the process of analysing a string of symbols, either in natural language, computer languages or data structures, conforming to the rules of a formal grammar.</a:t>
            </a:r>
            <a:endParaRPr lang="en-US" sz="3000"/>
          </a:p>
          <a:p>
            <a:pPr algn="just"/>
            <a:r>
              <a:rPr lang="en-US" altLang="en-US" sz="3000"/>
              <a:t>Syntax Analysis, consists of Parsers, which parses the code even if some errors exist in the program.</a:t>
            </a:r>
            <a:endParaRPr lang="en-US" altLang="en-US" sz="3000"/>
          </a:p>
          <a:p>
            <a:pPr algn="just"/>
            <a:r>
              <a:rPr lang="en-US" altLang="en-US" sz="3000"/>
              <a:t>The language defined in the form of CFG in the compiler, tells the syntax structure of the programming language.  </a:t>
            </a:r>
            <a:r>
              <a:rPr lang="en-US" sz="3000"/>
              <a:t> </a:t>
            </a:r>
            <a:endParaRPr lang="en-US" sz="3000"/>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3095</Words>
  <Application>WPS Presentation</Application>
  <PresentationFormat>Widescreen</PresentationFormat>
  <Paragraphs>107</Paragraphs>
  <Slides>20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SimSun</vt:lpstr>
      <vt:lpstr>Wingdings</vt:lpstr>
      <vt:lpstr>Wingdings</vt:lpstr>
      <vt:lpstr>Calibri Light</vt:lpstr>
      <vt:lpstr>DejaVu Sans</vt:lpstr>
      <vt:lpstr>Calibri</vt:lpstr>
      <vt:lpstr>微软雅黑</vt:lpstr>
      <vt:lpstr>Droid Sans Fallback</vt:lpstr>
      <vt:lpstr>Arial Unicode MS</vt:lpstr>
      <vt:lpstr>NanumBarunGothic</vt:lpstr>
      <vt:lpstr>Orange Waves</vt:lpstr>
      <vt:lpstr>Introduction to Compilers: Basics</vt:lpstr>
      <vt:lpstr>Compilers?</vt:lpstr>
      <vt:lpstr>Have A Look At This:</vt:lpstr>
      <vt:lpstr>PowerPoint 演示文稿</vt:lpstr>
      <vt:lpstr>Lets Get Back to this</vt:lpstr>
      <vt:lpstr>Lexical Analysis:</vt:lpstr>
      <vt:lpstr>How Lexical Analyzer functions:</vt:lpstr>
      <vt:lpstr>Count the Number of Tokens:</vt:lpstr>
      <vt:lpstr>Syntax Analysis:</vt:lpstr>
      <vt:lpstr>Derivation:</vt:lpstr>
      <vt:lpstr>Semantic Analysis:</vt:lpstr>
      <vt:lpstr>Intermediate Code Generation:</vt:lpstr>
      <vt:lpstr>What is the output of the following code?</vt:lpstr>
      <vt:lpstr>Code Optimization:</vt:lpstr>
      <vt:lpstr>Code Generation:</vt:lpstr>
      <vt:lpstr>Can we do something with this?</vt:lpstr>
      <vt:lpstr>PowerPoint 演示文稿</vt:lpstr>
      <vt:lpstr>Basic Blocks:</vt:lpstr>
      <vt:lpstr>Ques: 	 	Why we need to do the Code 	Optimization in the program?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Compilers: Basics</dc:title>
  <dc:creator>ghoul</dc:creator>
  <cp:lastModifiedBy>ghoul</cp:lastModifiedBy>
  <cp:revision>7</cp:revision>
  <dcterms:created xsi:type="dcterms:W3CDTF">2018-07-18T07:16:05Z</dcterms:created>
  <dcterms:modified xsi:type="dcterms:W3CDTF">2018-07-18T07:16:05Z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1033-10.1.0.6634</vt:lpwstr>
  </property>
</Properties>
</file>