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6" r:id="rId9"/>
    <p:sldId id="279" r:id="rId10"/>
    <p:sldId id="262" r:id="rId11"/>
    <p:sldId id="278" r:id="rId12"/>
    <p:sldId id="267" r:id="rId13"/>
    <p:sldId id="270" r:id="rId14"/>
    <p:sldId id="272" r:id="rId15"/>
    <p:sldId id="271" r:id="rId16"/>
    <p:sldId id="274" r:id="rId17"/>
    <p:sldId id="273" r:id="rId18"/>
    <p:sldId id="275" r:id="rId19"/>
    <p:sldId id="277" r:id="rId20"/>
    <p:sldId id="263" r:id="rId21"/>
    <p:sldId id="276" r:id="rId22"/>
    <p:sldId id="269" r:id="rId23"/>
    <p:sldId id="264"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2T08:55:48.809"/>
    </inkml:context>
    <inkml:brush xml:id="br0">
      <inkml:brushProperty name="width" value="0.35" units="cm"/>
      <inkml:brushProperty name="height" value="0.35" units="cm"/>
      <inkml:brushProperty name="color" value="#FFFFFF"/>
    </inkml:brush>
  </inkml:definitions>
  <inkml:trace contextRef="#ctx0" brushRef="#br0">1 5 24575,'0'-4'0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129117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50BEB-311E-45AA-B819-E02CFA8D7CCC}"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34924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23464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3559603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936449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2474788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405274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797968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297882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91173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0BEB-311E-45AA-B819-E02CFA8D7CCC}"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190545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850BEB-311E-45AA-B819-E02CFA8D7CCC}"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116159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850BEB-311E-45AA-B819-E02CFA8D7CCC}"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178643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850BEB-311E-45AA-B819-E02CFA8D7CCC}" type="datetimeFigureOut">
              <a:rPr lang="en-IN" smtClean="0"/>
              <a:t>22-01-2023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22238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50BEB-311E-45AA-B819-E02CFA8D7CCC}" type="datetimeFigureOut">
              <a:rPr lang="en-IN" smtClean="0"/>
              <a:t>22-01-2023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328971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50BEB-311E-45AA-B819-E02CFA8D7CCC}"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193947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50BEB-311E-45AA-B819-E02CFA8D7CCC}"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82541-213C-469C-8802-993960BB44D7}" type="slidenum">
              <a:rPr lang="en-IN" smtClean="0"/>
              <a:t>‹#›</a:t>
            </a:fld>
            <a:endParaRPr lang="en-IN"/>
          </a:p>
        </p:txBody>
      </p:sp>
    </p:spTree>
    <p:extLst>
      <p:ext uri="{BB962C8B-B14F-4D97-AF65-F5344CB8AC3E}">
        <p14:creationId xmlns:p14="http://schemas.microsoft.com/office/powerpoint/2010/main" val="80034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850BEB-311E-45AA-B819-E02CFA8D7CCC}" type="datetimeFigureOut">
              <a:rPr lang="en-IN" smtClean="0"/>
              <a:t>22-01-2023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582541-213C-469C-8802-993960BB44D7}" type="slidenum">
              <a:rPr lang="en-IN" smtClean="0"/>
              <a:t>‹#›</a:t>
            </a:fld>
            <a:endParaRPr lang="en-IN"/>
          </a:p>
        </p:txBody>
      </p:sp>
    </p:spTree>
    <p:extLst>
      <p:ext uri="{BB962C8B-B14F-4D97-AF65-F5344CB8AC3E}">
        <p14:creationId xmlns:p14="http://schemas.microsoft.com/office/powerpoint/2010/main" val="3403757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6C60BE-5952-00C3-3AA0-6546B3D358C5}"/>
              </a:ext>
            </a:extLst>
          </p:cNvPr>
          <p:cNvSpPr>
            <a:spLocks noGrp="1"/>
          </p:cNvSpPr>
          <p:nvPr>
            <p:ph type="subTitle" idx="1"/>
          </p:nvPr>
        </p:nvSpPr>
        <p:spPr>
          <a:xfrm>
            <a:off x="2326433" y="3127742"/>
            <a:ext cx="9280124" cy="3393566"/>
          </a:xfrm>
        </p:spPr>
        <p:txBody>
          <a:bodyPr>
            <a:noAutofit/>
          </a:bodyPr>
          <a:lstStyle/>
          <a:p>
            <a:pPr algn="ctr"/>
            <a:endParaRPr lang="en-US" sz="2000" b="1" dirty="0">
              <a:ln/>
              <a:solidFill>
                <a:srgbClr val="FF0000"/>
              </a:solidFill>
              <a:latin typeface="Times New Roman" panose="02020603050405020304" pitchFamily="18" charset="0"/>
              <a:cs typeface="Times New Roman" panose="02020603050405020304" pitchFamily="18" charset="0"/>
            </a:endParaRPr>
          </a:p>
          <a:p>
            <a:pPr algn="ctr"/>
            <a:r>
              <a:rPr lang="en-US" sz="2000" b="1" dirty="0">
                <a:ln/>
                <a:solidFill>
                  <a:srgbClr val="FF0000"/>
                </a:solidFill>
                <a:latin typeface="Times New Roman" panose="02020603050405020304" pitchFamily="18" charset="0"/>
                <a:cs typeface="Times New Roman" panose="02020603050405020304" pitchFamily="18" charset="0"/>
              </a:rPr>
              <a:t> </a:t>
            </a:r>
            <a:r>
              <a:rPr lang="en-US" sz="2000" b="1" dirty="0">
                <a:ln/>
                <a:latin typeface="Times New Roman" panose="02020603050405020304" pitchFamily="18" charset="0"/>
                <a:cs typeface="Times New Roman" panose="02020603050405020304" pitchFamily="18" charset="0"/>
              </a:rPr>
              <a:t>Presentation on </a:t>
            </a:r>
            <a:r>
              <a:rPr lang="en-IN" sz="2000" b="1" dirty="0">
                <a:ln/>
                <a:latin typeface="Times New Roman" panose="02020603050405020304" pitchFamily="18" charset="0"/>
                <a:cs typeface="Times New Roman" panose="02020603050405020304" pitchFamily="18" charset="0"/>
              </a:rPr>
              <a:t>Road Sign Detector and Driver Alert System</a:t>
            </a:r>
            <a:r>
              <a:rPr lang="en-US" sz="2000" b="1" dirty="0">
                <a:ln/>
                <a:latin typeface="Times New Roman" panose="02020603050405020304" pitchFamily="18" charset="0"/>
                <a:cs typeface="Times New Roman" panose="02020603050405020304" pitchFamily="18" charset="0"/>
              </a:rPr>
              <a:t> </a:t>
            </a:r>
          </a:p>
          <a:p>
            <a:pPr algn="l"/>
            <a:r>
              <a:rPr lang="en-IN" sz="2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IN"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Presented By</a:t>
            </a:r>
          </a:p>
          <a:p>
            <a:r>
              <a:rPr lang="en-IN"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Shailesh Goswami (22MCI0007)</a:t>
            </a:r>
          </a:p>
          <a:p>
            <a:r>
              <a:rPr lang="en-IN"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Sarthak Tripathi (22MCB0030)</a:t>
            </a:r>
          </a:p>
          <a:p>
            <a:r>
              <a:rPr lang="en-IN"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Shantanu Das Gupta (22MCB0026)</a:t>
            </a:r>
          </a:p>
          <a:p>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Guided By</a:t>
            </a:r>
            <a:endParaRPr lang="en-US" sz="2000" b="1" u="sng"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r>
              <a:rPr lang="en-US" sz="2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Prof. </a:t>
            </a:r>
            <a:r>
              <a:rPr lang="en-IN" sz="2000" b="1" dirty="0" err="1">
                <a:latin typeface="Times New Roman" panose="02020603050405020304" pitchFamily="18" charset="0"/>
                <a:cs typeface="Times New Roman" panose="02020603050405020304" pitchFamily="18" charset="0"/>
              </a:rPr>
              <a:t>Dr.Yokesh</a:t>
            </a:r>
            <a:r>
              <a:rPr lang="en-IN" sz="2000" b="1" dirty="0">
                <a:latin typeface="Times New Roman" panose="02020603050405020304" pitchFamily="18" charset="0"/>
                <a:cs typeface="Times New Roman" panose="02020603050405020304" pitchFamily="18" charset="0"/>
              </a:rPr>
              <a:t> Babu S </a:t>
            </a:r>
            <a:endParaRPr lang="en-US" sz="2000" b="1" dirty="0">
              <a:ln/>
              <a:solidFill>
                <a:srgbClr val="FF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4" descr="Vellore Institute of Technology (VIT) Logo Vector - (.SVG + .PNG) -  FindLogoVector.Com">
            <a:extLst>
              <a:ext uri="{FF2B5EF4-FFF2-40B4-BE49-F238E27FC236}">
                <a16:creationId xmlns:a16="http://schemas.microsoft.com/office/drawing/2014/main" id="{C41ABD20-4C90-F0EC-D4DA-DD05F8E20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376" y="490705"/>
            <a:ext cx="6029146" cy="2637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332A0B-0424-E69F-868F-89DA579DB8A2}"/>
              </a:ext>
            </a:extLst>
          </p:cNvPr>
          <p:cNvSpPr txBox="1"/>
          <p:nvPr/>
        </p:nvSpPr>
        <p:spPr>
          <a:xfrm>
            <a:off x="454814" y="6067573"/>
            <a:ext cx="2894120" cy="369332"/>
          </a:xfrm>
          <a:prstGeom prst="rect">
            <a:avLst/>
          </a:prstGeom>
          <a:noFill/>
        </p:spPr>
        <p:txBody>
          <a:bodyPr wrap="square" rtlCol="0">
            <a:spAutoFit/>
          </a:bodyPr>
          <a:lstStyle/>
          <a:p>
            <a:r>
              <a:rPr lang="en-US" sz="1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Date -23/01/2023</a:t>
            </a:r>
            <a:endParaRPr lang="en-IN" dirty="0"/>
          </a:p>
        </p:txBody>
      </p:sp>
    </p:spTree>
    <p:extLst>
      <p:ext uri="{BB962C8B-B14F-4D97-AF65-F5344CB8AC3E}">
        <p14:creationId xmlns:p14="http://schemas.microsoft.com/office/powerpoint/2010/main" val="150958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7A35-E55B-D5F8-BE2D-9D5B9EE15820}"/>
              </a:ext>
            </a:extLst>
          </p:cNvPr>
          <p:cNvSpPr>
            <a:spLocks noGrp="1"/>
          </p:cNvSpPr>
          <p:nvPr>
            <p:ph type="title"/>
          </p:nvPr>
        </p:nvSpPr>
        <p:spPr>
          <a:xfrm>
            <a:off x="1474980" y="1519239"/>
            <a:ext cx="10018713" cy="612773"/>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Problem Statement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196951-5EB1-F6F0-00C3-B304CF1420B7}"/>
              </a:ext>
            </a:extLst>
          </p:cNvPr>
          <p:cNvSpPr>
            <a:spLocks noGrp="1"/>
          </p:cNvSpPr>
          <p:nvPr>
            <p:ph idx="1"/>
          </p:nvPr>
        </p:nvSpPr>
        <p:spPr>
          <a:xfrm>
            <a:off x="1226536" y="2483467"/>
            <a:ext cx="10515600" cy="224252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objectives of the system is first to detect and then classify signs. This works well when we have lots of images as well as not clear ones.</a:t>
            </a:r>
          </a:p>
          <a:p>
            <a:pPr marL="0" indent="0" algn="just">
              <a:buNone/>
            </a:pPr>
            <a:r>
              <a:rPr lang="en-US" sz="2400" dirty="0">
                <a:latin typeface="Times New Roman" panose="02020603050405020304" pitchFamily="18" charset="0"/>
                <a:cs typeface="Times New Roman" panose="02020603050405020304" pitchFamily="18" charset="0"/>
              </a:rPr>
              <a:t>For classifying images we are using Convolutional Neural Network Model</a:t>
            </a:r>
          </a:p>
        </p:txBody>
      </p:sp>
    </p:spTree>
    <p:extLst>
      <p:ext uri="{BB962C8B-B14F-4D97-AF65-F5344CB8AC3E}">
        <p14:creationId xmlns:p14="http://schemas.microsoft.com/office/powerpoint/2010/main" val="68161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AA84-1020-8FFA-181B-2C0C933D59D5}"/>
              </a:ext>
            </a:extLst>
          </p:cNvPr>
          <p:cNvSpPr>
            <a:spLocks noGrp="1"/>
          </p:cNvSpPr>
          <p:nvPr>
            <p:ph type="title"/>
          </p:nvPr>
        </p:nvSpPr>
        <p:spPr>
          <a:xfrm>
            <a:off x="1484311" y="685800"/>
            <a:ext cx="10018713" cy="760445"/>
          </a:xfrm>
        </p:spPr>
        <p:txBody>
          <a:bodyPr>
            <a:normAutofit/>
          </a:bodyPr>
          <a:lstStyle/>
          <a:p>
            <a:pPr algn="ctr"/>
            <a:r>
              <a:rPr lang="en-US" sz="3600" dirty="0">
                <a:latin typeface="Times New Roman" panose="02020603050405020304" pitchFamily="18" charset="0"/>
                <a:cs typeface="Times New Roman" panose="02020603050405020304" pitchFamily="18" charset="0"/>
              </a:rPr>
              <a:t>Why CNN is better than other Models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3765B1-939B-7CB8-7C3B-A0655F758D87}"/>
              </a:ext>
            </a:extLst>
          </p:cNvPr>
          <p:cNvSpPr>
            <a:spLocks noGrp="1"/>
          </p:cNvSpPr>
          <p:nvPr>
            <p:ph idx="1"/>
          </p:nvPr>
        </p:nvSpPr>
        <p:spPr>
          <a:xfrm>
            <a:off x="1335087" y="1709350"/>
            <a:ext cx="10515600" cy="4351338"/>
          </a:xfrm>
        </p:spPr>
        <p:txBody>
          <a:bodyPr>
            <a:normAutofit fontScale="92500" lnSpcReduction="1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CNN are hugely popular is because of their architecture — the best thing is there is no need for feature extraction. The system learns to do feature extraction and the core concept of CNN is, it uses convolution of image and filters to generate invariant features which are passed on to the next layer. The features in next layer are convoluted with different filters to generate more invariant and abstract features and the process continues till one gets final feature / output (let say face of X) which is invariant to occlusions.</a:t>
            </a:r>
          </a:p>
          <a:p>
            <a:pPr algn="just"/>
            <a:r>
              <a:rPr lang="en-US" b="0" i="0" dirty="0">
                <a:solidFill>
                  <a:srgbClr val="000000"/>
                </a:solidFill>
                <a:effectLst/>
                <a:latin typeface="Times New Roman" panose="02020603050405020304" pitchFamily="18" charset="0"/>
                <a:cs typeface="Times New Roman" panose="02020603050405020304" pitchFamily="18" charset="0"/>
              </a:rPr>
              <a:t>another key feature is that deep convolutional networks are flexible and work well on image data.  As one researcher points out, convolutional layers exploit the fact that an interesting pattern can occur in any region of the image, and regions are contiguous blocks of pixels.  But one of the reasons why researchers are excited about deep learning is the potential for the model to learn useful features from raw data. Now, convolutional neural networks can extract informative features from images, eliminating the need of traditional manual image processing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69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8A7B-29BE-C596-55E0-657EB340A136}"/>
              </a:ext>
            </a:extLst>
          </p:cNvPr>
          <p:cNvSpPr>
            <a:spLocks noGrp="1"/>
          </p:cNvSpPr>
          <p:nvPr>
            <p:ph type="title"/>
          </p:nvPr>
        </p:nvSpPr>
        <p:spPr>
          <a:xfrm>
            <a:off x="1370045" y="618232"/>
            <a:ext cx="10515600" cy="679904"/>
          </a:xfrm>
        </p:spPr>
        <p:txBody>
          <a:bodyPr>
            <a:normAutofit/>
          </a:bodyPr>
          <a:lstStyle/>
          <a:p>
            <a:pPr algn="ctr"/>
            <a:r>
              <a:rPr lang="en-US" sz="3600" dirty="0">
                <a:latin typeface="Times New Roman" panose="02020603050405020304" pitchFamily="18" charset="0"/>
                <a:cs typeface="Times New Roman" panose="02020603050405020304" pitchFamily="18" charset="0"/>
              </a:rPr>
              <a:t>Proposed Solution</a:t>
            </a:r>
            <a:endParaRPr lang="en-IN" sz="3600" dirty="0">
              <a:latin typeface="Times New Roman" panose="02020603050405020304" pitchFamily="18" charset="0"/>
              <a:cs typeface="Times New Roman" panose="02020603050405020304" pitchFamily="18" charset="0"/>
            </a:endParaRPr>
          </a:p>
        </p:txBody>
      </p:sp>
      <p:pic>
        <p:nvPicPr>
          <p:cNvPr id="4" name="image8.jpeg">
            <a:extLst>
              <a:ext uri="{FF2B5EF4-FFF2-40B4-BE49-F238E27FC236}">
                <a16:creationId xmlns:a16="http://schemas.microsoft.com/office/drawing/2014/main" id="{92437462-617F-DD13-5454-1D7BB1E41A05}"/>
              </a:ext>
            </a:extLst>
          </p:cNvPr>
          <p:cNvPicPr>
            <a:picLocks noChangeAspect="1"/>
          </p:cNvPicPr>
          <p:nvPr/>
        </p:nvPicPr>
        <p:blipFill>
          <a:blip r:embed="rId2" cstate="print"/>
          <a:stretch>
            <a:fillRect/>
          </a:stretch>
        </p:blipFill>
        <p:spPr>
          <a:xfrm>
            <a:off x="2618578" y="1623525"/>
            <a:ext cx="8391755" cy="461624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51643F6-F994-B79A-E369-994F95A29416}"/>
                  </a:ext>
                </a:extLst>
              </p14:cNvPr>
              <p14:cNvContentPartPr/>
              <p14:nvPr/>
            </p14:nvContentPartPr>
            <p14:xfrm>
              <a:off x="195568" y="1696342"/>
              <a:ext cx="360" cy="2160"/>
            </p14:xfrm>
          </p:contentPart>
        </mc:Choice>
        <mc:Fallback xmlns="">
          <p:pic>
            <p:nvPicPr>
              <p:cNvPr id="6" name="Ink 5">
                <a:extLst>
                  <a:ext uri="{FF2B5EF4-FFF2-40B4-BE49-F238E27FC236}">
                    <a16:creationId xmlns:a16="http://schemas.microsoft.com/office/drawing/2014/main" id="{351643F6-F994-B79A-E369-994F95A29416}"/>
                  </a:ext>
                </a:extLst>
              </p:cNvPr>
              <p:cNvPicPr/>
              <p:nvPr/>
            </p:nvPicPr>
            <p:blipFill>
              <a:blip r:embed="rId4"/>
              <a:stretch>
                <a:fillRect/>
              </a:stretch>
            </p:blipFill>
            <p:spPr>
              <a:xfrm>
                <a:off x="132928" y="1633702"/>
                <a:ext cx="126000" cy="127800"/>
              </a:xfrm>
              <a:prstGeom prst="rect">
                <a:avLst/>
              </a:prstGeom>
            </p:spPr>
          </p:pic>
        </mc:Fallback>
      </mc:AlternateContent>
    </p:spTree>
    <p:extLst>
      <p:ext uri="{BB962C8B-B14F-4D97-AF65-F5344CB8AC3E}">
        <p14:creationId xmlns:p14="http://schemas.microsoft.com/office/powerpoint/2010/main" val="420682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1A8E-643B-C504-090E-F7813D702ABA}"/>
              </a:ext>
            </a:extLst>
          </p:cNvPr>
          <p:cNvSpPr>
            <a:spLocks noGrp="1"/>
          </p:cNvSpPr>
          <p:nvPr>
            <p:ph type="title"/>
          </p:nvPr>
        </p:nvSpPr>
        <p:spPr>
          <a:xfrm>
            <a:off x="1454020" y="820997"/>
            <a:ext cx="10515600" cy="530614"/>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Methodology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DA7F80-0149-9F29-7B61-D485285B6D9D}"/>
              </a:ext>
            </a:extLst>
          </p:cNvPr>
          <p:cNvSpPr>
            <a:spLocks noGrp="1"/>
          </p:cNvSpPr>
          <p:nvPr>
            <p:ph idx="1"/>
          </p:nvPr>
        </p:nvSpPr>
        <p:spPr>
          <a:xfrm>
            <a:off x="1454020" y="1685665"/>
            <a:ext cx="10515600" cy="4351338"/>
          </a:xfrm>
        </p:spPr>
        <p:txBody>
          <a:bodyPr>
            <a:normAutofit fontScale="62500" lnSpcReduction="20000"/>
          </a:bodyPr>
          <a:lstStyle/>
          <a:p>
            <a:r>
              <a:rPr lang="en-IN" sz="4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Explore the Dataset</a:t>
            </a: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presence of a generalised dataset is crucial before moving on to the detection or classification.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GTSRB (German Traffic Sign Recognition Benchmark) dataset is the most popular of them.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There are numerous images in it.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variety, backdrop, and colour variation of the traffic signs will aid in the model's performance accuracy.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For this project, we are using the public dataset available at Kaggle: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Traffic sign Dataset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dataset contains more than 50,000 images of different traffic signs. It is further classified into 43 different classes the dataset is quiet varying, some of the classes have many images while some classes have few images. The size of the dataset is around 300MB. The dataset has a train folder which contains images inside each class and a test folder which we will use for testing our model.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212729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C4DA7-6BD8-A0FF-3927-07B2C59E2F6D}"/>
              </a:ext>
            </a:extLst>
          </p:cNvPr>
          <p:cNvSpPr>
            <a:spLocks noGrp="1"/>
          </p:cNvSpPr>
          <p:nvPr>
            <p:ph idx="1"/>
          </p:nvPr>
        </p:nvSpPr>
        <p:spPr>
          <a:xfrm>
            <a:off x="2088502" y="883525"/>
            <a:ext cx="10515600" cy="535020"/>
          </a:xfrm>
        </p:spPr>
        <p:txBody>
          <a:bodyPr>
            <a:no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Pre-Processing</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377DBA-D9A7-A92B-0533-1C773B34B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502" y="1987712"/>
            <a:ext cx="8534400" cy="3629025"/>
          </a:xfrm>
          <a:prstGeom prst="rect">
            <a:avLst/>
          </a:prstGeom>
        </p:spPr>
      </p:pic>
    </p:spTree>
    <p:extLst>
      <p:ext uri="{BB962C8B-B14F-4D97-AF65-F5344CB8AC3E}">
        <p14:creationId xmlns:p14="http://schemas.microsoft.com/office/powerpoint/2010/main" val="376726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94BF7-7EA6-649B-7D1A-37CF2E657497}"/>
              </a:ext>
            </a:extLst>
          </p:cNvPr>
          <p:cNvSpPr>
            <a:spLocks noGrp="1"/>
          </p:cNvSpPr>
          <p:nvPr>
            <p:ph idx="1"/>
          </p:nvPr>
        </p:nvSpPr>
        <p:spPr>
          <a:xfrm>
            <a:off x="1911221" y="463356"/>
            <a:ext cx="10515600" cy="576739"/>
          </a:xfrm>
        </p:spPr>
        <p:txBody>
          <a:bodyPr/>
          <a:lstStyle/>
          <a:p>
            <a:r>
              <a:rPr lang="en-US" dirty="0">
                <a:latin typeface="Times New Roman" panose="02020603050405020304" pitchFamily="18" charset="0"/>
                <a:cs typeface="Times New Roman" panose="02020603050405020304" pitchFamily="18" charset="0"/>
              </a:rPr>
              <a:t>Build the CNN model</a:t>
            </a:r>
          </a:p>
        </p:txBody>
      </p:sp>
      <p:pic>
        <p:nvPicPr>
          <p:cNvPr id="4" name="Picture 3">
            <a:extLst>
              <a:ext uri="{FF2B5EF4-FFF2-40B4-BE49-F238E27FC236}">
                <a16:creationId xmlns:a16="http://schemas.microsoft.com/office/drawing/2014/main" id="{AC592D23-421F-F9A2-10EC-31DC9A5BEF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0813" y="1040095"/>
            <a:ext cx="6167534" cy="5472614"/>
          </a:xfrm>
          <a:prstGeom prst="rect">
            <a:avLst/>
          </a:prstGeom>
          <a:noFill/>
          <a:ln>
            <a:noFill/>
          </a:ln>
        </p:spPr>
      </p:pic>
    </p:spTree>
    <p:extLst>
      <p:ext uri="{BB962C8B-B14F-4D97-AF65-F5344CB8AC3E}">
        <p14:creationId xmlns:p14="http://schemas.microsoft.com/office/powerpoint/2010/main" val="386604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hematic diagram of a basic convolutional neural network (CNN) architecture [26].">
            <a:extLst>
              <a:ext uri="{FF2B5EF4-FFF2-40B4-BE49-F238E27FC236}">
                <a16:creationId xmlns:a16="http://schemas.microsoft.com/office/drawing/2014/main" id="{EEF989F8-CA02-1B6D-88A9-E9F98AF8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2840" y="596272"/>
            <a:ext cx="5534025" cy="2733675"/>
          </a:xfrm>
          <a:prstGeom prst="rect">
            <a:avLst/>
          </a:prstGeom>
          <a:noFill/>
          <a:ln>
            <a:noFill/>
          </a:ln>
        </p:spPr>
      </p:pic>
      <p:pic>
        <p:nvPicPr>
          <p:cNvPr id="5" name="Picture 4">
            <a:extLst>
              <a:ext uri="{FF2B5EF4-FFF2-40B4-BE49-F238E27FC236}">
                <a16:creationId xmlns:a16="http://schemas.microsoft.com/office/drawing/2014/main" id="{52924A12-74BA-9D13-29E2-E384430880BC}"/>
              </a:ext>
            </a:extLst>
          </p:cNvPr>
          <p:cNvPicPr>
            <a:picLocks noChangeAspect="1"/>
          </p:cNvPicPr>
          <p:nvPr/>
        </p:nvPicPr>
        <p:blipFill>
          <a:blip r:embed="rId3"/>
          <a:srcRect/>
          <a:stretch>
            <a:fillRect/>
          </a:stretch>
        </p:blipFill>
        <p:spPr bwMode="auto">
          <a:xfrm>
            <a:off x="4346064" y="4066585"/>
            <a:ext cx="4283644" cy="1354501"/>
          </a:xfrm>
          <a:prstGeom prst="rect">
            <a:avLst/>
          </a:prstGeom>
          <a:noFill/>
          <a:ln w="9525">
            <a:noFill/>
            <a:miter lim="800000"/>
            <a:headEnd/>
            <a:tailEnd/>
          </a:ln>
        </p:spPr>
      </p:pic>
      <p:sp>
        <p:nvSpPr>
          <p:cNvPr id="6" name="TextBox 5">
            <a:extLst>
              <a:ext uri="{FF2B5EF4-FFF2-40B4-BE49-F238E27FC236}">
                <a16:creationId xmlns:a16="http://schemas.microsoft.com/office/drawing/2014/main" id="{CE16C584-B9EF-8548-B3ED-0C41CD7A7E8A}"/>
              </a:ext>
            </a:extLst>
          </p:cNvPr>
          <p:cNvSpPr txBox="1"/>
          <p:nvPr/>
        </p:nvSpPr>
        <p:spPr>
          <a:xfrm>
            <a:off x="2976466" y="3329947"/>
            <a:ext cx="8052317" cy="338554"/>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rPr>
              <a:t>    Schematic diagram of a basic convolutional neural network (CNN) architecture.</a:t>
            </a:r>
            <a:endParaRPr lang="en-IN" sz="1600" dirty="0"/>
          </a:p>
        </p:txBody>
      </p:sp>
      <p:sp>
        <p:nvSpPr>
          <p:cNvPr id="7" name="TextBox 6">
            <a:extLst>
              <a:ext uri="{FF2B5EF4-FFF2-40B4-BE49-F238E27FC236}">
                <a16:creationId xmlns:a16="http://schemas.microsoft.com/office/drawing/2014/main" id="{D48327EC-9F3D-691E-1CAD-62D3F8D557D3}"/>
              </a:ext>
            </a:extLst>
          </p:cNvPr>
          <p:cNvSpPr txBox="1"/>
          <p:nvPr/>
        </p:nvSpPr>
        <p:spPr>
          <a:xfrm>
            <a:off x="4422709" y="5421086"/>
            <a:ext cx="4823927" cy="338554"/>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rPr>
              <a:t>      Visualization CNN model with its layers</a:t>
            </a:r>
            <a:endParaRPr lang="en-IN" sz="1600" dirty="0"/>
          </a:p>
        </p:txBody>
      </p:sp>
    </p:spTree>
    <p:extLst>
      <p:ext uri="{BB962C8B-B14F-4D97-AF65-F5344CB8AC3E}">
        <p14:creationId xmlns:p14="http://schemas.microsoft.com/office/powerpoint/2010/main" val="4265260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ABD25-1BEF-4DDC-D09F-4EFAA2E6DCB6}"/>
              </a:ext>
            </a:extLst>
          </p:cNvPr>
          <p:cNvSpPr>
            <a:spLocks noGrp="1"/>
          </p:cNvSpPr>
          <p:nvPr>
            <p:ph idx="1"/>
          </p:nvPr>
        </p:nvSpPr>
        <p:spPr>
          <a:xfrm>
            <a:off x="1556657" y="510009"/>
            <a:ext cx="10515600" cy="255102"/>
          </a:xfrm>
        </p:spPr>
        <p:txBody>
          <a:bodyPr>
            <a:no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Test the model with test dataset</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C25975-C894-FB8D-7D8D-94C5CACB3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266" y="1678587"/>
            <a:ext cx="7695468" cy="3370198"/>
          </a:xfrm>
          <a:prstGeom prst="rect">
            <a:avLst/>
          </a:prstGeom>
        </p:spPr>
      </p:pic>
    </p:spTree>
    <p:extLst>
      <p:ext uri="{BB962C8B-B14F-4D97-AF65-F5344CB8AC3E}">
        <p14:creationId xmlns:p14="http://schemas.microsoft.com/office/powerpoint/2010/main" val="90296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D6B29-5BA0-ECA1-B4EB-6F81439B807B}"/>
              </a:ext>
            </a:extLst>
          </p:cNvPr>
          <p:cNvSpPr>
            <a:spLocks noGrp="1"/>
          </p:cNvSpPr>
          <p:nvPr>
            <p:ph idx="1"/>
          </p:nvPr>
        </p:nvSpPr>
        <p:spPr>
          <a:xfrm>
            <a:off x="2507724" y="1198889"/>
            <a:ext cx="10515600" cy="684311"/>
          </a:xfrm>
        </p:spPr>
        <p:txBody>
          <a:bodyPr/>
          <a:lstStyle/>
          <a:p>
            <a:pPr marL="0" indent="0">
              <a:buNone/>
            </a:pPr>
            <a:r>
              <a:rPr lang="en-US" dirty="0">
                <a:latin typeface="Times New Roman" panose="02020603050405020304" pitchFamily="18" charset="0"/>
                <a:cs typeface="Times New Roman" panose="02020603050405020304" pitchFamily="18" charset="0"/>
              </a:rPr>
              <a:t>Accuracy and Loss Graph for testing data:</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674BDF-75F0-0308-1A98-77E70A191B91}"/>
              </a:ext>
            </a:extLst>
          </p:cNvPr>
          <p:cNvPicPr>
            <a:picLocks noChangeAspect="1"/>
          </p:cNvPicPr>
          <p:nvPr/>
        </p:nvPicPr>
        <p:blipFill>
          <a:blip r:embed="rId2"/>
          <a:srcRect/>
          <a:stretch>
            <a:fillRect/>
          </a:stretch>
        </p:blipFill>
        <p:spPr bwMode="auto">
          <a:xfrm>
            <a:off x="2507724" y="2126560"/>
            <a:ext cx="2990215" cy="2392680"/>
          </a:xfrm>
          <a:prstGeom prst="rect">
            <a:avLst/>
          </a:prstGeom>
          <a:noFill/>
          <a:ln w="9525">
            <a:noFill/>
            <a:miter lim="800000"/>
            <a:headEnd/>
            <a:tailEnd/>
          </a:ln>
        </p:spPr>
      </p:pic>
      <p:pic>
        <p:nvPicPr>
          <p:cNvPr id="6" name="Picture 5">
            <a:extLst>
              <a:ext uri="{FF2B5EF4-FFF2-40B4-BE49-F238E27FC236}">
                <a16:creationId xmlns:a16="http://schemas.microsoft.com/office/drawing/2014/main" id="{93AB91A9-6F1A-471B-FF09-BCD3E2EF009B}"/>
              </a:ext>
            </a:extLst>
          </p:cNvPr>
          <p:cNvPicPr>
            <a:picLocks noChangeAspect="1"/>
          </p:cNvPicPr>
          <p:nvPr/>
        </p:nvPicPr>
        <p:blipFill>
          <a:blip r:embed="rId3"/>
          <a:srcRect/>
          <a:stretch>
            <a:fillRect/>
          </a:stretch>
        </p:blipFill>
        <p:spPr bwMode="auto">
          <a:xfrm>
            <a:off x="6712946" y="2126560"/>
            <a:ext cx="2990215" cy="2359660"/>
          </a:xfrm>
          <a:prstGeom prst="rect">
            <a:avLst/>
          </a:prstGeom>
          <a:noFill/>
          <a:ln w="9525">
            <a:noFill/>
            <a:miter lim="800000"/>
            <a:headEnd/>
            <a:tailEnd/>
          </a:ln>
        </p:spPr>
      </p:pic>
      <p:sp>
        <p:nvSpPr>
          <p:cNvPr id="7" name="TextBox 6">
            <a:extLst>
              <a:ext uri="{FF2B5EF4-FFF2-40B4-BE49-F238E27FC236}">
                <a16:creationId xmlns:a16="http://schemas.microsoft.com/office/drawing/2014/main" id="{19BB16F0-7980-FE28-0D63-0D94ED1FA7D2}"/>
              </a:ext>
            </a:extLst>
          </p:cNvPr>
          <p:cNvSpPr txBox="1"/>
          <p:nvPr/>
        </p:nvSpPr>
        <p:spPr>
          <a:xfrm>
            <a:off x="3593975" y="4424046"/>
            <a:ext cx="1623526" cy="338554"/>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rPr>
              <a:t>Accuracy</a:t>
            </a:r>
            <a:endParaRPr lang="en-IN" sz="1600" dirty="0"/>
          </a:p>
        </p:txBody>
      </p:sp>
      <p:sp>
        <p:nvSpPr>
          <p:cNvPr id="8" name="TextBox 7">
            <a:extLst>
              <a:ext uri="{FF2B5EF4-FFF2-40B4-BE49-F238E27FC236}">
                <a16:creationId xmlns:a16="http://schemas.microsoft.com/office/drawing/2014/main" id="{A0E8CCF7-2C6A-C340-BE1E-087336A44EEF}"/>
              </a:ext>
            </a:extLst>
          </p:cNvPr>
          <p:cNvSpPr txBox="1"/>
          <p:nvPr/>
        </p:nvSpPr>
        <p:spPr>
          <a:xfrm>
            <a:off x="7933231" y="4424046"/>
            <a:ext cx="1751045" cy="338554"/>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rPr>
              <a:t>Loss</a:t>
            </a:r>
            <a:endParaRPr lang="en-IN" sz="1600" dirty="0"/>
          </a:p>
        </p:txBody>
      </p:sp>
    </p:spTree>
    <p:extLst>
      <p:ext uri="{BB962C8B-B14F-4D97-AF65-F5344CB8AC3E}">
        <p14:creationId xmlns:p14="http://schemas.microsoft.com/office/powerpoint/2010/main" val="364671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B9BEE-537B-5B2B-6321-E4E290E1A8AD}"/>
              </a:ext>
            </a:extLst>
          </p:cNvPr>
          <p:cNvSpPr>
            <a:spLocks noGrp="1"/>
          </p:cNvSpPr>
          <p:nvPr>
            <p:ph idx="1"/>
          </p:nvPr>
        </p:nvSpPr>
        <p:spPr>
          <a:xfrm>
            <a:off x="1676400" y="1172482"/>
            <a:ext cx="10515600" cy="432384"/>
          </a:xfrm>
        </p:spPr>
        <p:txBody>
          <a:bodyPr>
            <a:normAutofit lnSpcReduction="10000"/>
          </a:bodyPr>
          <a:lstStyle/>
          <a:p>
            <a:r>
              <a:rPr lang="en-US" dirty="0">
                <a:latin typeface="Times New Roman" panose="02020603050405020304" pitchFamily="18" charset="0"/>
                <a:cs typeface="Times New Roman" panose="02020603050405020304" pitchFamily="18" charset="0"/>
              </a:rPr>
              <a:t>Accuracy Score for testing Data</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4DD06B-204A-87C2-FE06-4AF4E48D0530}"/>
              </a:ext>
            </a:extLst>
          </p:cNvPr>
          <p:cNvPicPr>
            <a:picLocks noChangeAspect="1"/>
          </p:cNvPicPr>
          <p:nvPr/>
        </p:nvPicPr>
        <p:blipFill>
          <a:blip r:embed="rId2"/>
          <a:stretch>
            <a:fillRect/>
          </a:stretch>
        </p:blipFill>
        <p:spPr>
          <a:xfrm>
            <a:off x="3182638" y="2148347"/>
            <a:ext cx="6079229" cy="2561306"/>
          </a:xfrm>
          <a:prstGeom prst="rect">
            <a:avLst/>
          </a:prstGeom>
        </p:spPr>
      </p:pic>
    </p:spTree>
    <p:extLst>
      <p:ext uri="{BB962C8B-B14F-4D97-AF65-F5344CB8AC3E}">
        <p14:creationId xmlns:p14="http://schemas.microsoft.com/office/powerpoint/2010/main" val="391193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F3AF-FC2F-4152-C28D-F554F1FDAD53}"/>
              </a:ext>
            </a:extLst>
          </p:cNvPr>
          <p:cNvSpPr>
            <a:spLocks noGrp="1"/>
          </p:cNvSpPr>
          <p:nvPr>
            <p:ph type="title"/>
          </p:nvPr>
        </p:nvSpPr>
        <p:spPr>
          <a:xfrm>
            <a:off x="838200" y="365125"/>
            <a:ext cx="10515600" cy="753461"/>
          </a:xfrm>
        </p:spPr>
        <p:txBody>
          <a:bodyPr>
            <a:normAutofit/>
          </a:bodyPr>
          <a:lstStyle/>
          <a:p>
            <a:pPr algn="ctr"/>
            <a:r>
              <a:rPr lang="en-US" sz="3600" dirty="0">
                <a:latin typeface="Times New Roman" panose="02020603050405020304" pitchFamily="18" charset="0"/>
                <a:cs typeface="Times New Roman" panose="02020603050405020304" pitchFamily="18" charset="0"/>
              </a:rPr>
              <a:t>Contents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14F986-31AB-FF8A-D9B3-27C0FEA21985}"/>
              </a:ext>
            </a:extLst>
          </p:cNvPr>
          <p:cNvSpPr>
            <a:spLocks noGrp="1"/>
          </p:cNvSpPr>
          <p:nvPr>
            <p:ph idx="1"/>
          </p:nvPr>
        </p:nvSpPr>
        <p:spPr>
          <a:xfrm>
            <a:off x="1817914" y="1253331"/>
            <a:ext cx="10515600" cy="4351338"/>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Domain</a:t>
            </a:r>
          </a:p>
          <a:p>
            <a:r>
              <a:rPr lang="en-US" sz="2400" dirty="0">
                <a:latin typeface="Times New Roman" panose="02020603050405020304" pitchFamily="18" charset="0"/>
                <a:cs typeface="Times New Roman" panose="02020603050405020304" pitchFamily="18" charset="0"/>
              </a:rPr>
              <a:t>List of Issues</a:t>
            </a:r>
          </a:p>
          <a:p>
            <a:r>
              <a:rPr lang="en-US" sz="2400" dirty="0">
                <a:latin typeface="Times New Roman" panose="02020603050405020304" pitchFamily="18" charset="0"/>
                <a:cs typeface="Times New Roman" panose="02020603050405020304" pitchFamily="18" charset="0"/>
              </a:rPr>
              <a:t>Issues to be focused</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Survey</a:t>
            </a: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Proposed Solution</a:t>
            </a:r>
          </a:p>
          <a:p>
            <a:r>
              <a:rPr lang="en-IN" sz="2400" dirty="0">
                <a:latin typeface="Times New Roman" panose="02020603050405020304" pitchFamily="18" charset="0"/>
                <a:cs typeface="Times New Roman" panose="02020603050405020304" pitchFamily="18" charset="0"/>
              </a:rPr>
              <a:t>Methodology</a:t>
            </a:r>
          </a:p>
          <a:p>
            <a:r>
              <a:rPr lang="en-IN" sz="2400" dirty="0">
                <a:latin typeface="Times New Roman" panose="02020603050405020304" pitchFamily="18" charset="0"/>
                <a:cs typeface="Times New Roman" panose="02020603050405020304" pitchFamily="18" charset="0"/>
              </a:rPr>
              <a:t>Experiments and Results</a:t>
            </a:r>
          </a:p>
          <a:p>
            <a:r>
              <a:rPr lang="en-IN" sz="2400" dirty="0">
                <a:latin typeface="Times New Roman" panose="02020603050405020304" pitchFamily="18" charset="0"/>
                <a:cs typeface="Times New Roman" panose="02020603050405020304" pitchFamily="18" charset="0"/>
              </a:rPr>
              <a:t>Conclusion and Future Work</a:t>
            </a:r>
          </a:p>
          <a:p>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85173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3EC-4ED5-F86F-910D-96C8CCEF4277}"/>
              </a:ext>
            </a:extLst>
          </p:cNvPr>
          <p:cNvSpPr>
            <a:spLocks noGrp="1"/>
          </p:cNvSpPr>
          <p:nvPr>
            <p:ph type="title"/>
          </p:nvPr>
        </p:nvSpPr>
        <p:spPr>
          <a:xfrm>
            <a:off x="838200" y="223935"/>
            <a:ext cx="10515600" cy="670573"/>
          </a:xfrm>
        </p:spPr>
        <p:txBody>
          <a:bodyPr>
            <a:normAutofit/>
          </a:bodyPr>
          <a:lstStyle/>
          <a:p>
            <a:pPr algn="ctr"/>
            <a:r>
              <a:rPr lang="en-US" sz="3600" dirty="0">
                <a:latin typeface="Times New Roman" panose="02020603050405020304" pitchFamily="18" charset="0"/>
                <a:cs typeface="Times New Roman" panose="02020603050405020304" pitchFamily="18" charset="0"/>
              </a:rPr>
              <a:t>Experiments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909ABC-C932-CC96-62C8-A0FDF7A04A11}"/>
              </a:ext>
            </a:extLst>
          </p:cNvPr>
          <p:cNvSpPr>
            <a:spLocks noGrp="1"/>
          </p:cNvSpPr>
          <p:nvPr>
            <p:ph idx="1"/>
          </p:nvPr>
        </p:nvSpPr>
        <p:spPr>
          <a:xfrm>
            <a:off x="1491343" y="939930"/>
            <a:ext cx="10515600" cy="803663"/>
          </a:xfrm>
        </p:spPr>
        <p:txBody>
          <a:bodyPr>
            <a:normAutofit/>
          </a:bodyPr>
          <a:lstStyle/>
          <a:p>
            <a:r>
              <a:rPr lang="en-US" dirty="0">
                <a:latin typeface="Times New Roman" panose="02020603050405020304" pitchFamily="18" charset="0"/>
                <a:cs typeface="Times New Roman" panose="02020603050405020304" pitchFamily="18" charset="0"/>
              </a:rPr>
              <a:t>Building the front-end for the Model</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2507EB-9EF7-81F5-54DC-7FA81B8C8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807" y="1421995"/>
            <a:ext cx="3032450" cy="5296278"/>
          </a:xfrm>
          <a:prstGeom prst="rect">
            <a:avLst/>
          </a:prstGeom>
        </p:spPr>
      </p:pic>
      <p:pic>
        <p:nvPicPr>
          <p:cNvPr id="7" name="Picture 6">
            <a:extLst>
              <a:ext uri="{FF2B5EF4-FFF2-40B4-BE49-F238E27FC236}">
                <a16:creationId xmlns:a16="http://schemas.microsoft.com/office/drawing/2014/main" id="{E2A4749B-8882-5654-4252-D6580E91F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57" y="1421350"/>
            <a:ext cx="4869020" cy="5296923"/>
          </a:xfrm>
          <a:prstGeom prst="rect">
            <a:avLst/>
          </a:prstGeom>
        </p:spPr>
      </p:pic>
    </p:spTree>
    <p:extLst>
      <p:ext uri="{BB962C8B-B14F-4D97-AF65-F5344CB8AC3E}">
        <p14:creationId xmlns:p14="http://schemas.microsoft.com/office/powerpoint/2010/main" val="378862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5E55-3196-5831-657C-846790168B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7092" y="1323774"/>
            <a:ext cx="6167172" cy="4906636"/>
          </a:xfrm>
          <a:prstGeom prst="rect">
            <a:avLst/>
          </a:prstGeom>
          <a:noFill/>
          <a:ln>
            <a:noFill/>
          </a:ln>
        </p:spPr>
      </p:pic>
      <p:sp>
        <p:nvSpPr>
          <p:cNvPr id="5" name="TextBox 4">
            <a:extLst>
              <a:ext uri="{FF2B5EF4-FFF2-40B4-BE49-F238E27FC236}">
                <a16:creationId xmlns:a16="http://schemas.microsoft.com/office/drawing/2014/main" id="{38D80E77-A0F8-BC13-B79E-BFFB2EFA416B}"/>
              </a:ext>
            </a:extLst>
          </p:cNvPr>
          <p:cNvSpPr txBox="1"/>
          <p:nvPr/>
        </p:nvSpPr>
        <p:spPr>
          <a:xfrm>
            <a:off x="3107092" y="789903"/>
            <a:ext cx="725921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Evaluation through Confusion Matrix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54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7DB6-FCAF-E5A7-AFDD-B1924F1FB417}"/>
              </a:ext>
            </a:extLst>
          </p:cNvPr>
          <p:cNvSpPr>
            <a:spLocks noGrp="1"/>
          </p:cNvSpPr>
          <p:nvPr>
            <p:ph type="title"/>
          </p:nvPr>
        </p:nvSpPr>
        <p:spPr>
          <a:xfrm>
            <a:off x="1495040" y="658422"/>
            <a:ext cx="10515600" cy="586597"/>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488FF5-05CE-1FD6-6BC1-84DECC60B5EF}"/>
              </a:ext>
            </a:extLst>
          </p:cNvPr>
          <p:cNvSpPr>
            <a:spLocks noGrp="1"/>
          </p:cNvSpPr>
          <p:nvPr>
            <p:ph idx="1"/>
          </p:nvPr>
        </p:nvSpPr>
        <p:spPr>
          <a:xfrm>
            <a:off x="1495040" y="1679193"/>
            <a:ext cx="10515600" cy="1032669"/>
          </a:xfrm>
        </p:spPr>
        <p:txBody>
          <a:bodyPr/>
          <a:lstStyle/>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trained CNN's test results reveal that the model is 98.81% accurate at identifying and detecting traffic signs. The experimental finding demonstrates the CNN model's strong recognition accuracy for detecting and identifying road signs.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pic>
        <p:nvPicPr>
          <p:cNvPr id="4" name="Picture 3">
            <a:extLst>
              <a:ext uri="{FF2B5EF4-FFF2-40B4-BE49-F238E27FC236}">
                <a16:creationId xmlns:a16="http://schemas.microsoft.com/office/drawing/2014/main" id="{41118D75-1B11-114F-2FB9-F40A12BDE5C3}"/>
              </a:ext>
            </a:extLst>
          </p:cNvPr>
          <p:cNvPicPr>
            <a:picLocks noChangeAspect="1"/>
          </p:cNvPicPr>
          <p:nvPr/>
        </p:nvPicPr>
        <p:blipFill>
          <a:blip r:embed="rId2"/>
          <a:stretch>
            <a:fillRect/>
          </a:stretch>
        </p:blipFill>
        <p:spPr>
          <a:xfrm>
            <a:off x="2823722" y="2536127"/>
            <a:ext cx="2803342" cy="3370152"/>
          </a:xfrm>
          <a:prstGeom prst="rect">
            <a:avLst/>
          </a:prstGeom>
        </p:spPr>
      </p:pic>
      <p:pic>
        <p:nvPicPr>
          <p:cNvPr id="5" name="Picture 4">
            <a:extLst>
              <a:ext uri="{FF2B5EF4-FFF2-40B4-BE49-F238E27FC236}">
                <a16:creationId xmlns:a16="http://schemas.microsoft.com/office/drawing/2014/main" id="{91C6C153-A006-A3CC-D1E6-ABB49882DBE8}"/>
              </a:ext>
            </a:extLst>
          </p:cNvPr>
          <p:cNvPicPr>
            <a:picLocks noChangeAspect="1"/>
          </p:cNvPicPr>
          <p:nvPr/>
        </p:nvPicPr>
        <p:blipFill>
          <a:blip r:embed="rId3"/>
          <a:srcRect/>
          <a:stretch>
            <a:fillRect/>
          </a:stretch>
        </p:blipFill>
        <p:spPr bwMode="auto">
          <a:xfrm>
            <a:off x="6752840" y="2536127"/>
            <a:ext cx="3509518" cy="3370151"/>
          </a:xfrm>
          <a:prstGeom prst="rect">
            <a:avLst/>
          </a:prstGeom>
          <a:noFill/>
          <a:ln w="9525">
            <a:noFill/>
            <a:miter lim="800000"/>
            <a:headEnd/>
            <a:tailEnd/>
          </a:ln>
        </p:spPr>
      </p:pic>
    </p:spTree>
    <p:extLst>
      <p:ext uri="{BB962C8B-B14F-4D97-AF65-F5344CB8AC3E}">
        <p14:creationId xmlns:p14="http://schemas.microsoft.com/office/powerpoint/2010/main" val="20836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7481-533A-48D0-EE2D-CB3878CE2E80}"/>
              </a:ext>
            </a:extLst>
          </p:cNvPr>
          <p:cNvSpPr>
            <a:spLocks noGrp="1"/>
          </p:cNvSpPr>
          <p:nvPr>
            <p:ph type="title"/>
          </p:nvPr>
        </p:nvSpPr>
        <p:spPr>
          <a:xfrm>
            <a:off x="1366520" y="1023387"/>
            <a:ext cx="10515600" cy="586597"/>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Conclusion and Future Work</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51D5A3-314A-7EB0-BD7B-3174BE647852}"/>
              </a:ext>
            </a:extLst>
          </p:cNvPr>
          <p:cNvSpPr>
            <a:spLocks noGrp="1"/>
          </p:cNvSpPr>
          <p:nvPr>
            <p:ph idx="1"/>
          </p:nvPr>
        </p:nvSpPr>
        <p:spPr>
          <a:xfrm>
            <a:off x="1366520" y="1609984"/>
            <a:ext cx="10515600" cy="4351338"/>
          </a:xfrm>
        </p:spPr>
        <p:txBody>
          <a:bodyPr>
            <a:normAutofit fontScale="92500" lnSpcReduction="10000"/>
          </a:bodyPr>
          <a:lstStyle/>
          <a:p>
            <a:pPr algn="just"/>
            <a:endParaRPr lang="en-US" sz="2200" dirty="0"/>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project presents a method for recognizing traffic signs using deep learning. This approach is efficient in identifying and recognizing traffic signs by utilizing image pre-processing, road sign detection, and classifying. Results of the testing show that the accuracy of this method is 98.81%.</a:t>
            </a:r>
            <a:endParaRPr lang="en-IN" sz="2400" dirty="0">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Georgia" panose="02040502050405020303" pitchFamily="18" charset="0"/>
              </a:rPr>
              <a:t>In future, we will keep extending our datasets to cover all classes of our traffic signs. Meanwhile, more newly developed models for visual object recognition, such as Mask R-CNN, CapsNet, and Siamese neural network would be included. Capsule neural network (CapsNet) has been employed for effectively identifying a class of traffic signs which have spatial relationships. Compared with the well-known deep neural networks, capsule networks tackle the topological relationship between visual objects. In addition, we will adopt professional evaluation metrics to assess the performance of our models from multiple aspects in future.</a:t>
            </a:r>
            <a:endParaRPr lang="en-IN" sz="2200" dirty="0"/>
          </a:p>
        </p:txBody>
      </p:sp>
    </p:spTree>
    <p:extLst>
      <p:ext uri="{BB962C8B-B14F-4D97-AF65-F5344CB8AC3E}">
        <p14:creationId xmlns:p14="http://schemas.microsoft.com/office/powerpoint/2010/main" val="3163677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AE79-53E8-5564-4D4E-E69E20CFC109}"/>
              </a:ext>
            </a:extLst>
          </p:cNvPr>
          <p:cNvSpPr>
            <a:spLocks noGrp="1"/>
          </p:cNvSpPr>
          <p:nvPr>
            <p:ph type="title"/>
          </p:nvPr>
        </p:nvSpPr>
        <p:spPr>
          <a:xfrm>
            <a:off x="1559560" y="222886"/>
            <a:ext cx="10515600"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9E0E4C-5087-F4F6-A257-4C85FA0485FC}"/>
              </a:ext>
            </a:extLst>
          </p:cNvPr>
          <p:cNvSpPr>
            <a:spLocks noGrp="1"/>
          </p:cNvSpPr>
          <p:nvPr>
            <p:ph idx="1"/>
          </p:nvPr>
        </p:nvSpPr>
        <p:spPr>
          <a:xfrm>
            <a:off x="1559560" y="1669078"/>
            <a:ext cx="10515600" cy="4351338"/>
          </a:xfrm>
        </p:spPr>
        <p:txBody>
          <a:bodyPr>
            <a:noAutofit/>
          </a:bodyPr>
          <a:lstStyle/>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Chen T, Lu S, “Accurate and Efficient Traffic Sign Detection Using Discriminative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Adaboost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Support Vector Regression,” IEEE Transactions on Vehicular Technology, 2016, 65(6):4006-4015.</a:t>
            </a: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https://towardsdatascience.com/adam-latest-trends-in-deep-learning-optimization-6be9a291375c</a:t>
            </a: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Crissman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C. E. Thorpe “UNSCARF, a colour vision system for the detection of unstructured roads,” in Proc. IEEE Int. Conf. Robotics and Automation, Sacramento, CA, Apr. 1991, pp. 2496–2501.</a:t>
            </a: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https://www.carandbike.com/news/traffic-sign-recognition-function-and-intelligence-2963101</a:t>
            </a: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Who, “Global status report on road safety,” Who, Geneva, Switzerland, 2018.</a:t>
            </a: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https://towardsdatascience.com/using-convolutional-neural-network-for-image-classification.</a:t>
            </a: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https://machinelearningmastery.com/adam-optimization-algorithm-for-deep-learning/</a:t>
            </a: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https://www.kaggle.com/datasets/meowmeowmeowmeowmeow/gtsrb-german-traffic-sign.</a:t>
            </a:r>
          </a:p>
          <a:p>
            <a:pPr marL="342900" lvl="0" indent="-342900" algn="just">
              <a:lnSpc>
                <a:spcPct val="107000"/>
              </a:lnSpc>
              <a:spcAft>
                <a:spcPts val="800"/>
              </a:spcAft>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https://pyimagesearch.com/2019/11/04/traffic-sign-classification-with-keras-and-deep-learning/</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61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F7E3-165A-23FD-C19C-480811570226}"/>
              </a:ext>
            </a:extLst>
          </p:cNvPr>
          <p:cNvSpPr>
            <a:spLocks noGrp="1"/>
          </p:cNvSpPr>
          <p:nvPr>
            <p:ph type="title"/>
          </p:nvPr>
        </p:nvSpPr>
        <p:spPr>
          <a:xfrm>
            <a:off x="1658109" y="1693506"/>
            <a:ext cx="10018713" cy="611155"/>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Domain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A67667-A484-37C3-2D59-3D2145FD85BC}"/>
              </a:ext>
            </a:extLst>
          </p:cNvPr>
          <p:cNvSpPr>
            <a:spLocks noGrp="1"/>
          </p:cNvSpPr>
          <p:nvPr>
            <p:ph idx="1"/>
          </p:nvPr>
        </p:nvSpPr>
        <p:spPr>
          <a:xfrm>
            <a:off x="1586947" y="2958254"/>
            <a:ext cx="10515600" cy="2546808"/>
          </a:xfrm>
        </p:spPr>
        <p:txBody>
          <a:bodyPr>
            <a:normAutofit/>
          </a:bodyPr>
          <a:lstStyle/>
          <a:p>
            <a:r>
              <a:rPr lang="en-US" sz="2400" dirty="0">
                <a:latin typeface="Times New Roman" panose="02020603050405020304" pitchFamily="18" charset="0"/>
                <a:cs typeface="Times New Roman" panose="02020603050405020304" pitchFamily="18" charset="0"/>
              </a:rPr>
              <a:t>Road Safety: This project will focus driver’s safety using Image processing techniques.</a:t>
            </a:r>
          </a:p>
          <a:p>
            <a:r>
              <a:rPr lang="en-US" sz="2400" dirty="0">
                <a:latin typeface="Times New Roman" panose="02020603050405020304" pitchFamily="18" charset="0"/>
                <a:cs typeface="Times New Roman" panose="02020603050405020304" pitchFamily="18" charset="0"/>
              </a:rPr>
              <a:t>Image Pre-Processing</a:t>
            </a:r>
          </a:p>
          <a:p>
            <a:r>
              <a:rPr lang="en-US" sz="2400" dirty="0">
                <a:latin typeface="Times New Roman" panose="02020603050405020304" pitchFamily="18" charset="0"/>
                <a:cs typeface="Times New Roman" panose="02020603050405020304" pitchFamily="18" charset="0"/>
              </a:rPr>
              <a:t>Deep Learning: The deep learning algorithm CNN is used due to its</a:t>
            </a:r>
            <a:r>
              <a:rPr lang="en-US" sz="2400" i="0" dirty="0">
                <a:effectLst/>
                <a:latin typeface="Times New Roman" panose="02020603050405020304" pitchFamily="18" charset="0"/>
                <a:cs typeface="Times New Roman" panose="02020603050405020304" pitchFamily="18" charset="0"/>
              </a:rPr>
              <a:t> ability to recognize patterns in images.</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6662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BAB5-DCD2-942F-D9F7-EAAE5CBC0AFC}"/>
              </a:ext>
            </a:extLst>
          </p:cNvPr>
          <p:cNvSpPr>
            <a:spLocks noGrp="1"/>
          </p:cNvSpPr>
          <p:nvPr>
            <p:ph type="title"/>
          </p:nvPr>
        </p:nvSpPr>
        <p:spPr>
          <a:xfrm>
            <a:off x="1351384" y="1530220"/>
            <a:ext cx="10515600" cy="783772"/>
          </a:xfrm>
        </p:spPr>
        <p:txBody>
          <a:bodyPr>
            <a:normAutofit/>
          </a:bodyPr>
          <a:lstStyle/>
          <a:p>
            <a:pPr algn="ctr"/>
            <a:r>
              <a:rPr lang="en-US" sz="3600" dirty="0">
                <a:latin typeface="Times New Roman" panose="02020603050405020304" pitchFamily="18" charset="0"/>
                <a:cs typeface="Times New Roman" panose="02020603050405020304" pitchFamily="18" charset="0"/>
              </a:rPr>
              <a:t>List of Issues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7F5D70-B158-CDC5-BC53-822CED0E3BC7}"/>
              </a:ext>
            </a:extLst>
          </p:cNvPr>
          <p:cNvSpPr>
            <a:spLocks noGrp="1"/>
          </p:cNvSpPr>
          <p:nvPr>
            <p:ph idx="1"/>
          </p:nvPr>
        </p:nvSpPr>
        <p:spPr>
          <a:xfrm>
            <a:off x="1463351" y="2674711"/>
            <a:ext cx="10515600" cy="2653069"/>
          </a:xfrm>
        </p:spPr>
        <p:txBody>
          <a:bodyPr>
            <a:normAutofit/>
          </a:bodyPr>
          <a:lstStyle/>
          <a:p>
            <a:pPr algn="just"/>
            <a:r>
              <a:rPr lang="en-IN" sz="2400" dirty="0">
                <a:latin typeface="Times New Roman" panose="02020603050405020304" pitchFamily="18" charset="0"/>
                <a:cs typeface="Times New Roman" panose="02020603050405020304" pitchFamily="18" charset="0"/>
              </a:rPr>
              <a:t>Bad lighting conditions make it harder to gather colour and contour information of traffic sign.</a:t>
            </a:r>
          </a:p>
          <a:p>
            <a:pPr algn="just"/>
            <a:r>
              <a:rPr lang="en-IN" sz="2400" dirty="0">
                <a:latin typeface="Times New Roman" panose="02020603050405020304" pitchFamily="18" charset="0"/>
                <a:cs typeface="Times New Roman" panose="02020603050405020304" pitchFamily="18" charset="0"/>
              </a:rPr>
              <a:t>Occluded Traffic sings with sunlight and dark.</a:t>
            </a:r>
          </a:p>
          <a:p>
            <a:pPr algn="just"/>
            <a:r>
              <a:rPr lang="en-IN" sz="2400" dirty="0">
                <a:latin typeface="Times New Roman" panose="02020603050405020304" pitchFamily="18" charset="0"/>
                <a:cs typeface="Times New Roman" panose="02020603050405020304" pitchFamily="18" charset="0"/>
              </a:rPr>
              <a:t>Motion blur and car vibration makes harder to retrieve images from the camera.</a:t>
            </a:r>
          </a:p>
          <a:p>
            <a:pPr algn="just"/>
            <a:r>
              <a:rPr lang="en-IN" sz="2400" dirty="0">
                <a:latin typeface="Times New Roman" panose="02020603050405020304" pitchFamily="18" charset="0"/>
                <a:cs typeface="Times New Roman" panose="02020603050405020304" pitchFamily="18" charset="0"/>
              </a:rPr>
              <a:t>Damaged traffic sign.</a:t>
            </a: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40648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9AA7-6DF1-7012-DE88-F6D6A89002EE}"/>
              </a:ext>
            </a:extLst>
          </p:cNvPr>
          <p:cNvSpPr>
            <a:spLocks noGrp="1"/>
          </p:cNvSpPr>
          <p:nvPr>
            <p:ph type="title"/>
          </p:nvPr>
        </p:nvSpPr>
        <p:spPr>
          <a:xfrm>
            <a:off x="1484311" y="1819470"/>
            <a:ext cx="10018713" cy="814872"/>
          </a:xfrm>
        </p:spPr>
        <p:txBody>
          <a:bodyPr>
            <a:normAutofit/>
          </a:bodyPr>
          <a:lstStyle/>
          <a:p>
            <a:pPr algn="ctr"/>
            <a:r>
              <a:rPr lang="en-US" sz="3600" dirty="0">
                <a:latin typeface="Times New Roman" panose="02020603050405020304" pitchFamily="18" charset="0"/>
                <a:cs typeface="Times New Roman" panose="02020603050405020304" pitchFamily="18" charset="0"/>
              </a:rPr>
              <a:t>Issues to be focused</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05B075-7C5F-4F3E-71A2-07D2EFF85947}"/>
              </a:ext>
            </a:extLst>
          </p:cNvPr>
          <p:cNvSpPr>
            <a:spLocks noGrp="1"/>
          </p:cNvSpPr>
          <p:nvPr>
            <p:ph idx="1"/>
          </p:nvPr>
        </p:nvSpPr>
        <p:spPr>
          <a:xfrm>
            <a:off x="1484311" y="3429000"/>
            <a:ext cx="10515600" cy="2050656"/>
          </a:xfrm>
        </p:spPr>
        <p:txBody>
          <a:bodyPr>
            <a:norm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dentify, categorize and warn to the driver for traffic signs.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Safety of the drivers and the fellow travelers</a:t>
            </a:r>
          </a:p>
          <a:p>
            <a:r>
              <a:rPr lang="en-US" sz="2400" dirty="0">
                <a:latin typeface="Times New Roman" panose="02020603050405020304" pitchFamily="18" charset="0"/>
                <a:cs typeface="Times New Roman" panose="02020603050405020304" pitchFamily="18" charset="0"/>
              </a:rPr>
              <a:t>Clearer Diagnosis of road signs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19252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2DDE-2C8A-059B-F9C8-CD529CC3F8DE}"/>
              </a:ext>
            </a:extLst>
          </p:cNvPr>
          <p:cNvSpPr>
            <a:spLocks noGrp="1"/>
          </p:cNvSpPr>
          <p:nvPr>
            <p:ph type="title"/>
          </p:nvPr>
        </p:nvSpPr>
        <p:spPr>
          <a:xfrm>
            <a:off x="1202095" y="276897"/>
            <a:ext cx="10515600" cy="693488"/>
          </a:xfrm>
        </p:spPr>
        <p:txBody>
          <a:bodyPr>
            <a:normAutofit/>
          </a:bodyPr>
          <a:lstStyle/>
          <a:p>
            <a:pPr algn="ctr"/>
            <a:r>
              <a:rPr lang="en-US" sz="3600" dirty="0">
                <a:latin typeface="Times New Roman" panose="02020603050405020304" pitchFamily="18" charset="0"/>
                <a:cs typeface="Times New Roman" panose="02020603050405020304" pitchFamily="18" charset="0"/>
              </a:rPr>
              <a:t>Road Accident Statistics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0048F1-E5D0-CE79-E00A-A6DBD6D49029}"/>
              </a:ext>
            </a:extLst>
          </p:cNvPr>
          <p:cNvSpPr>
            <a:spLocks noGrp="1"/>
          </p:cNvSpPr>
          <p:nvPr>
            <p:ph idx="1"/>
          </p:nvPr>
        </p:nvSpPr>
        <p:spPr>
          <a:xfrm>
            <a:off x="1407367" y="814164"/>
            <a:ext cx="10515600" cy="298729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During the calendar year 2020, there were close to 5lakh road accident in India, which resulted in more than 1.3lakhs death and inflicted injured on 5.2lakh persons. These numbers translate into one road accident every minute and a road accident death every 4 minute. More than half of these victims are in active age group of 25-65 years. Following graph gives percentage of the total number of accident took place and people killed from 2019-2020.</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4CF59A-BDA6-D00E-13A0-C305737CE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282" y="3610940"/>
            <a:ext cx="6111770" cy="2987299"/>
          </a:xfrm>
          <a:prstGeom prst="rect">
            <a:avLst/>
          </a:prstGeom>
        </p:spPr>
      </p:pic>
    </p:spTree>
    <p:extLst>
      <p:ext uri="{BB962C8B-B14F-4D97-AF65-F5344CB8AC3E}">
        <p14:creationId xmlns:p14="http://schemas.microsoft.com/office/powerpoint/2010/main" val="331041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366A-94C4-9502-D8AF-3CBD99926BAC}"/>
              </a:ext>
            </a:extLst>
          </p:cNvPr>
          <p:cNvSpPr>
            <a:spLocks noGrp="1"/>
          </p:cNvSpPr>
          <p:nvPr>
            <p:ph type="title"/>
          </p:nvPr>
        </p:nvSpPr>
        <p:spPr>
          <a:xfrm>
            <a:off x="1465650" y="852196"/>
            <a:ext cx="10018713" cy="702905"/>
          </a:xfrm>
        </p:spPr>
        <p:txBody>
          <a:bodyPr>
            <a:normAutofit/>
          </a:bodyPr>
          <a:lstStyle/>
          <a:p>
            <a:pPr algn="ctr"/>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396FDD-B8EA-FCFD-4759-A1BAA90E3836}"/>
              </a:ext>
            </a:extLst>
          </p:cNvPr>
          <p:cNvSpPr>
            <a:spLocks noGrp="1"/>
          </p:cNvSpPr>
          <p:nvPr>
            <p:ph idx="1"/>
          </p:nvPr>
        </p:nvSpPr>
        <p:spPr>
          <a:xfrm>
            <a:off x="1465650" y="2049559"/>
            <a:ext cx="10515600" cy="3828726"/>
          </a:xfrm>
        </p:spPr>
        <p:txBody>
          <a:bodyPr>
            <a:normAutofit lnSpcReduction="10000"/>
          </a:bodyPr>
          <a:lstStyle/>
          <a:p>
            <a:pPr marL="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Road traffic has been the major issue that most cities are facing these days. People neglect the importance of traffic signs which could prove deadly. Currently, the maps services assist us about some details of navigation, but it fails to provide essential information such as “U-turns, prohibited roads, speed-limits, speed breakers and diversions etc.”,  which are generally present on the signboards. These are of utmost importance for road safety but the drivers often miss out on them. There is urgent need for a mechanism which would be able to detect these signs and alert the drivers. So, an expert system based on </a:t>
            </a:r>
            <a:r>
              <a:rPr lang="en-US" sz="2400" dirty="0">
                <a:latin typeface="Times New Roman" panose="02020603050405020304" pitchFamily="18" charset="0"/>
                <a:ea typeface="Calibri" panose="020F0502020204030204" pitchFamily="34" charset="0"/>
                <a:cs typeface="Times New Roman" panose="02020603050405020304" pitchFamily="18" charset="0"/>
              </a:rPr>
              <a:t>CNN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will detect &amp; recognize the signboards in real time. </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41708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19FB9-53FF-65C1-E4FC-AD858C230F1B}"/>
              </a:ext>
            </a:extLst>
          </p:cNvPr>
          <p:cNvSpPr>
            <a:spLocks noGrp="1"/>
          </p:cNvSpPr>
          <p:nvPr>
            <p:ph idx="1"/>
          </p:nvPr>
        </p:nvSpPr>
        <p:spPr>
          <a:xfrm>
            <a:off x="1351384" y="649610"/>
            <a:ext cx="10515600" cy="5741957"/>
          </a:xfrm>
        </p:spPr>
        <p:txBody>
          <a:bodyPr>
            <a:normAutofit/>
          </a:bodyPr>
          <a:lstStyle/>
          <a:p>
            <a:pPr algn="just"/>
            <a:r>
              <a:rPr lang="en-US" sz="2400" dirty="0">
                <a:latin typeface="Times New Roman" panose="02020603050405020304" pitchFamily="18" charset="0"/>
                <a:cs typeface="Times New Roman" panose="02020603050405020304" pitchFamily="18" charset="0"/>
              </a:rPr>
              <a:t>Traffic sign recognition system is a crucial research direction in computer vision and a significant section of Advanced Driver Assistance System (ADAS). It can be grouped into two technologies, traffic-sign detection and traffic-sign recognition. The correctness of detection will directly lead to the final identification results. Traffic signs contain necessary messages about vehicle safety and they show the latest traffic conditions, define road rights, forbid and allow some behaviors and driving routes, cue dangerous messages and so on. They can also help drivers identify the condition of the road, so as to determine the driving routes.</a:t>
            </a:r>
          </a:p>
          <a:p>
            <a:pPr algn="just"/>
            <a:r>
              <a:rPr lang="en-US" sz="2400" dirty="0">
                <a:latin typeface="Times New Roman" panose="02020603050405020304" pitchFamily="18" charset="0"/>
                <a:cs typeface="Times New Roman" panose="02020603050405020304" pitchFamily="18" charset="0"/>
              </a:rPr>
              <a:t>Traffic signs have some constant characteristics that can be used for detection and classification, among them, color and shape are important attributes that can help drivers obtain road information. The image of traffic signs is often affected by some external factors, such as weather conditions. Therefore, traffic-sign recognition is a challenging subject and also a valuable subject in traffic engineering research.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14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052F-FD7F-941B-C296-9770CC9649BB}"/>
              </a:ext>
            </a:extLst>
          </p:cNvPr>
          <p:cNvSpPr>
            <a:spLocks noGrp="1"/>
          </p:cNvSpPr>
          <p:nvPr>
            <p:ph type="title"/>
          </p:nvPr>
        </p:nvSpPr>
        <p:spPr>
          <a:xfrm>
            <a:off x="1080796" y="46977"/>
            <a:ext cx="10515600" cy="502622"/>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Literature Survey</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731195-E303-DC9C-25AA-C8CF047BD9B0}"/>
              </a:ext>
            </a:extLst>
          </p:cNvPr>
          <p:cNvPicPr>
            <a:picLocks noChangeAspect="1"/>
          </p:cNvPicPr>
          <p:nvPr/>
        </p:nvPicPr>
        <p:blipFill>
          <a:blip r:embed="rId2"/>
          <a:stretch>
            <a:fillRect/>
          </a:stretch>
        </p:blipFill>
        <p:spPr>
          <a:xfrm>
            <a:off x="3560734" y="549599"/>
            <a:ext cx="5695232" cy="6233756"/>
          </a:xfrm>
          <a:prstGeom prst="rect">
            <a:avLst/>
          </a:prstGeom>
        </p:spPr>
      </p:pic>
    </p:spTree>
    <p:extLst>
      <p:ext uri="{BB962C8B-B14F-4D97-AF65-F5344CB8AC3E}">
        <p14:creationId xmlns:p14="http://schemas.microsoft.com/office/powerpoint/2010/main" val="1370434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107</TotalTime>
  <Words>1381</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Corbel</vt:lpstr>
      <vt:lpstr>Georgia</vt:lpstr>
      <vt:lpstr>Times New Roman</vt:lpstr>
      <vt:lpstr>Parallax</vt:lpstr>
      <vt:lpstr>PowerPoint Presentation</vt:lpstr>
      <vt:lpstr>Contents</vt:lpstr>
      <vt:lpstr>Domain</vt:lpstr>
      <vt:lpstr>List of Issues</vt:lpstr>
      <vt:lpstr>Issues to be focused</vt:lpstr>
      <vt:lpstr>Road Accident Statistics</vt:lpstr>
      <vt:lpstr>Introduction</vt:lpstr>
      <vt:lpstr>PowerPoint Presentation</vt:lpstr>
      <vt:lpstr>Literature Survey</vt:lpstr>
      <vt:lpstr>Problem Statement</vt:lpstr>
      <vt:lpstr>Why CNN is better than other Models</vt:lpstr>
      <vt:lpstr>Proposed Solution</vt:lpstr>
      <vt:lpstr>Methodology</vt:lpstr>
      <vt:lpstr>PowerPoint Presentation</vt:lpstr>
      <vt:lpstr>PowerPoint Presentation</vt:lpstr>
      <vt:lpstr>PowerPoint Presentation</vt:lpstr>
      <vt:lpstr>PowerPoint Presentation</vt:lpstr>
      <vt:lpstr>PowerPoint Presentation</vt:lpstr>
      <vt:lpstr>PowerPoint Presentation</vt:lpstr>
      <vt:lpstr>Experiments</vt:lpstr>
      <vt:lpstr>PowerPoint Presentation</vt:lpstr>
      <vt:lpstr>Result</vt:lpstr>
      <vt:lpstr>Conclusion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 PEST</dc:creator>
  <cp:lastModifiedBy>TEM PEST</cp:lastModifiedBy>
  <cp:revision>65</cp:revision>
  <dcterms:created xsi:type="dcterms:W3CDTF">2023-01-22T08:03:42Z</dcterms:created>
  <dcterms:modified xsi:type="dcterms:W3CDTF">2023-01-22T13:02:18Z</dcterms:modified>
</cp:coreProperties>
</file>