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ow Bold" charset="1" panose="00000800000000000000"/>
      <p:regular r:id="rId14"/>
    </p:embeddedFont>
    <p:embeddedFont>
      <p:font typeface="Now" charset="1" panose="00000500000000000000"/>
      <p:regular r:id="rId15"/>
    </p:embeddedFont>
    <p:embeddedFont>
      <p:font typeface="Raleway Bold" charset="1" panose="020B08030301010600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png" Type="http://schemas.openxmlformats.org/officeDocument/2006/relationships/image"/><Relationship Id="rId12" Target="../media/image19.png" Type="http://schemas.openxmlformats.org/officeDocument/2006/relationships/image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Relationship Id="rId8" Target="../media/image15.pn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10362" y="0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075255" y="4220755"/>
            <a:ext cx="13741008" cy="60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b="true" sz="3500" spc="700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PRESENTED BY: </a:t>
            </a:r>
            <a:r>
              <a:rPr lang="en-US" sz="3500" spc="70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SHAILESH K R</a:t>
            </a:r>
          </a:p>
        </p:txBody>
      </p:sp>
      <p:sp>
        <p:nvSpPr>
          <p:cNvPr name="Freeform 5" id="5"/>
          <p:cNvSpPr/>
          <p:nvPr/>
        </p:nvSpPr>
        <p:spPr>
          <a:xfrm flipH="true" flipV="true" rot="0">
            <a:off x="14256020" y="3484011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748662" y="7445257"/>
            <a:ext cx="2394194" cy="2394194"/>
          </a:xfrm>
          <a:custGeom>
            <a:avLst/>
            <a:gdLst/>
            <a:ahLst/>
            <a:cxnLst/>
            <a:rect r="r" b="b" t="t" l="l"/>
            <a:pathLst>
              <a:path h="2394194" w="2394194">
                <a:moveTo>
                  <a:pt x="0" y="0"/>
                </a:moveTo>
                <a:lnTo>
                  <a:pt x="2394194" y="0"/>
                </a:lnTo>
                <a:lnTo>
                  <a:pt x="2394194" y="2394194"/>
                </a:lnTo>
                <a:lnTo>
                  <a:pt x="0" y="23941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1801" y="1692342"/>
            <a:ext cx="13014461" cy="138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58"/>
              </a:lnSpc>
            </a:pPr>
            <a:r>
              <a:rPr lang="en-US" b="true" sz="4871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TITLE : CREDIT CARD FRAUD DETECTION SYSTEM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36690" y="759460"/>
            <a:ext cx="9414620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INFOSYS SPRINGBOARD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75255" y="5438725"/>
            <a:ext cx="13741008" cy="184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b="true" sz="3500" spc="700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MENTOR: </a:t>
            </a:r>
            <a:r>
              <a:rPr lang="en-US" sz="3500" spc="70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M. MUVENDIRAN (INFOSYS SPRINGBOARD INTERNSHIP)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7" y="0"/>
                </a:moveTo>
                <a:lnTo>
                  <a:pt x="0" y="0"/>
                </a:lnTo>
                <a:lnTo>
                  <a:pt x="0" y="10287000"/>
                </a:lnTo>
                <a:lnTo>
                  <a:pt x="7367717" y="10287000"/>
                </a:lnTo>
                <a:lnTo>
                  <a:pt x="736771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00024" y="466525"/>
            <a:ext cx="7770729" cy="11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3"/>
              </a:lnSpc>
            </a:pPr>
            <a:r>
              <a:rPr lang="en-US" b="true" sz="7127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04807" y="2684824"/>
            <a:ext cx="10717856" cy="6573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7543" indent="-338772" lvl="1">
              <a:lnSpc>
                <a:spcPts val="4738"/>
              </a:lnSpc>
              <a:buFont typeface="Arial"/>
              <a:buChar char="•"/>
            </a:pPr>
            <a:r>
              <a:rPr lang="en-US" b="true" sz="3138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Overview:</a:t>
            </a:r>
          </a:p>
          <a:p>
            <a:pPr algn="just" marL="1355086" indent="-451695" lvl="2">
              <a:lnSpc>
                <a:spcPts val="4738"/>
              </a:lnSpc>
              <a:buFont typeface="Arial"/>
              <a:buChar char="⚬"/>
            </a:pPr>
            <a:r>
              <a:rPr lang="en-US" sz="3138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Fraud detection is essential for financial security.</a:t>
            </a:r>
          </a:p>
          <a:p>
            <a:pPr algn="just" marL="1355086" indent="-451695" lvl="2">
              <a:lnSpc>
                <a:spcPts val="4738"/>
              </a:lnSpc>
              <a:buFont typeface="Arial"/>
              <a:buChar char="⚬"/>
            </a:pPr>
            <a:r>
              <a:rPr lang="en-US" sz="3138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Focused on detecting anomalies in credit card transactions.</a:t>
            </a:r>
          </a:p>
          <a:p>
            <a:pPr algn="just" marL="677543" indent="-338772" lvl="1">
              <a:lnSpc>
                <a:spcPts val="4738"/>
              </a:lnSpc>
              <a:buFont typeface="Arial"/>
              <a:buChar char="•"/>
            </a:pPr>
            <a:r>
              <a:rPr lang="en-US" b="true" sz="3138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Objectives:</a:t>
            </a:r>
          </a:p>
          <a:p>
            <a:pPr algn="just" marL="1355086" indent="-451695" lvl="2">
              <a:lnSpc>
                <a:spcPts val="4738"/>
              </a:lnSpc>
              <a:buFont typeface="Arial"/>
              <a:buChar char="⚬"/>
            </a:pPr>
            <a:r>
              <a:rPr lang="en-US" sz="3138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Identify fraudulent transactions with high precision.</a:t>
            </a:r>
          </a:p>
          <a:p>
            <a:pPr algn="just" marL="1355086" indent="-451695" lvl="2">
              <a:lnSpc>
                <a:spcPts val="4738"/>
              </a:lnSpc>
              <a:buFont typeface="Arial"/>
              <a:buChar char="⚬"/>
            </a:pPr>
            <a:r>
              <a:rPr lang="en-US" sz="3138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Leverage machine learning and data visualization techniques.</a:t>
            </a:r>
          </a:p>
          <a:p>
            <a:pPr algn="just" marL="0" indent="0" lvl="0">
              <a:lnSpc>
                <a:spcPts val="4738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5331" y="1835683"/>
            <a:ext cx="5778951" cy="3307817"/>
          </a:xfrm>
          <a:custGeom>
            <a:avLst/>
            <a:gdLst/>
            <a:ahLst/>
            <a:cxnLst/>
            <a:rect r="r" b="b" t="t" l="l"/>
            <a:pathLst>
              <a:path h="3307817" w="5778951">
                <a:moveTo>
                  <a:pt x="0" y="0"/>
                </a:moveTo>
                <a:lnTo>
                  <a:pt x="5778951" y="0"/>
                </a:lnTo>
                <a:lnTo>
                  <a:pt x="5778951" y="3307817"/>
                </a:lnTo>
                <a:lnTo>
                  <a:pt x="0" y="33078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5331" y="5295787"/>
            <a:ext cx="5641253" cy="3314712"/>
          </a:xfrm>
          <a:custGeom>
            <a:avLst/>
            <a:gdLst/>
            <a:ahLst/>
            <a:cxnLst/>
            <a:rect r="r" b="b" t="t" l="l"/>
            <a:pathLst>
              <a:path h="3314712" w="5641253">
                <a:moveTo>
                  <a:pt x="0" y="0"/>
                </a:moveTo>
                <a:lnTo>
                  <a:pt x="5641253" y="0"/>
                </a:lnTo>
                <a:lnTo>
                  <a:pt x="5641253" y="3314712"/>
                </a:lnTo>
                <a:lnTo>
                  <a:pt x="0" y="3314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626" r="0" b="-662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7" y="0"/>
                </a:moveTo>
                <a:lnTo>
                  <a:pt x="0" y="0"/>
                </a:lnTo>
                <a:lnTo>
                  <a:pt x="0" y="10287000"/>
                </a:lnTo>
                <a:lnTo>
                  <a:pt x="7367717" y="10287000"/>
                </a:lnTo>
                <a:lnTo>
                  <a:pt x="736771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7999" y="2091659"/>
            <a:ext cx="11878731" cy="6993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8948" indent="-359474" lvl="1">
              <a:lnSpc>
                <a:spcPts val="5028"/>
              </a:lnSpc>
              <a:buFont typeface="Arial"/>
              <a:buChar char="•"/>
            </a:pPr>
            <a:r>
              <a:rPr lang="en-US" b="true" sz="3330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Dataset Overview: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Total transactions: 284,807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Fraudulent transactions: ~492</a:t>
            </a:r>
          </a:p>
          <a:p>
            <a:pPr algn="just" marL="718948" indent="-359474" lvl="1">
              <a:lnSpc>
                <a:spcPts val="5028"/>
              </a:lnSpc>
              <a:buFont typeface="Arial"/>
              <a:buChar char="•"/>
            </a:pPr>
            <a:r>
              <a:rPr lang="en-US" b="true" sz="3330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Techniques Used</a:t>
            </a:r>
            <a:r>
              <a:rPr lang="en-US" b="true" sz="3330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: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Identifying null values and handling missing data.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Exploratory Data Analysis (EDA) for insights: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Class distribution.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Correlation matrix.</a:t>
            </a:r>
          </a:p>
          <a:p>
            <a:pPr algn="just" marL="1437897" indent="-479299" lvl="2">
              <a:lnSpc>
                <a:spcPts val="5028"/>
              </a:lnSpc>
              <a:buFont typeface="Arial"/>
              <a:buChar char="⚬"/>
            </a:pPr>
            <a:r>
              <a:rPr lang="en-US" sz="3330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Outlier detection.</a:t>
            </a:r>
          </a:p>
          <a:p>
            <a:pPr algn="just" marL="0" indent="0" lvl="0">
              <a:lnSpc>
                <a:spcPts val="5028"/>
              </a:lnSpc>
            </a:pPr>
            <a:r>
              <a:rPr lang="en-US" b="true" sz="3330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Visualization: Example heatmap and boxplot to show feature relationships.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671863" y="1880377"/>
            <a:ext cx="4273948" cy="4003605"/>
          </a:xfrm>
          <a:custGeom>
            <a:avLst/>
            <a:gdLst/>
            <a:ahLst/>
            <a:cxnLst/>
            <a:rect r="r" b="b" t="t" l="l"/>
            <a:pathLst>
              <a:path h="4003605" w="4273948">
                <a:moveTo>
                  <a:pt x="0" y="0"/>
                </a:moveTo>
                <a:lnTo>
                  <a:pt x="4273948" y="0"/>
                </a:lnTo>
                <a:lnTo>
                  <a:pt x="4273948" y="4003605"/>
                </a:lnTo>
                <a:lnTo>
                  <a:pt x="0" y="40036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23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97896" y="6052821"/>
            <a:ext cx="4616543" cy="3205479"/>
          </a:xfrm>
          <a:custGeom>
            <a:avLst/>
            <a:gdLst/>
            <a:ahLst/>
            <a:cxnLst/>
            <a:rect r="r" b="b" t="t" l="l"/>
            <a:pathLst>
              <a:path h="3205479" w="4616543">
                <a:moveTo>
                  <a:pt x="0" y="0"/>
                </a:moveTo>
                <a:lnTo>
                  <a:pt x="4616543" y="0"/>
                </a:lnTo>
                <a:lnTo>
                  <a:pt x="4616543" y="3205479"/>
                </a:lnTo>
                <a:lnTo>
                  <a:pt x="0" y="3205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31047" y="606238"/>
            <a:ext cx="10704633" cy="11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3"/>
              </a:lnSpc>
            </a:pPr>
            <a:r>
              <a:rPr lang="en-US" b="true" sz="7127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 DATA EXPLORATION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7" y="0"/>
                </a:moveTo>
                <a:lnTo>
                  <a:pt x="0" y="0"/>
                </a:lnTo>
                <a:lnTo>
                  <a:pt x="0" y="10287000"/>
                </a:lnTo>
                <a:lnTo>
                  <a:pt x="7367717" y="10287000"/>
                </a:lnTo>
                <a:lnTo>
                  <a:pt x="736771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4088" y="1868558"/>
            <a:ext cx="16575212" cy="7706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54"/>
              </a:lnSpc>
            </a:pPr>
            <a:r>
              <a:rPr lang="en-US" sz="2883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Data Preprocessing: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Addressed class imbalance using SMOTE.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Feature scaling with StandardScaler.</a:t>
            </a:r>
          </a:p>
          <a:p>
            <a:pPr algn="just">
              <a:lnSpc>
                <a:spcPts val="4354"/>
              </a:lnSpc>
            </a:pPr>
            <a:r>
              <a:rPr lang="en-US" sz="2883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Machine Learning Models: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b="true" sz="2883">
                <a:solidFill>
                  <a:srgbClr val="FF3131"/>
                </a:solidFill>
                <a:latin typeface="Now Bold"/>
                <a:ea typeface="Now Bold"/>
                <a:cs typeface="Now Bold"/>
                <a:sym typeface="Now Bold"/>
              </a:rPr>
              <a:t>Random Forest</a:t>
            </a: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: Utilized for its robustness and ability to handle overfitting with ensemble techniques.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b="true" sz="2883">
                <a:solidFill>
                  <a:srgbClr val="FF3131"/>
                </a:solidFill>
                <a:latin typeface="Now Bold"/>
                <a:ea typeface="Now Bold"/>
                <a:cs typeface="Now Bold"/>
                <a:sym typeface="Now Bold"/>
              </a:rPr>
              <a:t>Logistic Regression</a:t>
            </a: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: Chosen for interpretability and effectiveness in binary classification.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b="true" sz="2883">
                <a:solidFill>
                  <a:srgbClr val="FF3131"/>
                </a:solidFill>
                <a:latin typeface="Now Bold"/>
                <a:ea typeface="Now Bold"/>
                <a:cs typeface="Now Bold"/>
                <a:sym typeface="Now Bold"/>
              </a:rPr>
              <a:t>Decision Trees</a:t>
            </a: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: Employed for their simplicity and visual interpretability.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b="true" sz="2883">
                <a:solidFill>
                  <a:srgbClr val="FF3131"/>
                </a:solidFill>
                <a:latin typeface="Now Bold"/>
                <a:ea typeface="Now Bold"/>
                <a:cs typeface="Now Bold"/>
                <a:sym typeface="Now Bold"/>
              </a:rPr>
              <a:t>SVM</a:t>
            </a: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: Leveraged with kernel tricks for handling non-linear decision boundaries.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b="true" sz="2883">
                <a:solidFill>
                  <a:srgbClr val="FF3131"/>
                </a:solidFill>
                <a:latin typeface="Now Bold"/>
                <a:ea typeface="Now Bold"/>
                <a:cs typeface="Now Bold"/>
                <a:sym typeface="Now Bold"/>
              </a:rPr>
              <a:t>XGBoost</a:t>
            </a: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: Implemented for its speed, accuracy, and handling of complex data relationships.</a:t>
            </a:r>
          </a:p>
          <a:p>
            <a:pPr algn="just">
              <a:lnSpc>
                <a:spcPts val="4354"/>
              </a:lnSpc>
            </a:pPr>
            <a:r>
              <a:rPr lang="en-US" sz="2883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Evaluation Metrics:</a:t>
            </a:r>
          </a:p>
          <a:p>
            <a:pPr algn="just" marL="622595" indent="-311298" lvl="1">
              <a:lnSpc>
                <a:spcPts val="4354"/>
              </a:lnSpc>
              <a:buFont typeface="Arial"/>
              <a:buChar char="•"/>
            </a:pPr>
            <a:r>
              <a:rPr lang="en-US" sz="2883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Accuracy, Precision, Recall, F1-score, AUC-ROC.</a:t>
            </a:r>
          </a:p>
          <a:p>
            <a:pPr algn="just">
              <a:lnSpc>
                <a:spcPts val="43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512711" y="603627"/>
            <a:ext cx="11328087" cy="11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3"/>
              </a:lnSpc>
            </a:pPr>
            <a:r>
              <a:rPr lang="en-US" b="true" sz="7127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METHODOLOGY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99050" y="1537257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6" y="0"/>
                </a:moveTo>
                <a:lnTo>
                  <a:pt x="0" y="0"/>
                </a:lnTo>
                <a:lnTo>
                  <a:pt x="0" y="10287000"/>
                </a:lnTo>
                <a:lnTo>
                  <a:pt x="7367716" y="10287000"/>
                </a:lnTo>
                <a:lnTo>
                  <a:pt x="736771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80575" y="2925245"/>
            <a:ext cx="4902333" cy="1707771"/>
          </a:xfrm>
          <a:custGeom>
            <a:avLst/>
            <a:gdLst/>
            <a:ahLst/>
            <a:cxnLst/>
            <a:rect r="r" b="b" t="t" l="l"/>
            <a:pathLst>
              <a:path h="1707771" w="4902333">
                <a:moveTo>
                  <a:pt x="0" y="0"/>
                </a:moveTo>
                <a:lnTo>
                  <a:pt x="4902333" y="0"/>
                </a:lnTo>
                <a:lnTo>
                  <a:pt x="4902333" y="1707770"/>
                </a:lnTo>
                <a:lnTo>
                  <a:pt x="0" y="1707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672" t="-7516" r="-2672" b="-128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80575" y="4633015"/>
            <a:ext cx="4902333" cy="1627397"/>
          </a:xfrm>
          <a:custGeom>
            <a:avLst/>
            <a:gdLst/>
            <a:ahLst/>
            <a:cxnLst/>
            <a:rect r="r" b="b" t="t" l="l"/>
            <a:pathLst>
              <a:path h="1627397" w="4902333">
                <a:moveTo>
                  <a:pt x="0" y="0"/>
                </a:moveTo>
                <a:lnTo>
                  <a:pt x="4902333" y="0"/>
                </a:lnTo>
                <a:lnTo>
                  <a:pt x="4902333" y="1627397"/>
                </a:lnTo>
                <a:lnTo>
                  <a:pt x="0" y="16273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135" r="0" b="-24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80575" y="6260412"/>
            <a:ext cx="4902333" cy="1504661"/>
          </a:xfrm>
          <a:custGeom>
            <a:avLst/>
            <a:gdLst/>
            <a:ahLst/>
            <a:cxnLst/>
            <a:rect r="r" b="b" t="t" l="l"/>
            <a:pathLst>
              <a:path h="1504661" w="4902333">
                <a:moveTo>
                  <a:pt x="0" y="0"/>
                </a:moveTo>
                <a:lnTo>
                  <a:pt x="4902333" y="0"/>
                </a:lnTo>
                <a:lnTo>
                  <a:pt x="4902333" y="1504662"/>
                </a:lnTo>
                <a:lnTo>
                  <a:pt x="0" y="1504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526" r="0" b="-969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480575" y="7765074"/>
            <a:ext cx="4902333" cy="1446154"/>
          </a:xfrm>
          <a:custGeom>
            <a:avLst/>
            <a:gdLst/>
            <a:ahLst/>
            <a:cxnLst/>
            <a:rect r="r" b="b" t="t" l="l"/>
            <a:pathLst>
              <a:path h="1446154" w="4902333">
                <a:moveTo>
                  <a:pt x="0" y="0"/>
                </a:moveTo>
                <a:lnTo>
                  <a:pt x="4902333" y="0"/>
                </a:lnTo>
                <a:lnTo>
                  <a:pt x="4902333" y="1446153"/>
                </a:lnTo>
                <a:lnTo>
                  <a:pt x="0" y="14461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984" r="0" b="-10984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480575" y="1349624"/>
            <a:ext cx="4902333" cy="1575621"/>
          </a:xfrm>
          <a:custGeom>
            <a:avLst/>
            <a:gdLst/>
            <a:ahLst/>
            <a:cxnLst/>
            <a:rect r="r" b="b" t="t" l="l"/>
            <a:pathLst>
              <a:path h="1575621" w="4902333">
                <a:moveTo>
                  <a:pt x="0" y="0"/>
                </a:moveTo>
                <a:lnTo>
                  <a:pt x="4902333" y="0"/>
                </a:lnTo>
                <a:lnTo>
                  <a:pt x="4902333" y="1575621"/>
                </a:lnTo>
                <a:lnTo>
                  <a:pt x="0" y="1575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973" r="0" b="-5973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43625" y="2232267"/>
            <a:ext cx="10278553" cy="6572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8"/>
              </a:lnSpc>
            </a:pPr>
            <a:r>
              <a:rPr lang="en-US" sz="3151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Model Performance:</a:t>
            </a:r>
          </a:p>
          <a:p>
            <a:pPr algn="just" marL="1360776" indent="-453592" lvl="2">
              <a:lnSpc>
                <a:spcPts val="4758"/>
              </a:lnSpc>
              <a:buFont typeface="Arial"/>
              <a:buChar char="⚬"/>
            </a:pPr>
            <a:r>
              <a:rPr lang="en-US" sz="3151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Best Model: XGBoost with 96% accuracy.</a:t>
            </a:r>
          </a:p>
          <a:p>
            <a:pPr algn="just" marL="1360776" indent="-453592" lvl="2">
              <a:lnSpc>
                <a:spcPts val="4758"/>
              </a:lnSpc>
              <a:buFont typeface="Arial"/>
              <a:buChar char="⚬"/>
            </a:pPr>
            <a:r>
              <a:rPr lang="en-US" sz="3151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Confusion Matrix and Classification Reports demonstrate minimal false positives and negatives.</a:t>
            </a:r>
          </a:p>
          <a:p>
            <a:pPr algn="just">
              <a:lnSpc>
                <a:spcPts val="4758"/>
              </a:lnSpc>
            </a:pPr>
            <a:r>
              <a:rPr lang="en-US" sz="3151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Key Insights:</a:t>
            </a:r>
          </a:p>
          <a:p>
            <a:pPr algn="just" marL="1360776" indent="-453592" lvl="2">
              <a:lnSpc>
                <a:spcPts val="4758"/>
              </a:lnSpc>
              <a:buFont typeface="Arial"/>
              <a:buChar char="⚬"/>
            </a:pPr>
            <a:r>
              <a:rPr lang="en-US" sz="3151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Fraudulent transactions often exhibit distinct patterns.</a:t>
            </a:r>
          </a:p>
          <a:p>
            <a:pPr algn="just" marL="1360776" indent="-453592" lvl="2">
              <a:lnSpc>
                <a:spcPts val="4758"/>
              </a:lnSpc>
              <a:buFont typeface="Arial"/>
              <a:buChar char="⚬"/>
            </a:pPr>
            <a:r>
              <a:rPr lang="en-US" sz="3151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Feature "Amount" and time-related metrics play a critical role.</a:t>
            </a:r>
          </a:p>
          <a:p>
            <a:pPr algn="just">
              <a:lnSpc>
                <a:spcPts val="475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328063" y="466525"/>
            <a:ext cx="11328087" cy="11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3"/>
              </a:lnSpc>
            </a:pPr>
            <a:r>
              <a:rPr lang="en-US" b="true" sz="7127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RESULTS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5125" y="2140029"/>
            <a:ext cx="4037932" cy="2539241"/>
          </a:xfrm>
          <a:custGeom>
            <a:avLst/>
            <a:gdLst/>
            <a:ahLst/>
            <a:cxnLst/>
            <a:rect r="r" b="b" t="t" l="l"/>
            <a:pathLst>
              <a:path h="2539241" w="4037932">
                <a:moveTo>
                  <a:pt x="0" y="0"/>
                </a:moveTo>
                <a:lnTo>
                  <a:pt x="4037931" y="0"/>
                </a:lnTo>
                <a:lnTo>
                  <a:pt x="4037931" y="2539241"/>
                </a:lnTo>
                <a:lnTo>
                  <a:pt x="0" y="2539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0311" r="0" b="-10311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4663056" y="2140029"/>
            <a:ext cx="3545098" cy="2539241"/>
          </a:xfrm>
          <a:custGeom>
            <a:avLst/>
            <a:gdLst/>
            <a:ahLst/>
            <a:cxnLst/>
            <a:rect r="r" b="b" t="t" l="l"/>
            <a:pathLst>
              <a:path h="2539241" w="3545098">
                <a:moveTo>
                  <a:pt x="0" y="0"/>
                </a:moveTo>
                <a:lnTo>
                  <a:pt x="3545098" y="0"/>
                </a:lnTo>
                <a:lnTo>
                  <a:pt x="3545098" y="2539241"/>
                </a:lnTo>
                <a:lnTo>
                  <a:pt x="0" y="2539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311" r="0" b="-10311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3675" y="4679270"/>
            <a:ext cx="3340830" cy="2762736"/>
          </a:xfrm>
          <a:custGeom>
            <a:avLst/>
            <a:gdLst/>
            <a:ahLst/>
            <a:cxnLst/>
            <a:rect r="r" b="b" t="t" l="l"/>
            <a:pathLst>
              <a:path h="2762736" w="3340830">
                <a:moveTo>
                  <a:pt x="0" y="0"/>
                </a:moveTo>
                <a:lnTo>
                  <a:pt x="3340831" y="0"/>
                </a:lnTo>
                <a:lnTo>
                  <a:pt x="3340831" y="2762736"/>
                </a:lnTo>
                <a:lnTo>
                  <a:pt x="0" y="27627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311" r="0" b="-10311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603353" y="4679270"/>
            <a:ext cx="3604801" cy="2762736"/>
          </a:xfrm>
          <a:custGeom>
            <a:avLst/>
            <a:gdLst/>
            <a:ahLst/>
            <a:cxnLst/>
            <a:rect r="r" b="b" t="t" l="l"/>
            <a:pathLst>
              <a:path h="2762736" w="3604801">
                <a:moveTo>
                  <a:pt x="0" y="0"/>
                </a:moveTo>
                <a:lnTo>
                  <a:pt x="3604801" y="0"/>
                </a:lnTo>
                <a:lnTo>
                  <a:pt x="3604801" y="2762736"/>
                </a:lnTo>
                <a:lnTo>
                  <a:pt x="0" y="27627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5076" r="0" b="-15076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512066" y="7442006"/>
            <a:ext cx="3340830" cy="2558921"/>
          </a:xfrm>
          <a:custGeom>
            <a:avLst/>
            <a:gdLst/>
            <a:ahLst/>
            <a:cxnLst/>
            <a:rect r="r" b="b" t="t" l="l"/>
            <a:pathLst>
              <a:path h="2558921" w="3340830">
                <a:moveTo>
                  <a:pt x="0" y="0"/>
                </a:moveTo>
                <a:lnTo>
                  <a:pt x="3340831" y="0"/>
                </a:lnTo>
                <a:lnTo>
                  <a:pt x="3340831" y="2558921"/>
                </a:lnTo>
                <a:lnTo>
                  <a:pt x="0" y="255892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5937" r="0" b="-15937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432668" y="2140029"/>
            <a:ext cx="3732212" cy="2539241"/>
          </a:xfrm>
          <a:custGeom>
            <a:avLst/>
            <a:gdLst/>
            <a:ahLst/>
            <a:cxnLst/>
            <a:rect r="r" b="b" t="t" l="l"/>
            <a:pathLst>
              <a:path h="2539241" w="3732212">
                <a:moveTo>
                  <a:pt x="0" y="0"/>
                </a:moveTo>
                <a:lnTo>
                  <a:pt x="3732212" y="0"/>
                </a:lnTo>
                <a:lnTo>
                  <a:pt x="3732212" y="2539241"/>
                </a:lnTo>
                <a:lnTo>
                  <a:pt x="0" y="25392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261" r="0" b="-5261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4164880" y="2140029"/>
            <a:ext cx="3850519" cy="2539241"/>
          </a:xfrm>
          <a:custGeom>
            <a:avLst/>
            <a:gdLst/>
            <a:ahLst/>
            <a:cxnLst/>
            <a:rect r="r" b="b" t="t" l="l"/>
            <a:pathLst>
              <a:path h="2539241" w="3850519">
                <a:moveTo>
                  <a:pt x="0" y="0"/>
                </a:moveTo>
                <a:lnTo>
                  <a:pt x="3850520" y="0"/>
                </a:lnTo>
                <a:lnTo>
                  <a:pt x="3850520" y="2539241"/>
                </a:lnTo>
                <a:lnTo>
                  <a:pt x="0" y="25392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8219" r="0" b="-8219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432668" y="4679270"/>
            <a:ext cx="3732212" cy="2553865"/>
          </a:xfrm>
          <a:custGeom>
            <a:avLst/>
            <a:gdLst/>
            <a:ahLst/>
            <a:cxnLst/>
            <a:rect r="r" b="b" t="t" l="l"/>
            <a:pathLst>
              <a:path h="2553865" w="3732212">
                <a:moveTo>
                  <a:pt x="0" y="0"/>
                </a:moveTo>
                <a:lnTo>
                  <a:pt x="3732212" y="0"/>
                </a:lnTo>
                <a:lnTo>
                  <a:pt x="3732212" y="2553865"/>
                </a:lnTo>
                <a:lnTo>
                  <a:pt x="0" y="25538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3403" r="0" b="-26708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4164880" y="4824879"/>
            <a:ext cx="3850519" cy="2408256"/>
          </a:xfrm>
          <a:custGeom>
            <a:avLst/>
            <a:gdLst/>
            <a:ahLst/>
            <a:cxnLst/>
            <a:rect r="r" b="b" t="t" l="l"/>
            <a:pathLst>
              <a:path h="2408256" w="3850519">
                <a:moveTo>
                  <a:pt x="0" y="0"/>
                </a:moveTo>
                <a:lnTo>
                  <a:pt x="3850520" y="0"/>
                </a:lnTo>
                <a:lnTo>
                  <a:pt x="3850520" y="2408256"/>
                </a:lnTo>
                <a:lnTo>
                  <a:pt x="0" y="240825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5261" r="0" b="-5261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633876" y="7233135"/>
            <a:ext cx="3592939" cy="2767792"/>
          </a:xfrm>
          <a:custGeom>
            <a:avLst/>
            <a:gdLst/>
            <a:ahLst/>
            <a:cxnLst/>
            <a:rect r="r" b="b" t="t" l="l"/>
            <a:pathLst>
              <a:path h="2767792" w="3592939">
                <a:moveTo>
                  <a:pt x="0" y="0"/>
                </a:moveTo>
                <a:lnTo>
                  <a:pt x="3592939" y="0"/>
                </a:lnTo>
                <a:lnTo>
                  <a:pt x="3592939" y="2767792"/>
                </a:lnTo>
                <a:lnTo>
                  <a:pt x="0" y="276779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25" t="-12723" r="0" b="-12723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6773699" y="525210"/>
            <a:ext cx="13749844" cy="1112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06"/>
              </a:lnSpc>
            </a:pPr>
            <a:r>
              <a:rPr lang="en-US" b="true" sz="7172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2644039" y="2307407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7" y="0"/>
                </a:moveTo>
                <a:lnTo>
                  <a:pt x="0" y="0"/>
                </a:lnTo>
                <a:lnTo>
                  <a:pt x="0" y="10287000"/>
                </a:lnTo>
                <a:lnTo>
                  <a:pt x="7367717" y="10287000"/>
                </a:lnTo>
                <a:lnTo>
                  <a:pt x="736771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0256" y="1938316"/>
            <a:ext cx="11724990" cy="778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40"/>
              </a:lnSpc>
            </a:pPr>
            <a:r>
              <a:rPr lang="en-US" sz="3735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Key Takeaways:</a:t>
            </a:r>
          </a:p>
          <a:p>
            <a:pPr algn="just" marL="806409" indent="-403204" lvl="1">
              <a:lnSpc>
                <a:spcPts val="5640"/>
              </a:lnSpc>
              <a:buFont typeface="Arial"/>
              <a:buChar char="•"/>
            </a:pPr>
            <a:r>
              <a:rPr lang="en-US" sz="3735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Efficiently detected fraud with high accuracy.</a:t>
            </a:r>
          </a:p>
          <a:p>
            <a:pPr algn="just" marL="806409" indent="-403204" lvl="1">
              <a:lnSpc>
                <a:spcPts val="5640"/>
              </a:lnSpc>
              <a:buFont typeface="Arial"/>
              <a:buChar char="•"/>
            </a:pPr>
            <a:r>
              <a:rPr lang="en-US" sz="3735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Enhanced financial security through robust models.</a:t>
            </a:r>
          </a:p>
          <a:p>
            <a:pPr algn="just">
              <a:lnSpc>
                <a:spcPts val="5640"/>
              </a:lnSpc>
            </a:pPr>
            <a:r>
              <a:rPr lang="en-US" sz="3735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Future Scope:</a:t>
            </a:r>
          </a:p>
          <a:p>
            <a:pPr algn="just" marL="806409" indent="-403204" lvl="1">
              <a:lnSpc>
                <a:spcPts val="5640"/>
              </a:lnSpc>
              <a:buFont typeface="Arial"/>
              <a:buChar char="•"/>
            </a:pPr>
            <a:r>
              <a:rPr lang="en-US" sz="3735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Deployment of the model in real-world systems.</a:t>
            </a:r>
          </a:p>
          <a:p>
            <a:pPr algn="just" marL="806409" indent="-403204" lvl="1">
              <a:lnSpc>
                <a:spcPts val="5640"/>
              </a:lnSpc>
              <a:buFont typeface="Arial"/>
              <a:buChar char="•"/>
            </a:pPr>
            <a:r>
              <a:rPr lang="en-US" sz="3735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Further optimization with deep learning.</a:t>
            </a:r>
          </a:p>
          <a:p>
            <a:pPr algn="just">
              <a:lnSpc>
                <a:spcPts val="5640"/>
              </a:lnSpc>
            </a:pPr>
            <a:r>
              <a:rPr lang="en-US" sz="3735" b="true">
                <a:solidFill>
                  <a:srgbClr val="1D1D1F"/>
                </a:solidFill>
                <a:latin typeface="Now Bold"/>
                <a:ea typeface="Now Bold"/>
                <a:cs typeface="Now Bold"/>
                <a:sym typeface="Now Bold"/>
              </a:rPr>
              <a:t>Acknowledgments:</a:t>
            </a:r>
          </a:p>
          <a:p>
            <a:pPr algn="just" marL="806409" indent="-403204" lvl="1">
              <a:lnSpc>
                <a:spcPts val="5640"/>
              </a:lnSpc>
              <a:buFont typeface="Arial"/>
              <a:buChar char="•"/>
            </a:pPr>
            <a:r>
              <a:rPr lang="en-US" sz="3735">
                <a:solidFill>
                  <a:srgbClr val="1D1D1F"/>
                </a:solidFill>
                <a:latin typeface="Now"/>
                <a:ea typeface="Now"/>
                <a:cs typeface="Now"/>
                <a:sym typeface="Now"/>
              </a:rPr>
              <a:t>Infosys Springboard Program for guidance and support.</a:t>
            </a:r>
          </a:p>
          <a:p>
            <a:pPr algn="just">
              <a:lnSpc>
                <a:spcPts val="56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515989" y="3161342"/>
            <a:ext cx="5520374" cy="4950776"/>
          </a:xfrm>
          <a:custGeom>
            <a:avLst/>
            <a:gdLst/>
            <a:ahLst/>
            <a:cxnLst/>
            <a:rect r="r" b="b" t="t" l="l"/>
            <a:pathLst>
              <a:path h="4950776" w="5520374">
                <a:moveTo>
                  <a:pt x="0" y="0"/>
                </a:moveTo>
                <a:lnTo>
                  <a:pt x="5520374" y="0"/>
                </a:lnTo>
                <a:lnTo>
                  <a:pt x="5520374" y="4950776"/>
                </a:lnTo>
                <a:lnTo>
                  <a:pt x="0" y="4950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505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20568" y="559081"/>
            <a:ext cx="1384753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86"/>
              </a:lnSpc>
            </a:pPr>
            <a:r>
              <a:rPr lang="en-US" sz="7072" b="true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CONCLUSION &amp; FUTURE SCOPE</a:t>
            </a:r>
          </a:p>
          <a:p>
            <a:pPr algn="l" marL="0" indent="0" lvl="0">
              <a:lnSpc>
                <a:spcPts val="848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777" r="0" b="-8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410362" y="0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0" y="0"/>
                </a:moveTo>
                <a:lnTo>
                  <a:pt x="7367716" y="0"/>
                </a:lnTo>
                <a:lnTo>
                  <a:pt x="73677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2330646" y="0"/>
            <a:ext cx="7367716" cy="10287000"/>
          </a:xfrm>
          <a:custGeom>
            <a:avLst/>
            <a:gdLst/>
            <a:ahLst/>
            <a:cxnLst/>
            <a:rect r="r" b="b" t="t" l="l"/>
            <a:pathLst>
              <a:path h="10287000" w="7367716">
                <a:moveTo>
                  <a:pt x="7367716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7367716" y="0"/>
                </a:lnTo>
                <a:lnTo>
                  <a:pt x="7367716" y="102870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73496" y="3847490"/>
            <a:ext cx="13741008" cy="1766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578"/>
              </a:lnSpc>
            </a:pPr>
            <a:r>
              <a:rPr lang="en-US" b="true" sz="12343">
                <a:solidFill>
                  <a:srgbClr val="1D1D1F"/>
                </a:solidFill>
                <a:latin typeface="Raleway Bold"/>
                <a:ea typeface="Raleway Bold"/>
                <a:cs typeface="Raleway Bold"/>
                <a:sym typeface="Raleway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DAGaN9DrHLs</dc:identifier>
  <dcterms:modified xsi:type="dcterms:W3CDTF">2011-08-01T06:04:30Z</dcterms:modified>
  <cp:revision>1</cp:revision>
  <dc:title>INFOSYS SPRINGBOARD</dc:title>
</cp:coreProperties>
</file>