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Quicksa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98f415a9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98f415a9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941d3cb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941d3cb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98f415a9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98f415a9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98f415a9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98f415a9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/>
              <a:t>Computational</a:t>
            </a:r>
            <a:r>
              <a:rPr lang="en"/>
              <a:t> Incomplex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8f415a9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8f415a9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8f415a96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98f415a96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c02eb9aa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c02eb9aa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Multiple algorithm , </a:t>
            </a:r>
            <a:r>
              <a:rPr lang="en"/>
              <a:t>comparison</a:t>
            </a:r>
            <a:r>
              <a:rPr lang="en"/>
              <a:t> , find best algorithm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98f415a96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98f415a96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98f415a96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98f415a96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3389/fnagi.2021.633752" TargetMode="External"/><Relationship Id="rId4" Type="http://schemas.openxmlformats.org/officeDocument/2006/relationships/hyperlink" Target="https://doi.org/10.1007/s10916-015-0353-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ml/datasets/Parkinson%27s+Disease+Classification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9650" y="493875"/>
            <a:ext cx="7868400" cy="14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Computer Aided Diagnosis of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 </a:t>
            </a:r>
            <a:r>
              <a:rPr b="1" lang="en" sz="3400"/>
              <a:t>Parkinson's</a:t>
            </a:r>
            <a:r>
              <a:rPr b="1" lang="en" sz="3400"/>
              <a:t> Disease</a:t>
            </a:r>
            <a:endParaRPr b="1"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07450" y="2460375"/>
            <a:ext cx="34128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800">
                <a:solidFill>
                  <a:schemeClr val="dk1"/>
                </a:solidFill>
              </a:rPr>
              <a:t>Jyoti Prakash Uprety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800">
                <a:solidFill>
                  <a:schemeClr val="dk1"/>
                </a:solidFill>
              </a:rPr>
              <a:t>Shailesh Adhikari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800">
                <a:solidFill>
                  <a:schemeClr val="dk1"/>
                </a:solidFill>
              </a:rPr>
              <a:t>Sushmita Poudel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800">
                <a:solidFill>
                  <a:schemeClr val="dk1"/>
                </a:solidFill>
              </a:rPr>
              <a:t>Shulav Karki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Newell Group, 2022)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23250" y="4758750"/>
            <a:ext cx="4336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00">
                <a:solidFill>
                  <a:schemeClr val="dk1"/>
                </a:solidFill>
              </a:rPr>
              <a:t>Don’t worry, presentation is on </a:t>
            </a:r>
            <a:r>
              <a:rPr b="1" lang="en" sz="1600">
                <a:solidFill>
                  <a:schemeClr val="dk1"/>
                </a:solidFill>
              </a:rPr>
              <a:t>dark mode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6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References</a:t>
            </a:r>
            <a:endParaRPr sz="30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89750"/>
            <a:ext cx="8649000" cy="429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Parkinson's Foundation. 2022. What Is Parkinson's?. [online] Available at: &lt;</a:t>
            </a:r>
            <a:r>
              <a:rPr lang="en">
                <a:solidFill>
                  <a:srgbClr val="39C0BA"/>
                </a:solidFill>
              </a:rPr>
              <a:t>https://www.parkinson.org/understanding-parkinsons/what-is-parkinsons</a:t>
            </a:r>
            <a:r>
              <a:rPr lang="en">
                <a:solidFill>
                  <a:schemeClr val="dk1"/>
                </a:solidFill>
              </a:rPr>
              <a:t>&gt; [Accessed 9 May 2022].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Mittal, C. and Sharma, A., 2022. Parkinson’s Disease Detection Using Different Machine Learning Algorithms. International Journal of Scientific and Research Publications (IJSRP), 12(2), p.23. Available at: &lt;</a:t>
            </a:r>
            <a:r>
              <a:rPr lang="en">
                <a:solidFill>
                  <a:srgbClr val="4A86E8"/>
                </a:solidFill>
              </a:rPr>
              <a:t>http://dx.doi.org/10.29322/IJSRP.12.02.2022.p12205</a:t>
            </a:r>
            <a:r>
              <a:rPr lang="en">
                <a:solidFill>
                  <a:schemeClr val="dk1"/>
                </a:solidFill>
              </a:rPr>
              <a:t>&gt;.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AutoNum type="arabicPeriod"/>
            </a:pPr>
            <a:r>
              <a:rPr lang="en">
                <a:solidFill>
                  <a:schemeClr val="dk1"/>
                </a:solidFill>
              </a:rPr>
              <a:t>Moon, S., Song, H., Sharma, V., Lyons, K., Pahwa, R., Akinwuntan, A. and Devos, H., 2020. Classification of Parkinson’s disease and essential tremor based on balance and gait characteristics from wearable motion sensors via machine learning techniques: a data-driven approach. Journal of NeuroEngineering and Rehabilitation, 17(1). Available at: &lt;</a:t>
            </a:r>
            <a:r>
              <a:rPr lang="en">
                <a:solidFill>
                  <a:srgbClr val="4A86E8"/>
                </a:solidFill>
              </a:rPr>
              <a:t>https://doi.org/10.1186/s12984-020-00756-5</a:t>
            </a:r>
            <a:r>
              <a:rPr lang="en">
                <a:solidFill>
                  <a:schemeClr val="dk1"/>
                </a:solidFill>
              </a:rPr>
              <a:t>&gt;.</a:t>
            </a:r>
            <a:endParaRPr sz="2250"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Mei, J., Desrosiers, C. and Frasnelli, J., 2021. Machine Learning for the Diagnosis of Parkinson's Disease: A Review of Literature. Frontiers in Aging Neuroscience, 13. Available at: &lt;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https://doi.org/10.3389/fnagi.2021.633752</a:t>
            </a:r>
            <a:r>
              <a:rPr lang="en">
                <a:solidFill>
                  <a:schemeClr val="dk1"/>
                </a:solidFill>
              </a:rPr>
              <a:t>&gt;.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Sakar, C. O., Serbes, G., Gunduz, A., Tunc, H. C., Nizam, H., Sakar, B. E., Tutuncu, M., Aydin, T., Isenkul, M. E., &amp;amp; Apaydin, H. (2019). A comparative analysis of speech signal processing algorithms for parkinson’s disease classification and the use of the tunable Q-factor wavelet transform. Applied Soft Computing, 74, 255–263. &lt;</a:t>
            </a:r>
            <a:r>
              <a:rPr lang="en">
                <a:solidFill>
                  <a:srgbClr val="39C0BA"/>
                </a:solidFill>
              </a:rPr>
              <a:t>https://doi.org/10.1016/j.asoc.2018.10.022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Hirschauer, T., Adeli, H. and Buford, J., 2015. Computer-Aided Diagnosis of Parkinson’s Disease Using Enhanced Probabilistic Neural Network. Journal of Medical Systems, 39(11). Available at: &lt;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https://doi.org/10.1007/s10916-015-0353-9</a:t>
            </a:r>
            <a:r>
              <a:rPr lang="en">
                <a:solidFill>
                  <a:schemeClr val="dk1"/>
                </a:solidFill>
              </a:rPr>
              <a:t>&gt;.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Vickery, R., 2022. 8 Metrics to Measure Classification Performance. [online] Medium. Available at: &lt;</a:t>
            </a:r>
            <a:r>
              <a:rPr lang="en">
                <a:solidFill>
                  <a:srgbClr val="4A86E8"/>
                </a:solidFill>
              </a:rPr>
              <a:t>https://towardsdatascience.com/8-metrics-to-measure-classification-performance-984d9d7fd7aa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99600" y="416900"/>
            <a:ext cx="83778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10 million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Global cases in 2022 due to PD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3100" y="1742850"/>
            <a:ext cx="41889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72000" y="1742850"/>
            <a:ext cx="41889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$2,500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Medication cost a year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99175" y="3373700"/>
            <a:ext cx="41889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NO TEST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No Test or Progression Marker</a:t>
            </a:r>
            <a:endParaRPr sz="21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88075" y="3373700"/>
            <a:ext cx="41889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Only 4%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diagnosed before age 50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5442" y="1895291"/>
            <a:ext cx="41889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60,000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Cases in US every Year</a:t>
            </a:r>
            <a:endParaRPr b="1" sz="4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32225"/>
            <a:ext cx="4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Problem </a:t>
            </a:r>
            <a:r>
              <a:rPr b="1" lang="en" sz="3040"/>
              <a:t>Statement</a:t>
            </a:r>
            <a:endParaRPr b="1" sz="3040"/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311700" y="1152475"/>
            <a:ext cx="84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Parkinson’s is a  neurodegenerative disorder without a specific diagnosis. It is a movement disease and its risk can be easily classified with enough parameters. </a:t>
            </a:r>
            <a:r>
              <a:rPr baseline="30000" lang="en" sz="2000">
                <a:solidFill>
                  <a:schemeClr val="dk1"/>
                </a:solidFill>
              </a:rPr>
              <a:t>[1]</a:t>
            </a:r>
            <a:endParaRPr baseline="30000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Even though the disease is not diagnosable, if caught early, one can remain active with proper medication.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Thus, based on a patient’s vocal skills we aim to develop a model that will accurately classify whether the person has Parkinson’s disease.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32225"/>
            <a:ext cx="4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40"/>
              <a:t>Feasibility </a:t>
            </a:r>
            <a:r>
              <a:rPr lang="en" sz="3040"/>
              <a:t>Study</a:t>
            </a:r>
            <a:endParaRPr sz="3040"/>
          </a:p>
        </p:txBody>
      </p:sp>
      <p:sp>
        <p:nvSpPr>
          <p:cNvPr id="78" name="Google Shape;78;p16"/>
          <p:cNvSpPr txBox="1"/>
          <p:nvPr>
            <p:ph idx="4294967295" type="body"/>
          </p:nvPr>
        </p:nvSpPr>
        <p:spPr>
          <a:xfrm>
            <a:off x="311700" y="1152475"/>
            <a:ext cx="84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 believe our project is operationally feasible as it aims to detect the disease at an early stage. Hence its implementation in healthcare could be beneficial for predicting PD through data-driven analysis.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Since the project is going to be carried out entirely with free resources like Google Colab and GitHub, it is both technically and economically feasible.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Many research papers have backed this idea of early detection by ML.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714025"/>
            <a:ext cx="85398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000"/>
              <a:t>“ .. </a:t>
            </a:r>
            <a:r>
              <a:rPr i="1" lang="en" sz="2000"/>
              <a:t>KNN can predict with accuracy of 97.43% in early stage of PD .. “</a:t>
            </a:r>
            <a:endParaRPr i="1" sz="20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81636" y="1229454"/>
            <a:ext cx="37749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(Mittal and Sharma, 2022) </a:t>
            </a:r>
            <a:r>
              <a:rPr baseline="30000" lang="en" sz="1900"/>
              <a:t>[2]</a:t>
            </a:r>
            <a:endParaRPr baseline="30000" sz="19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79553" y="1995821"/>
            <a:ext cx="85398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000"/>
              <a:t>“ .. </a:t>
            </a:r>
            <a:r>
              <a:rPr i="1" lang="en" sz="2000"/>
              <a:t>NN with SMOTE outperformed machine learning models in classifying PD and ET based on IMU data set</a:t>
            </a:r>
            <a:r>
              <a:rPr i="1" lang="en" sz="2000"/>
              <a:t> .. “</a:t>
            </a:r>
            <a:endParaRPr i="1" sz="20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649489" y="2511250"/>
            <a:ext cx="37749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(Moon et al., 2020) </a:t>
            </a:r>
            <a:r>
              <a:rPr baseline="30000" lang="en" sz="1900"/>
              <a:t>[3]</a:t>
            </a:r>
            <a:endParaRPr baseline="30000" sz="19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79553" y="3386517"/>
            <a:ext cx="85398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000"/>
              <a:t>“ .. </a:t>
            </a:r>
            <a:r>
              <a:rPr i="1" lang="en" sz="2000"/>
              <a:t>ML approaches have potential to provide clinicians with additional tools to screen, detect or diagnose PD</a:t>
            </a:r>
            <a:r>
              <a:rPr i="1" lang="en" sz="2000"/>
              <a:t> .. “</a:t>
            </a:r>
            <a:endParaRPr i="1" sz="2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44750" y="3901950"/>
            <a:ext cx="41511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/>
              <a:t>(Mei, Desrosiers and Frasnelli, 2021) </a:t>
            </a:r>
            <a:r>
              <a:rPr baseline="30000" lang="en" sz="1765"/>
              <a:t>[4]</a:t>
            </a:r>
            <a:endParaRPr baseline="30000" sz="17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32225"/>
            <a:ext cx="4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0"/>
              <a:t>Source of </a:t>
            </a:r>
            <a:r>
              <a:rPr b="1" lang="en" sz="3040"/>
              <a:t>Data</a:t>
            </a:r>
            <a:endParaRPr b="1" sz="3040"/>
          </a:p>
        </p:txBody>
      </p:sp>
      <p:sp>
        <p:nvSpPr>
          <p:cNvPr id="94" name="Google Shape;94;p18"/>
          <p:cNvSpPr txBox="1"/>
          <p:nvPr>
            <p:ph idx="4294967295" type="body"/>
          </p:nvPr>
        </p:nvSpPr>
        <p:spPr>
          <a:xfrm>
            <a:off x="362700" y="1074034"/>
            <a:ext cx="84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dataset is collected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UCI Machine Learning Repository</a:t>
            </a:r>
            <a:r>
              <a:rPr lang="en" sz="2000">
                <a:solidFill>
                  <a:schemeClr val="dk1"/>
                </a:solidFill>
              </a:rPr>
              <a:t>, which was created by Sakar et al., 2019. </a:t>
            </a:r>
            <a:r>
              <a:rPr baseline="30000" lang="en" sz="2000">
                <a:solidFill>
                  <a:schemeClr val="dk1"/>
                </a:solidFill>
              </a:rPr>
              <a:t>[5]</a:t>
            </a:r>
            <a:endParaRPr baseline="30000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About Data: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The data were collected from 252 Parkinson's disease patients ranging in age from 33 to 87.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Number of observations: 756.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Features includes: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• Vocal Features (Pulses, jitter, shimmer)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• Patient parameters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9675" y="2150850"/>
            <a:ext cx="4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0"/>
              <a:t>System </a:t>
            </a:r>
            <a:r>
              <a:rPr b="1" lang="en" sz="3040"/>
              <a:t>Flowchart</a:t>
            </a:r>
            <a:endParaRPr b="1" sz="304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766400"/>
            <a:ext cx="4460200" cy="37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32225"/>
            <a:ext cx="4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Performance</a:t>
            </a:r>
            <a:r>
              <a:rPr lang="en" sz="3000"/>
              <a:t> Metrics</a:t>
            </a:r>
            <a:endParaRPr sz="3000"/>
          </a:p>
        </p:txBody>
      </p:sp>
      <p:sp>
        <p:nvSpPr>
          <p:cNvPr id="106" name="Google Shape;106;p20"/>
          <p:cNvSpPr txBox="1"/>
          <p:nvPr>
            <p:ph idx="4294967295" type="body"/>
          </p:nvPr>
        </p:nvSpPr>
        <p:spPr>
          <a:xfrm>
            <a:off x="311700" y="1152475"/>
            <a:ext cx="84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Accuracy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Ratio of correct prediction by total predictions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Confusion Matrix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Matrix with TP, TN, FP and  FN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ROC and AUC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Recall, Precision and F1 Score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Kappa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Compares the observed accuracy to an expected accuracy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32225"/>
            <a:ext cx="4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</a:t>
            </a:r>
            <a:r>
              <a:rPr b="1" lang="en" sz="3000"/>
              <a:t>Timeline</a:t>
            </a:r>
            <a:endParaRPr sz="3000"/>
          </a:p>
        </p:txBody>
      </p:sp>
      <p:pic>
        <p:nvPicPr>
          <p:cNvPr id="112" name="Google Shape;112;p21" title="Gantt 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25" y="956600"/>
            <a:ext cx="6647151" cy="41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