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Athens Bold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ow Thin Bold" panose="020B0604020202020204" charset="0"/>
      <p:regular r:id="rId28"/>
    </p:embeddedFont>
    <p:embeddedFont>
      <p:font typeface="Open Sans Light" panose="020B0604020202020204" charset="0"/>
      <p:regular r:id="rId29"/>
    </p:embeddedFont>
    <p:embeddedFont>
      <p:font typeface="Public Sans" panose="020B0604020202020204" charset="0"/>
      <p:regular r:id="rId30"/>
    </p:embeddedFont>
    <p:embeddedFont>
      <p:font typeface="Public Sans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40678" y="3882101"/>
            <a:ext cx="2512890" cy="51283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20800" y="5941341"/>
            <a:ext cx="2961689" cy="30691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33889" y="3623142"/>
            <a:ext cx="744448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Public Sans Bold"/>
              </a:rPr>
              <a:t>GOLD  ATLANTIS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64164"/>
            <a:ext cx="16163766" cy="70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06"/>
              </a:lnSpc>
            </a:pPr>
            <a:r>
              <a:rPr lang="en-US" sz="4076">
                <a:solidFill>
                  <a:srgbClr val="000000"/>
                </a:solidFill>
                <a:latin typeface="Public Sans Bold"/>
              </a:rPr>
              <a:t>EXPLORATORY  DATA  ANALYSIS ON - REPAYING  THE  CREDIT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95484" y="4758194"/>
            <a:ext cx="6692444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Open Sans Light"/>
              </a:rPr>
              <a:t>BY- Shailesh Chandrawanshi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90287"/>
            <a:ext cx="15667905" cy="32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064" lvl="1" indent="-330532">
              <a:lnSpc>
                <a:spcPts val="5052"/>
              </a:lnSpc>
              <a:buFont typeface="Arial"/>
              <a:buChar char="•"/>
            </a:pP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The female clients applied More than male clients for loan.</a:t>
            </a:r>
          </a:p>
          <a:p>
            <a:pPr marL="661064" lvl="1" indent="-330532">
              <a:lnSpc>
                <a:spcPts val="5052"/>
              </a:lnSpc>
              <a:buFont typeface="Arial"/>
              <a:buChar char="•"/>
            </a:pP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 61.24 % female clients are non-defaulters while 30.66 % male clients are non-defaulters.</a:t>
            </a:r>
          </a:p>
          <a:p>
            <a:pPr marL="661064" lvl="1" indent="-330532">
              <a:lnSpc>
                <a:spcPts val="5052"/>
              </a:lnSpc>
              <a:buFont typeface="Arial"/>
              <a:buChar char="•"/>
            </a:pP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4.61% female clients are defaulters while 3.48% male clients are defaulters.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5779"/>
            <a:ext cx="4951649" cy="54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 Bold"/>
              </a:rPr>
              <a:t>INTERPRETATION: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3148" y="1776286"/>
            <a:ext cx="13138161" cy="672287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27010"/>
            <a:ext cx="15415007" cy="54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 ANALYSIS OF THE DATA ON BASES ON OCCUPATION TYPE: 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12494" y="8403907"/>
            <a:ext cx="13893219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 dirty="0">
                <a:solidFill>
                  <a:srgbClr val="000000"/>
                </a:solidFill>
                <a:latin typeface="Public Sans"/>
              </a:rPr>
              <a:t>We observed that the maximum number of people who applied for loans is labourers, sales staff, drivers and core staff.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9B411-8938-49C4-9D7F-659F45F62C0E}"/>
              </a:ext>
            </a:extLst>
          </p:cNvPr>
          <p:cNvSpPr txBox="1"/>
          <p:nvPr/>
        </p:nvSpPr>
        <p:spPr>
          <a:xfrm>
            <a:off x="1143000" y="8574244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A67F9-44F0-4ED1-B8B4-ABA0A2075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14951309" y="1943100"/>
            <a:ext cx="2193691" cy="88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5553" y="2141945"/>
            <a:ext cx="13395103" cy="641880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808967" cy="155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ANALYSIS OF INCOME OF THE CLIENT ON NON DEFAULTERS AND DEFAULTERS.</a:t>
            </a:r>
          </a:p>
          <a:p>
            <a:pPr>
              <a:lnSpc>
                <a:spcPts val="4000"/>
              </a:lnSpc>
            </a:pPr>
            <a:endParaRPr lang="en-US" sz="4000">
              <a:solidFill>
                <a:srgbClr val="000000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53689" y="8739504"/>
            <a:ext cx="13634981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 dirty="0">
                <a:solidFill>
                  <a:srgbClr val="000000"/>
                </a:solidFill>
                <a:latin typeface="Public Sans" panose="020B0604020202020204" charset="0"/>
              </a:rPr>
              <a:t>People with defaulters has largely staggered income as compared to non defaulters.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4F80F-4DC2-4E01-BDC2-4EAE64354621}"/>
              </a:ext>
            </a:extLst>
          </p:cNvPr>
          <p:cNvSpPr txBox="1"/>
          <p:nvPr/>
        </p:nvSpPr>
        <p:spPr>
          <a:xfrm>
            <a:off x="999330" y="8864640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FF962-EB6C-42B3-B51E-8DBF3F361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15450656" y="1865312"/>
            <a:ext cx="2556143" cy="1025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2195D-A57E-4E08-A009-979FDF93EE7A}"/>
              </a:ext>
            </a:extLst>
          </p:cNvPr>
          <p:cNvSpPr txBox="1"/>
          <p:nvPr/>
        </p:nvSpPr>
        <p:spPr>
          <a:xfrm>
            <a:off x="1646844" y="2522526"/>
            <a:ext cx="381000" cy="36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FC789-63BE-4A3E-9B81-229C71BEFBCF}"/>
              </a:ext>
            </a:extLst>
          </p:cNvPr>
          <p:cNvSpPr txBox="1"/>
          <p:nvPr/>
        </p:nvSpPr>
        <p:spPr>
          <a:xfrm>
            <a:off x="8718468" y="2522526"/>
            <a:ext cx="381000" cy="36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88207" y="2142381"/>
            <a:ext cx="10111586" cy="60022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80896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ANALYSIS OF THE CLIENT HAVING A CAR AND ARE DEFAULTERS OR NOT?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70753" y="8468042"/>
            <a:ext cx="10946494" cy="499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 dirty="0">
                <a:solidFill>
                  <a:srgbClr val="000000"/>
                </a:solidFill>
                <a:latin typeface="Public Sans"/>
              </a:rPr>
              <a:t>People having car are having more difficulties in paying loans.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A19E2-3318-40AA-95AE-5CE4EAB808C2}"/>
              </a:ext>
            </a:extLst>
          </p:cNvPr>
          <p:cNvSpPr txBox="1"/>
          <p:nvPr/>
        </p:nvSpPr>
        <p:spPr>
          <a:xfrm>
            <a:off x="1028700" y="8620369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BDF2B-531B-4A6B-B8F9-EE7FB501FA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14234429" y="2178050"/>
            <a:ext cx="2151544" cy="8635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23833" y="2090697"/>
            <a:ext cx="9640334" cy="55798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808967" cy="54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ANALYSIS OF CLIENTS ON THE BASES OF THEIR EDUCATION TYPE.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41948" y="7796612"/>
            <a:ext cx="14731556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ublic Sans" panose="020B0604020202020204" charset="0"/>
              </a:rPr>
              <a:t>We can observe the that people with academic degrees are very less in the count.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ublic Sans" panose="020B0604020202020204" charset="0"/>
              </a:rPr>
              <a:t>We can see that clients having higher education are having more difficulty in paying loan amounts, and second the client who has incomplete education.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ublic Sans" panose="020B0604020202020204" charset="0"/>
              </a:rPr>
              <a:t>The bank should be strict about higher education and incomplete education Client.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0F0BE-B9E3-4326-A135-AC3FA7174D15}"/>
              </a:ext>
            </a:extLst>
          </p:cNvPr>
          <p:cNvSpPr txBox="1"/>
          <p:nvPr/>
        </p:nvSpPr>
        <p:spPr>
          <a:xfrm>
            <a:off x="1028700" y="7886700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438B0-143B-4B75-829F-811A99331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14097000" y="1997611"/>
            <a:ext cx="2556143" cy="10259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F51DB3-C7D1-4B02-91B7-48DC49A1DE0C}"/>
              </a:ext>
            </a:extLst>
          </p:cNvPr>
          <p:cNvGrpSpPr/>
          <p:nvPr/>
        </p:nvGrpSpPr>
        <p:grpSpPr>
          <a:xfrm>
            <a:off x="1032358" y="876300"/>
            <a:ext cx="16226942" cy="8812938"/>
            <a:chOff x="1182708" y="813019"/>
            <a:chExt cx="16226942" cy="8812938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82708" y="2437671"/>
              <a:ext cx="14291142" cy="7188286"/>
            </a:xfrm>
            <a:prstGeom prst="rect">
              <a:avLst/>
            </a:prstGeom>
          </p:spPr>
        </p:pic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86780" t="1081" b="76781"/>
            <a:stretch>
              <a:fillRect/>
            </a:stretch>
          </p:blipFill>
          <p:spPr>
            <a:xfrm>
              <a:off x="13551904" y="813019"/>
              <a:ext cx="3857746" cy="3249304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1085850"/>
            <a:ext cx="13796166" cy="1054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ANALYSIS OF THE EDUCATION AND THERE TOTAL INCOME ALSO CONSIDER THE FAMILY STATUS.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55779"/>
            <a:ext cx="4951649" cy="54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 Bold"/>
              </a:rPr>
              <a:t>INTERPRETATION: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11731"/>
            <a:ext cx="15949743" cy="32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064" lvl="1" indent="-330532">
              <a:lnSpc>
                <a:spcPts val="5052"/>
              </a:lnSpc>
              <a:buFont typeface="Arial"/>
              <a:buChar char="•"/>
            </a:pP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Clients having higher education, incomplete higher. education, secondary/secondary special have a higher number of outliers.</a:t>
            </a:r>
          </a:p>
          <a:p>
            <a:pPr marL="661064" lvl="1" indent="-330532">
              <a:lnSpc>
                <a:spcPts val="5052"/>
              </a:lnSpc>
              <a:buFont typeface="Arial"/>
              <a:buChar char="•"/>
            </a:pP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Widows are have less total income also they have Less outliers.</a:t>
            </a:r>
          </a:p>
          <a:p>
            <a:pPr marL="661064" lvl="1" indent="-330532">
              <a:lnSpc>
                <a:spcPts val="5052"/>
              </a:lnSpc>
              <a:buFont typeface="Arial"/>
              <a:buChar char="•"/>
            </a:pP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Married clients with </a:t>
            </a:r>
            <a:r>
              <a:rPr lang="en-US" sz="3061" spc="94" dirty="0" err="1">
                <a:solidFill>
                  <a:srgbClr val="000000"/>
                </a:solidFill>
                <a:latin typeface="Now Thin Bold"/>
              </a:rPr>
              <a:t>acamadic</a:t>
            </a:r>
            <a:r>
              <a:rPr lang="en-US" sz="3061" spc="94" dirty="0">
                <a:solidFill>
                  <a:srgbClr val="000000"/>
                </a:solidFill>
                <a:latin typeface="Now Thin Bold"/>
              </a:rPr>
              <a:t> degree are having Less salaries but also had Less outlier.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95885" y="1836608"/>
            <a:ext cx="12696229" cy="66137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80896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SHOW THE CO-RELATION BETWEEN ALL THE CONTINUOUS DATA PRESENT?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70753" y="8468042"/>
            <a:ext cx="12763935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Public Sans"/>
              </a:rPr>
              <a:t>There are very few columns with correlations between them as we observe in the heatmap.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5C916-09B0-4A9D-9A64-988DE5C7B6F4}"/>
              </a:ext>
            </a:extLst>
          </p:cNvPr>
          <p:cNvSpPr txBox="1"/>
          <p:nvPr/>
        </p:nvSpPr>
        <p:spPr>
          <a:xfrm>
            <a:off x="1028700" y="8627988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7194" y="1965040"/>
            <a:ext cx="8503451" cy="75017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4132786" cy="54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ANALYSIS ON DOCUMENTS SUBMISSION BY THE CLIENT.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59197" y="3503683"/>
            <a:ext cx="6841342" cy="504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769" lvl="1" indent="-237885">
              <a:lnSpc>
                <a:spcPts val="3636"/>
              </a:lnSpc>
              <a:buFont typeface="Arial"/>
              <a:buChar char="•"/>
            </a:pPr>
            <a:r>
              <a:rPr lang="en-US" sz="2203" spc="68" dirty="0">
                <a:solidFill>
                  <a:srgbClr val="000000"/>
                </a:solidFill>
                <a:latin typeface="Now Thin Bold"/>
              </a:rPr>
              <a:t>We observe that the defaulters client submits more documents and has less amount credit. </a:t>
            </a:r>
          </a:p>
          <a:p>
            <a:pPr marL="475769" lvl="1" indent="-237885">
              <a:lnSpc>
                <a:spcPts val="3636"/>
              </a:lnSpc>
              <a:buFont typeface="Arial"/>
              <a:buChar char="•"/>
            </a:pPr>
            <a:r>
              <a:rPr lang="en-US" sz="2203" spc="68" dirty="0">
                <a:solidFill>
                  <a:srgbClr val="000000"/>
                </a:solidFill>
                <a:latin typeface="Now Thin Bold"/>
              </a:rPr>
              <a:t>The bank should avoid the customer having less documents and high credit amounts.</a:t>
            </a:r>
          </a:p>
          <a:p>
            <a:pPr marL="475769" lvl="1" indent="-237885">
              <a:lnSpc>
                <a:spcPts val="3636"/>
              </a:lnSpc>
              <a:buFont typeface="Arial"/>
              <a:buChar char="•"/>
            </a:pPr>
            <a:r>
              <a:rPr lang="en-US" sz="2203" spc="68" dirty="0">
                <a:solidFill>
                  <a:srgbClr val="000000"/>
                </a:solidFill>
                <a:latin typeface="Now Thin Bold"/>
              </a:rPr>
              <a:t>Bank should have fix no documents for </a:t>
            </a:r>
            <a:r>
              <a:rPr lang="en-US" sz="2203" spc="68" dirty="0" err="1">
                <a:solidFill>
                  <a:srgbClr val="000000"/>
                </a:solidFill>
                <a:latin typeface="Now Thin Bold"/>
              </a:rPr>
              <a:t>appling</a:t>
            </a:r>
            <a:r>
              <a:rPr lang="en-US" sz="2203" spc="68" dirty="0">
                <a:solidFill>
                  <a:srgbClr val="000000"/>
                </a:solidFill>
                <a:latin typeface="Now Thin Bold"/>
              </a:rPr>
              <a:t> for loan.</a:t>
            </a:r>
          </a:p>
          <a:p>
            <a:pPr marL="475769" lvl="1" indent="-237885">
              <a:lnSpc>
                <a:spcPts val="3636"/>
              </a:lnSpc>
              <a:buFont typeface="Arial"/>
              <a:buChar char="•"/>
            </a:pPr>
            <a:r>
              <a:rPr lang="en-US" sz="2203" spc="68" dirty="0">
                <a:solidFill>
                  <a:srgbClr val="000000"/>
                </a:solidFill>
                <a:latin typeface="Now Thin Bold"/>
              </a:rPr>
              <a:t>We can observe people submitted the null documents still got some high amount credit. </a:t>
            </a:r>
          </a:p>
          <a:p>
            <a:pPr marL="475769" lvl="1" indent="-237885">
              <a:lnSpc>
                <a:spcPts val="3636"/>
              </a:lnSpc>
              <a:buFont typeface="Arial"/>
              <a:buChar char="•"/>
            </a:pPr>
            <a:r>
              <a:rPr lang="en-US" sz="2000" dirty="0">
                <a:latin typeface="Now Thin Bold" panose="020B0604020202020204" charset="0"/>
              </a:rPr>
              <a:t>9536  of </a:t>
            </a:r>
            <a:r>
              <a:rPr lang="en-US" sz="2200" dirty="0">
                <a:latin typeface="Now Thin Bold" panose="020B0604020202020204" charset="0"/>
              </a:rPr>
              <a:t>people</a:t>
            </a:r>
            <a:r>
              <a:rPr lang="en-US" sz="2000" dirty="0">
                <a:latin typeface="Now Thin Bold" panose="020B0604020202020204" charset="0"/>
              </a:rPr>
              <a:t> got loan without documents.</a:t>
            </a:r>
            <a:endParaRPr lang="en-US" sz="2000" spc="68" dirty="0">
              <a:solidFill>
                <a:srgbClr val="000000"/>
              </a:solidFill>
              <a:latin typeface="Now Thin Bold" panose="020B060402020202020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853767" y="7427401"/>
            <a:ext cx="2434233" cy="2859599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11EB0DE-68A0-4D14-BE68-3662C1A94963}"/>
              </a:ext>
            </a:extLst>
          </p:cNvPr>
          <p:cNvSpPr txBox="1"/>
          <p:nvPr/>
        </p:nvSpPr>
        <p:spPr>
          <a:xfrm>
            <a:off x="10439400" y="3009900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812FE-45E9-4B0C-90B0-B65E82EFDA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304800" y="8953870"/>
            <a:ext cx="2556143" cy="10259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254398"/>
            <a:ext cx="7564558" cy="715513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23060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ANALYSIS ON THE NAME CONTRACT TYPE, GENDER ALSO INCLUDE TARGET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33686" y="3247503"/>
            <a:ext cx="8325614" cy="88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769" lvl="1" indent="-237885">
              <a:lnSpc>
                <a:spcPts val="3636"/>
              </a:lnSpc>
              <a:buFont typeface="Arial"/>
              <a:buChar char="•"/>
            </a:pPr>
            <a:r>
              <a:rPr lang="en-US" sz="2203" spc="68">
                <a:solidFill>
                  <a:srgbClr val="000000"/>
                </a:solidFill>
                <a:latin typeface="Now Thin Bold"/>
              </a:rPr>
              <a:t>Females having cash loans are more in number in having problem in paying loan.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BC6DBEB-8765-4487-B925-DABBE75C5038}"/>
              </a:ext>
            </a:extLst>
          </p:cNvPr>
          <p:cNvSpPr txBox="1"/>
          <p:nvPr/>
        </p:nvSpPr>
        <p:spPr>
          <a:xfrm>
            <a:off x="9144000" y="2781300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68CFA-E682-4342-A4E2-9F479E798F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8593258" y="5638634"/>
            <a:ext cx="2556143" cy="10259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74502" y="7792062"/>
            <a:ext cx="1484798" cy="14662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5524858"/>
            <a:ext cx="15488201" cy="1029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Now Thin Bold"/>
              </a:rPr>
              <a:t>If the applicant is not likely to repay the loan, that is if the applicant is a defaulter, then approving the loan may lead to a financial loss to the firm.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55661"/>
            <a:ext cx="14839365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Now Thin Bold"/>
              </a:rPr>
              <a:t>However, there are two types of risks that are associated with the firm's decisions: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799384"/>
            <a:ext cx="14839365" cy="1029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Now Thin Bold"/>
              </a:rPr>
              <a:t>If the applicant is likely to repay the loan, then disapproving the loan may result in a loss of business to the firm.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76300"/>
            <a:ext cx="8846113" cy="1263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7291">
                <a:solidFill>
                  <a:srgbClr val="000000"/>
                </a:solidFill>
                <a:latin typeface="Public Sans"/>
              </a:rPr>
              <a:t>Repaying the Credit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90143" y="0"/>
            <a:ext cx="2297857" cy="23358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4951649" cy="54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 Bold"/>
              </a:rPr>
              <a:t>INTERPRETATION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83263"/>
            <a:ext cx="15949743" cy="698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The Bank has 8.09% of defaulters Clients.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There is 4.61 % of Female clients are defaulters.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The labourers, sales staff, and core staff are the people who take the loan maximum time.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People having less salary should be avoided.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People having cars have more difficulties in repaying the loan. if a person has only car no home should be avoided.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Banks can focus on clients having academic degrees to take more loans as they are less in target 1.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The bank should avoid clients with fewer documents &amp; high credit amounts.</a:t>
            </a:r>
          </a:p>
          <a:p>
            <a:pPr marL="647705" lvl="1" indent="-323852">
              <a:lnSpc>
                <a:spcPts val="495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Public Sans"/>
              </a:rPr>
              <a:t>Banks have to avoid giving cash loan female having less salaries.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486400" y="3659432"/>
            <a:ext cx="7108922" cy="3056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331672" y="5143500"/>
            <a:ext cx="3624656" cy="35385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020911" y="1721529"/>
            <a:ext cx="2246177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>
                <a:solidFill>
                  <a:srgbClr val="000000"/>
                </a:solidFill>
                <a:latin typeface="Athens Bold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4441" y="3313769"/>
            <a:ext cx="15519118" cy="10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838B42"/>
                </a:solidFill>
                <a:latin typeface="Now Thin Bold"/>
              </a:rPr>
              <a:t>To find pattern of clients who have a higher &amp; lower probability of becoming a defaulter.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493"/>
          <a:stretch>
            <a:fillRect/>
          </a:stretch>
        </p:blipFill>
        <p:spPr>
          <a:xfrm>
            <a:off x="3316515" y="1816607"/>
            <a:ext cx="11654970" cy="665378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28428"/>
            <a:ext cx="1680896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WHAT PERCENTAGE OF PEOPLE TAKES THE LOAN TO REPAY THERE PRIVIOUS LOAN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53689" y="8556625"/>
            <a:ext cx="13634981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Public Sans"/>
              </a:rPr>
              <a:t>We can observe that there is 90.52% of cash loans and 9.48 percentage of revolving loans.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9330" y="8716571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4042" y="1840587"/>
            <a:ext cx="14523224" cy="660582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1500" y="2123269"/>
            <a:ext cx="2302189" cy="582104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85850"/>
            <a:ext cx="6666043" cy="54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000000"/>
                </a:solidFill>
                <a:latin typeface="Public Sans"/>
              </a:rPr>
              <a:t>2. ANALYSIS OF  GENDER 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53689" y="8556625"/>
            <a:ext cx="13987882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 dirty="0">
                <a:solidFill>
                  <a:srgbClr val="000000"/>
                </a:solidFill>
                <a:latin typeface="Public Sans"/>
              </a:rPr>
              <a:t>We can observe that gender-wise female has the maximum count and it acquires 65.86 % and male is 34.14%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E087C7F-9871-4052-899B-A78B805009EF}"/>
              </a:ext>
            </a:extLst>
          </p:cNvPr>
          <p:cNvSpPr txBox="1"/>
          <p:nvPr/>
        </p:nvSpPr>
        <p:spPr>
          <a:xfrm>
            <a:off x="1000991" y="8651876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9330" y="1994186"/>
            <a:ext cx="16225683" cy="677992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808967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Public Sans"/>
              </a:rPr>
              <a:t>ANALYSIS OF  OCCUPATION TYPE 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53689" y="8675370"/>
            <a:ext cx="13634981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 dirty="0">
                <a:solidFill>
                  <a:srgbClr val="000000"/>
                </a:solidFill>
                <a:latin typeface="Public Sans"/>
              </a:rPr>
              <a:t>We can observe that the laborers, sales staff ,core staff are the people who takes the loan maximum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FCC47-9AB2-41F6-AF68-0BF42BEA9378}"/>
              </a:ext>
            </a:extLst>
          </p:cNvPr>
          <p:cNvSpPr txBox="1"/>
          <p:nvPr/>
        </p:nvSpPr>
        <p:spPr>
          <a:xfrm>
            <a:off x="999330" y="8884687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0800" y="2499102"/>
            <a:ext cx="5935243" cy="617626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1" y="1085850"/>
            <a:ext cx="139827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Public Sans"/>
              </a:rPr>
              <a:t>ANALYSIS OF THE  DEFAULTERS AND NON DEFAULTERS CLIENTS 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53689" y="8675370"/>
            <a:ext cx="13634981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3000" dirty="0">
                <a:solidFill>
                  <a:srgbClr val="000000"/>
                </a:solidFill>
                <a:latin typeface="Public Sans" panose="020B0604020202020204" charset="0"/>
              </a:rPr>
              <a:t>We can observe that there are  8.09% defaulters clients and 91.91% are non-defaulters clients.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002F0-0A1D-4FF8-B2F6-3313E43BFF0A}"/>
              </a:ext>
            </a:extLst>
          </p:cNvPr>
          <p:cNvSpPr txBox="1"/>
          <p:nvPr/>
        </p:nvSpPr>
        <p:spPr>
          <a:xfrm>
            <a:off x="999330" y="8835316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2485A9-340E-4CA5-B29F-5D16F0B03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14020800" y="2423241"/>
            <a:ext cx="2556143" cy="1025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26149" y="1716257"/>
            <a:ext cx="11235702" cy="68544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6808967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Public Sans"/>
              </a:rPr>
              <a:t> ANALYSIS OF  DAYS EMPLOYED : 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77204" y="8730614"/>
            <a:ext cx="13634981" cy="499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9"/>
              </a:lnSpc>
            </a:pPr>
            <a:r>
              <a:rPr lang="en-US" sz="2899" dirty="0">
                <a:solidFill>
                  <a:srgbClr val="000000"/>
                </a:solidFill>
                <a:latin typeface="Public Sans"/>
              </a:rPr>
              <a:t>The client taking  a loan are average newly employed people.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E47DE-A2EE-4B04-8A0E-0E38CF4CC62E}"/>
              </a:ext>
            </a:extLst>
          </p:cNvPr>
          <p:cNvSpPr txBox="1"/>
          <p:nvPr/>
        </p:nvSpPr>
        <p:spPr>
          <a:xfrm>
            <a:off x="1105067" y="8855750"/>
            <a:ext cx="293370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IN" sz="3600" dirty="0">
                <a:solidFill>
                  <a:schemeClr val="tx2"/>
                </a:solidFill>
                <a:latin typeface="Public Sans" panose="020B0604020202020204" charset="0"/>
              </a:rPr>
              <a:t>Conclusion :</a:t>
            </a:r>
            <a:endParaRPr lang="en-US" sz="3600" dirty="0">
              <a:solidFill>
                <a:schemeClr val="tx2"/>
              </a:solidFill>
              <a:latin typeface="Public Sa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370"/>
          <a:stretch>
            <a:fillRect/>
          </a:stretch>
        </p:blipFill>
        <p:spPr>
          <a:xfrm>
            <a:off x="1143000" y="2019300"/>
            <a:ext cx="9843978" cy="4024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87167" y="5905500"/>
            <a:ext cx="9843978" cy="407147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085850"/>
            <a:ext cx="16808967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Public Sans"/>
              </a:rPr>
              <a:t>SHOW DISTRIBUTION OF MALE AND FEMALE ON TARGET.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341F0-101A-47FD-BFAE-2A48F4FAE7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7" r="4914" b="28049"/>
          <a:stretch/>
        </p:blipFill>
        <p:spPr>
          <a:xfrm>
            <a:off x="14575002" y="1866900"/>
            <a:ext cx="2556143" cy="1025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766</Words>
  <Application>Microsoft Office PowerPoint</Application>
  <PresentationFormat>Custom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Athens Bold</vt:lpstr>
      <vt:lpstr>Open Sans Light</vt:lpstr>
      <vt:lpstr>Public Sans Bold</vt:lpstr>
      <vt:lpstr>Now Thin Bold</vt:lpstr>
      <vt:lpstr>Calibri</vt:lpstr>
      <vt:lpstr>Arial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Shailesh</dc:title>
  <dc:creator>shailesh</dc:creator>
  <cp:lastModifiedBy>shailesh</cp:lastModifiedBy>
  <cp:revision>20</cp:revision>
  <dcterms:created xsi:type="dcterms:W3CDTF">2006-08-16T00:00:00Z</dcterms:created>
  <dcterms:modified xsi:type="dcterms:W3CDTF">2022-12-14T12:01:45Z</dcterms:modified>
  <dc:identifier>DAFKUTzPT6o</dc:identifier>
</cp:coreProperties>
</file>