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7" r:id="rId2"/>
    <p:sldId id="425" r:id="rId3"/>
    <p:sldId id="426" r:id="rId4"/>
    <p:sldId id="427" r:id="rId5"/>
    <p:sldId id="435" r:id="rId6"/>
    <p:sldId id="430" r:id="rId7"/>
    <p:sldId id="431" r:id="rId8"/>
    <p:sldId id="390" r:id="rId9"/>
    <p:sldId id="434" r:id="rId10"/>
    <p:sldId id="281" r:id="rId11"/>
    <p:sldId id="432" r:id="rId12"/>
    <p:sldId id="433" r:id="rId13"/>
    <p:sldId id="277"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52670" autoAdjust="0"/>
  </p:normalViewPr>
  <p:slideViewPr>
    <p:cSldViewPr snapToGrid="0">
      <p:cViewPr varScale="1">
        <p:scale>
          <a:sx n="72" d="100"/>
          <a:sy n="72" d="100"/>
        </p:scale>
        <p:origin x="642" y="78"/>
      </p:cViewPr>
      <p:guideLst>
        <p:guide orient="horz" pos="2160"/>
        <p:guide pos="3840"/>
      </p:guideLst>
    </p:cSldViewPr>
  </p:slideViewPr>
  <p:outlineViewPr>
    <p:cViewPr>
      <p:scale>
        <a:sx n="33" d="100"/>
        <a:sy n="33" d="100"/>
      </p:scale>
      <p:origin x="0" y="-52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endParaRPr lang="en-GB"/>
          </a:p>
        </p:txBody>
      </p:sp>
      <p:sp>
        <p:nvSpPr>
          <p:cNvPr id="104873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fld id="{39312A9E-3F4C-42B7-B9F9-D5075D87B649}" type="datetimeFigureOut">
              <a:rPr lang="en-GB"/>
              <a:t>18/05/2019</a:t>
            </a:fld>
            <a:endParaRPr lang="en-GB"/>
          </a:p>
        </p:txBody>
      </p:sp>
      <p:sp>
        <p:nvSpPr>
          <p:cNvPr id="104873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04874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4874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endParaRPr lang="en-GB"/>
          </a:p>
        </p:txBody>
      </p:sp>
      <p:sp>
        <p:nvSpPr>
          <p:cNvPr id="104874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fld id="{51F257A7-54E2-4076-9900-4989A5746BFC}" type="slidenum">
              <a:rPr lang="en-GB"/>
              <a:t>‹#›</a:t>
            </a:fld>
            <a:endParaRPr lang="en-GB"/>
          </a:p>
        </p:txBody>
      </p:sp>
    </p:spTree>
    <p:extLst>
      <p:ext uri="{BB962C8B-B14F-4D97-AF65-F5344CB8AC3E}">
        <p14:creationId xmlns:p14="http://schemas.microsoft.com/office/powerpoint/2010/main" val="3881888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F257A7-54E2-4076-9900-4989A5746BFC}" type="slidenum">
              <a:rPr lang="en-GB" smtClean="0"/>
              <a:t>1</a:t>
            </a:fld>
            <a:endParaRPr lang="en-GB"/>
          </a:p>
        </p:txBody>
      </p:sp>
    </p:spTree>
    <p:extLst>
      <p:ext uri="{BB962C8B-B14F-4D97-AF65-F5344CB8AC3E}">
        <p14:creationId xmlns:p14="http://schemas.microsoft.com/office/powerpoint/2010/main" val="51440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3D2BD-6C20-4D05-A381-EAEDB66B9BF2}" type="datetimeFigureOut">
              <a:rPr lang="en-GB" smtClean="0"/>
              <a:t>18/05/2019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703670-425D-489D-AB57-C2799B94201F}" type="slidenum">
              <a:rPr lang="en-GB" smtClean="0"/>
              <a:t>‹#›</a:t>
            </a:fld>
            <a:endParaRPr lang="en-GB"/>
          </a:p>
        </p:txBody>
      </p:sp>
    </p:spTree>
    <p:extLst>
      <p:ext uri="{BB962C8B-B14F-4D97-AF65-F5344CB8AC3E}">
        <p14:creationId xmlns:p14="http://schemas.microsoft.com/office/powerpoint/2010/main" val="374487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ABF23-DF53-452D-BB57-3145850BA1A4}" type="datetimeFigureOut">
              <a:rPr lang="en-GB" smtClean="0"/>
              <a:t>18/05/2019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147638-3EBE-402C-8141-D38A4893A30C}" type="slidenum">
              <a:rPr lang="en-GB" smtClean="0"/>
              <a:t>‹#›</a:t>
            </a:fld>
            <a:endParaRPr lang="en-GB"/>
          </a:p>
        </p:txBody>
      </p:sp>
    </p:spTree>
    <p:extLst>
      <p:ext uri="{BB962C8B-B14F-4D97-AF65-F5344CB8AC3E}">
        <p14:creationId xmlns:p14="http://schemas.microsoft.com/office/powerpoint/2010/main" val="378949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B2209-8FB0-4FC5-A055-2F50E1B8AC16}" type="datetimeFigureOut">
              <a:rPr lang="en-GB" smtClean="0"/>
              <a:t>18/05/2019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950283-4D5C-4C1E-98AC-8B16DE5F6840}" type="slidenum">
              <a:rPr lang="en-GB" smtClean="0"/>
              <a:t>‹#›</a:t>
            </a:fld>
            <a:endParaRPr lang="en-GB"/>
          </a:p>
        </p:txBody>
      </p:sp>
    </p:spTree>
    <p:extLst>
      <p:ext uri="{BB962C8B-B14F-4D97-AF65-F5344CB8AC3E}">
        <p14:creationId xmlns:p14="http://schemas.microsoft.com/office/powerpoint/2010/main" val="25870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BE7A8-00B6-4EF9-8311-D48500CB0EEF}" type="datetimeFigureOut">
              <a:rPr lang="en-GB" smtClean="0"/>
              <a:t>18/05/2019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064A43-69CF-427D-9297-AAB345DAEE00}" type="slidenum">
              <a:rPr lang="en-GB" smtClean="0"/>
              <a:t>‹#›</a:t>
            </a:fld>
            <a:endParaRPr lang="en-GB"/>
          </a:p>
        </p:txBody>
      </p:sp>
    </p:spTree>
    <p:extLst>
      <p:ext uri="{BB962C8B-B14F-4D97-AF65-F5344CB8AC3E}">
        <p14:creationId xmlns:p14="http://schemas.microsoft.com/office/powerpoint/2010/main" val="65709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8BA1E-96AB-4BBD-8D4F-C09DBB7F568F}" type="datetimeFigureOut">
              <a:rPr lang="en-GB" smtClean="0"/>
              <a:t>18/05/2019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82A131-8A4F-4B62-B530-9E34D976D3C3}" type="slidenum">
              <a:rPr lang="en-GB" smtClean="0"/>
              <a:t>‹#›</a:t>
            </a:fld>
            <a:endParaRPr lang="en-GB"/>
          </a:p>
        </p:txBody>
      </p:sp>
    </p:spTree>
    <p:extLst>
      <p:ext uri="{BB962C8B-B14F-4D97-AF65-F5344CB8AC3E}">
        <p14:creationId xmlns:p14="http://schemas.microsoft.com/office/powerpoint/2010/main" val="24934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0B1BD-CF23-4FDB-9BDF-F4F0DDAADD20}" type="datetimeFigureOut">
              <a:rPr lang="en-GB" smtClean="0"/>
              <a:t>18/05/2019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86E7A7-ED04-48C0-B039-7A49F71FA64F}" type="slidenum">
              <a:rPr lang="en-GB" smtClean="0"/>
              <a:t>‹#›</a:t>
            </a:fld>
            <a:endParaRPr lang="en-GB"/>
          </a:p>
        </p:txBody>
      </p:sp>
    </p:spTree>
    <p:extLst>
      <p:ext uri="{BB962C8B-B14F-4D97-AF65-F5344CB8AC3E}">
        <p14:creationId xmlns:p14="http://schemas.microsoft.com/office/powerpoint/2010/main" val="248257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7765D-6B1A-452C-AB31-C2FFB5879C14}" type="datetimeFigureOut">
              <a:rPr lang="en-GB" smtClean="0"/>
              <a:t>18/05/2019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6D9B38-09FA-4F57-A62B-C251837D5DF9}" type="slidenum">
              <a:rPr lang="en-GB" smtClean="0"/>
              <a:t>‹#›</a:t>
            </a:fld>
            <a:endParaRPr lang="en-GB"/>
          </a:p>
        </p:txBody>
      </p:sp>
    </p:spTree>
    <p:extLst>
      <p:ext uri="{BB962C8B-B14F-4D97-AF65-F5344CB8AC3E}">
        <p14:creationId xmlns:p14="http://schemas.microsoft.com/office/powerpoint/2010/main" val="372463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B32885-C10B-4467-B0BD-9E79207ECF5D}" type="datetimeFigureOut">
              <a:rPr lang="en-GB" smtClean="0"/>
              <a:t>18/05/2019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50BD57-A500-474C-8EEC-59AC91961405}" type="slidenum">
              <a:rPr lang="en-GB" smtClean="0"/>
              <a:t>‹#›</a:t>
            </a:fld>
            <a:endParaRPr lang="en-GB"/>
          </a:p>
        </p:txBody>
      </p:sp>
    </p:spTree>
    <p:extLst>
      <p:ext uri="{BB962C8B-B14F-4D97-AF65-F5344CB8AC3E}">
        <p14:creationId xmlns:p14="http://schemas.microsoft.com/office/powerpoint/2010/main" val="376158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31D72-56A5-45CC-AEE9-3CBEAAA1391A}" type="datetimeFigureOut">
              <a:rPr lang="en-GB" smtClean="0"/>
              <a:t>18/05/2019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71FC41-928C-4149-A16C-A89D9D294D57}" type="slidenum">
              <a:rPr lang="en-GB" smtClean="0"/>
              <a:t>‹#›</a:t>
            </a:fld>
            <a:endParaRPr lang="en-GB"/>
          </a:p>
        </p:txBody>
      </p:sp>
    </p:spTree>
    <p:extLst>
      <p:ext uri="{BB962C8B-B14F-4D97-AF65-F5344CB8AC3E}">
        <p14:creationId xmlns:p14="http://schemas.microsoft.com/office/powerpoint/2010/main" val="151965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78B285-041B-485B-9A20-CE584C4E18A5}" type="datetimeFigureOut">
              <a:rPr lang="en-GB" smtClean="0"/>
              <a:t>18/05/2019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A3D908-D057-4608-AD1A-2A7A8F97D221}" type="slidenum">
              <a:rPr lang="en-GB" smtClean="0"/>
              <a:t>‹#›</a:t>
            </a:fld>
            <a:endParaRPr lang="en-GB"/>
          </a:p>
        </p:txBody>
      </p:sp>
    </p:spTree>
    <p:extLst>
      <p:ext uri="{BB962C8B-B14F-4D97-AF65-F5344CB8AC3E}">
        <p14:creationId xmlns:p14="http://schemas.microsoft.com/office/powerpoint/2010/main" val="408122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87CE2-5CEF-46F1-AAFB-DC8C5959E4AC}" type="datetimeFigureOut">
              <a:rPr lang="en-GB" smtClean="0"/>
              <a:t>18/05/2019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6076B-2C76-43BE-8AA7-A23254E51B25}" type="slidenum">
              <a:rPr lang="en-GB" smtClean="0"/>
              <a:t>‹#›</a:t>
            </a:fld>
            <a:endParaRPr lang="en-GB"/>
          </a:p>
        </p:txBody>
      </p:sp>
    </p:spTree>
    <p:extLst>
      <p:ext uri="{BB962C8B-B14F-4D97-AF65-F5344CB8AC3E}">
        <p14:creationId xmlns:p14="http://schemas.microsoft.com/office/powerpoint/2010/main" val="18021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03ECB-889F-428A-9CD1-C335FD3D9D73}" type="datetimeFigureOut">
              <a:rPr lang="en-GB" smtClean="0"/>
              <a:t>18/05/2019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0EA3E-2305-4897-AE8B-AB7183740032}" type="slidenum">
              <a:rPr lang="en-GB" smtClean="0"/>
              <a:t>‹#›</a:t>
            </a:fld>
            <a:endParaRPr lang="en-GB"/>
          </a:p>
        </p:txBody>
      </p:sp>
    </p:spTree>
    <p:extLst>
      <p:ext uri="{BB962C8B-B14F-4D97-AF65-F5344CB8AC3E}">
        <p14:creationId xmlns:p14="http://schemas.microsoft.com/office/powerpoint/2010/main" val="9626696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ubtitle 2"/>
          <p:cNvSpPr>
            <a:spLocks noGrp="1"/>
          </p:cNvSpPr>
          <p:nvPr>
            <p:ph type="subTitle" idx="1"/>
          </p:nvPr>
        </p:nvSpPr>
        <p:spPr>
          <a:xfrm>
            <a:off x="0" y="0"/>
            <a:ext cx="12192000" cy="6858001"/>
          </a:xfrm>
        </p:spPr>
        <p:txBody>
          <a:bodyPr rtlCol="0">
            <a:normAutofit fontScale="47500" lnSpcReduction="20000"/>
          </a:bodyPr>
          <a:lstStyle/>
          <a:p>
            <a:pPr eaLnBrk="1" fontAlgn="auto" hangingPunct="1">
              <a:spcAft>
                <a:spcPts val="0"/>
              </a:spcAft>
            </a:pPr>
            <a:endParaRPr lang="en-US" sz="9000" b="1" dirty="0">
              <a:solidFill>
                <a:schemeClr val="accent2"/>
              </a:solidFill>
            </a:endParaRPr>
          </a:p>
          <a:p>
            <a:pPr eaLnBrk="1" fontAlgn="auto" hangingPunct="1">
              <a:spcAft>
                <a:spcPts val="0"/>
              </a:spcAft>
            </a:pPr>
            <a:r>
              <a:rPr lang="en-US" sz="9000" b="1" dirty="0"/>
              <a:t>International Conference </a:t>
            </a:r>
          </a:p>
          <a:p>
            <a:pPr eaLnBrk="1" fontAlgn="auto" hangingPunct="1">
              <a:spcAft>
                <a:spcPts val="0"/>
              </a:spcAft>
            </a:pPr>
            <a:r>
              <a:rPr lang="en-US" sz="9000" b="1" dirty="0"/>
              <a:t>on</a:t>
            </a:r>
          </a:p>
          <a:p>
            <a:pPr eaLnBrk="1" fontAlgn="auto" hangingPunct="1">
              <a:spcAft>
                <a:spcPts val="0"/>
              </a:spcAft>
            </a:pPr>
            <a:r>
              <a:rPr lang="en-US" sz="5100" b="1" dirty="0"/>
              <a:t>Recent Trends in Electronics, Information and Communication Technology</a:t>
            </a:r>
          </a:p>
          <a:p>
            <a:pPr eaLnBrk="1" fontAlgn="auto" hangingPunct="1">
              <a:spcAft>
                <a:spcPts val="0"/>
              </a:spcAft>
            </a:pPr>
            <a:r>
              <a:rPr lang="en-US" sz="5100" b="1" dirty="0"/>
              <a:t>(RTEICT-2019)</a:t>
            </a:r>
          </a:p>
          <a:p>
            <a:pPr eaLnBrk="1" fontAlgn="auto" hangingPunct="1">
              <a:spcAft>
                <a:spcPts val="0"/>
              </a:spcAft>
            </a:pPr>
            <a:endParaRPr lang="en-US" sz="5100" b="1" dirty="0"/>
          </a:p>
          <a:p>
            <a:pPr eaLnBrk="1" fontAlgn="auto" hangingPunct="1">
              <a:spcAft>
                <a:spcPts val="0"/>
              </a:spcAft>
            </a:pPr>
            <a:r>
              <a:rPr lang="en-US" sz="7600" b="1" dirty="0">
                <a:cs typeface="Times New Roman" panose="02020603050405020304" pitchFamily="18" charset="0"/>
              </a:rPr>
              <a:t>Genome Sequencing and Analysis on Cancer Codons</a:t>
            </a:r>
            <a:endParaRPr lang="en-GB" sz="7600" b="1" dirty="0"/>
          </a:p>
          <a:p>
            <a:pPr eaLnBrk="1" fontAlgn="auto" hangingPunct="1">
              <a:spcAft>
                <a:spcPts val="0"/>
              </a:spcAft>
              <a:buFont typeface="Arial" panose="020B0604020202020204" pitchFamily="34" charset="0"/>
              <a:buNone/>
            </a:pPr>
            <a:r>
              <a:rPr lang="en-GB" sz="4000" dirty="0"/>
              <a:t>(Paper ID:449)</a:t>
            </a:r>
          </a:p>
          <a:p>
            <a:pPr eaLnBrk="1" fontAlgn="auto" hangingPunct="1">
              <a:spcAft>
                <a:spcPts val="0"/>
              </a:spcAft>
              <a:buFont typeface="Arial" panose="020B0604020202020204" pitchFamily="34" charset="0"/>
              <a:buNone/>
            </a:pPr>
            <a:endParaRPr lang="en-GB" sz="3500" dirty="0"/>
          </a:p>
          <a:p>
            <a:pPr lvl="2" eaLnBrk="1" fontAlgn="auto" hangingPunct="1">
              <a:lnSpc>
                <a:spcPct val="70000"/>
              </a:lnSpc>
              <a:spcAft>
                <a:spcPts val="0"/>
              </a:spcAft>
            </a:pPr>
            <a:endParaRPr lang="en-US" sz="5100" dirty="0"/>
          </a:p>
          <a:p>
            <a:pPr lvl="2" eaLnBrk="1" fontAlgn="auto" hangingPunct="1">
              <a:lnSpc>
                <a:spcPct val="70000"/>
              </a:lnSpc>
              <a:spcAft>
                <a:spcPts val="0"/>
              </a:spcAft>
            </a:pPr>
            <a:r>
              <a:rPr lang="en-IN" sz="5100" b="1" dirty="0">
                <a:solidFill>
                  <a:srgbClr val="002060"/>
                </a:solidFill>
              </a:rPr>
              <a:t>SHAILESH D, ANOOJA ALI, VISHWANATH R H, HARSHITHA K.B,</a:t>
            </a:r>
          </a:p>
          <a:p>
            <a:pPr lvl="2" eaLnBrk="1" fontAlgn="auto" hangingPunct="1">
              <a:lnSpc>
                <a:spcPct val="70000"/>
              </a:lnSpc>
              <a:spcAft>
                <a:spcPts val="0"/>
              </a:spcAft>
            </a:pPr>
            <a:r>
              <a:rPr lang="en-IN" sz="5100" b="1" dirty="0">
                <a:solidFill>
                  <a:srgbClr val="002060"/>
                </a:solidFill>
              </a:rPr>
              <a:t>      		</a:t>
            </a:r>
            <a:endParaRPr lang="en-GB" sz="5100" dirty="0">
              <a:solidFill>
                <a:srgbClr val="002060"/>
              </a:solidFill>
            </a:endParaRPr>
          </a:p>
          <a:p>
            <a:pPr lvl="2" eaLnBrk="1" fontAlgn="auto" hangingPunct="1">
              <a:lnSpc>
                <a:spcPct val="70000"/>
              </a:lnSpc>
              <a:spcAft>
                <a:spcPts val="0"/>
              </a:spcAft>
            </a:pPr>
            <a:r>
              <a:rPr lang="en-IN" sz="5100" b="1" dirty="0">
                <a:solidFill>
                  <a:srgbClr val="002060"/>
                </a:solidFill>
              </a:rPr>
              <a:t>MANJUNATH C, SWETHA SIVAKUMAR</a:t>
            </a:r>
            <a:r>
              <a:rPr lang="en-IN" sz="5100" b="1" dirty="0"/>
              <a:t>	</a:t>
            </a:r>
            <a:endParaRPr lang="en-IN" sz="5100" b="1" dirty="0">
              <a:solidFill>
                <a:schemeClr val="accent2"/>
              </a:solidFill>
            </a:endParaRPr>
          </a:p>
          <a:p>
            <a:pPr lvl="2" eaLnBrk="1" fontAlgn="auto" hangingPunct="1">
              <a:lnSpc>
                <a:spcPct val="70000"/>
              </a:lnSpc>
              <a:spcAft>
                <a:spcPts val="0"/>
              </a:spcAft>
            </a:pPr>
            <a:endParaRPr lang="en-GB" sz="4200" dirty="0"/>
          </a:p>
          <a:p>
            <a:pPr eaLnBrk="1" fontAlgn="auto" hangingPunct="1">
              <a:lnSpc>
                <a:spcPct val="45000"/>
              </a:lnSpc>
              <a:spcAft>
                <a:spcPts val="0"/>
              </a:spcAft>
            </a:pPr>
            <a:r>
              <a:rPr lang="en-IN" sz="4500" b="1" dirty="0"/>
              <a:t>                 	  	</a:t>
            </a:r>
            <a:endParaRPr lang="en-GB" sz="4500" dirty="0">
              <a:solidFill>
                <a:schemeClr val="accent2"/>
              </a:solidFill>
            </a:endParaRPr>
          </a:p>
          <a:p>
            <a:pPr eaLnBrk="1" fontAlgn="auto" hangingPunct="1">
              <a:spcAft>
                <a:spcPts val="0"/>
              </a:spcAft>
              <a:buFont typeface="Arial" panose="020B0604020202020204" pitchFamily="34" charset="0"/>
              <a:buNone/>
            </a:pPr>
            <a:r>
              <a:rPr lang="en-IN" sz="4300" b="1" dirty="0"/>
              <a:t> </a:t>
            </a:r>
            <a:r>
              <a:rPr lang="en-IN" sz="4300" b="1" dirty="0">
                <a:solidFill>
                  <a:srgbClr val="002060"/>
                </a:solidFill>
                <a:latin typeface="+mj-lt"/>
              </a:rPr>
              <a:t>REVA UNIVERSITY</a:t>
            </a:r>
            <a:endParaRPr lang="en-GB" sz="4300" dirty="0">
              <a:solidFill>
                <a:srgbClr val="002060"/>
              </a:solidFill>
              <a:latin typeface="+mj-lt"/>
            </a:endParaRPr>
          </a:p>
          <a:p>
            <a:pPr eaLnBrk="1" fontAlgn="auto" hangingPunct="1">
              <a:spcAft>
                <a:spcPts val="0"/>
              </a:spcAft>
              <a:buFont typeface="Arial" panose="020B0604020202020204" pitchFamily="34" charset="0"/>
              <a:buNone/>
            </a:pPr>
            <a:r>
              <a:rPr lang="en-IN" sz="4300" dirty="0">
                <a:solidFill>
                  <a:srgbClr val="002060"/>
                </a:solidFill>
              </a:rPr>
              <a:t>School of Computing and Information Technology</a:t>
            </a:r>
            <a:endParaRPr lang="en-GB" sz="4300" dirty="0">
              <a:solidFill>
                <a:srgbClr val="002060"/>
              </a:solidFill>
            </a:endParaRPr>
          </a:p>
          <a:p>
            <a:pPr eaLnBrk="1" fontAlgn="auto" hangingPunct="1">
              <a:spcAft>
                <a:spcPts val="0"/>
              </a:spcAft>
              <a:buFont typeface="Arial" panose="020B0604020202020204" pitchFamily="34" charset="0"/>
              <a:buNone/>
            </a:pPr>
            <a:r>
              <a:rPr lang="en-IN" sz="4300" dirty="0">
                <a:solidFill>
                  <a:srgbClr val="002060"/>
                </a:solidFill>
              </a:rPr>
              <a:t>Bengaluru-560064</a:t>
            </a:r>
            <a:endParaRPr lang="en-GB" sz="4300" dirty="0">
              <a:solidFill>
                <a:srgbClr val="002060"/>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3" y="850645"/>
            <a:ext cx="3561348" cy="695459"/>
          </a:xfrm>
        </p:spPr>
        <p:txBody>
          <a:bodyPr>
            <a:noAutofit/>
          </a:bodyPr>
          <a:lstStyle/>
          <a:p>
            <a:r>
              <a:rPr lang="en-US" sz="2800" dirty="0">
                <a:solidFill>
                  <a:srgbClr val="002060"/>
                </a:solidFill>
                <a:latin typeface="+mn-lt"/>
                <a:cs typeface="Times New Roman" panose="02020603050405020304" pitchFamily="18" charset="0"/>
              </a:rPr>
              <a:t>1.Mutation Detection:</a:t>
            </a:r>
          </a:p>
        </p:txBody>
      </p:sp>
      <p:sp>
        <p:nvSpPr>
          <p:cNvPr id="9" name="Rectangle 8">
            <a:extLst>
              <a:ext uri="{FF2B5EF4-FFF2-40B4-BE49-F238E27FC236}">
                <a16:creationId xmlns:a16="http://schemas.microsoft.com/office/drawing/2014/main" id="{1BBA5171-EEFE-487A-91C0-451806DAF5AC}"/>
              </a:ext>
            </a:extLst>
          </p:cNvPr>
          <p:cNvSpPr/>
          <p:nvPr/>
        </p:nvSpPr>
        <p:spPr>
          <a:xfrm>
            <a:off x="5161721" y="204314"/>
            <a:ext cx="1868557" cy="646331"/>
          </a:xfrm>
          <a:prstGeom prst="rect">
            <a:avLst/>
          </a:prstGeom>
        </p:spPr>
        <p:txBody>
          <a:bodyPr wrap="square">
            <a:spAutoFit/>
          </a:bodyPr>
          <a:lstStyle/>
          <a:p>
            <a:r>
              <a:rPr lang="en-US" sz="3600" b="1" dirty="0">
                <a:solidFill>
                  <a:srgbClr val="002060"/>
                </a:solidFill>
              </a:rPr>
              <a:t>RESULTS</a:t>
            </a:r>
          </a:p>
        </p:txBody>
      </p:sp>
      <p:sp>
        <p:nvSpPr>
          <p:cNvPr id="7" name="TextBox 6">
            <a:extLst>
              <a:ext uri="{FF2B5EF4-FFF2-40B4-BE49-F238E27FC236}">
                <a16:creationId xmlns:a16="http://schemas.microsoft.com/office/drawing/2014/main" id="{9AF17D1A-3557-4C0B-ADA1-FD0A0167DFE3}"/>
              </a:ext>
            </a:extLst>
          </p:cNvPr>
          <p:cNvSpPr txBox="1"/>
          <p:nvPr/>
        </p:nvSpPr>
        <p:spPr>
          <a:xfrm>
            <a:off x="0" y="1732547"/>
            <a:ext cx="6506818" cy="42043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Calculate number of  Nucleotide Bases A,T,C,G  present in </a:t>
            </a:r>
            <a:r>
              <a:rPr lang="en-US" b="1" dirty="0"/>
              <a:t>Mutated.fasta(Cancer Dataset)</a:t>
            </a:r>
          </a:p>
          <a:p>
            <a:pPr algn="just">
              <a:lnSpc>
                <a:spcPct val="150000"/>
              </a:lnSpc>
            </a:pPr>
            <a:endParaRPr lang="en-US" b="1" dirty="0"/>
          </a:p>
          <a:p>
            <a:pPr marL="285750" indent="-285750" algn="just">
              <a:lnSpc>
                <a:spcPct val="150000"/>
              </a:lnSpc>
              <a:buFont typeface="Wingdings" panose="05000000000000000000" pitchFamily="2" charset="2"/>
              <a:buChar char="Ø"/>
            </a:pPr>
            <a:r>
              <a:rPr lang="en-US" dirty="0"/>
              <a:t>Calculate the </a:t>
            </a:r>
            <a:r>
              <a:rPr lang="en-US" b="1" dirty="0"/>
              <a:t>length</a:t>
            </a:r>
            <a:r>
              <a:rPr lang="en-US" dirty="0"/>
              <a:t> of total sequences in fasta </a:t>
            </a:r>
          </a:p>
          <a:p>
            <a:pPr algn="just">
              <a:lnSpc>
                <a:spcPct val="150000"/>
              </a:lnSpc>
            </a:pPr>
            <a:endParaRPr lang="en-US" dirty="0"/>
          </a:p>
          <a:p>
            <a:pPr marL="285750" indent="-285750" algn="just">
              <a:lnSpc>
                <a:spcPct val="150000"/>
              </a:lnSpc>
              <a:buFont typeface="Wingdings" panose="05000000000000000000" pitchFamily="2" charset="2"/>
              <a:buChar char="Ø"/>
            </a:pPr>
            <a:r>
              <a:rPr lang="en-US" dirty="0"/>
              <a:t>Calculate the </a:t>
            </a:r>
            <a:r>
              <a:rPr lang="en-US" b="1" dirty="0"/>
              <a:t>mutated percentage </a:t>
            </a:r>
            <a:r>
              <a:rPr lang="en-US" dirty="0"/>
              <a:t>i.e. Count of ATGC bases.</a:t>
            </a:r>
          </a:p>
          <a:p>
            <a:pPr algn="just">
              <a:lnSpc>
                <a:spcPct val="150000"/>
              </a:lnSpc>
            </a:pPr>
            <a:endParaRPr lang="en-US" dirty="0"/>
          </a:p>
          <a:p>
            <a:pPr marL="285750" indent="-285750" algn="just">
              <a:lnSpc>
                <a:spcPct val="150000"/>
              </a:lnSpc>
              <a:buFont typeface="Wingdings" panose="05000000000000000000" pitchFamily="2" charset="2"/>
              <a:buChar char="Ø"/>
            </a:pPr>
            <a:r>
              <a:rPr lang="en-US" dirty="0"/>
              <a:t>Calculate the percentage of nucleotides other than </a:t>
            </a:r>
            <a:r>
              <a:rPr lang="en-US" b="1" dirty="0"/>
              <a:t>mutated percentage</a:t>
            </a:r>
            <a:r>
              <a:rPr lang="en-US" dirty="0"/>
              <a:t>, which prints </a:t>
            </a:r>
            <a:r>
              <a:rPr lang="en-US" b="1" dirty="0"/>
              <a:t>Cancer Nucleotide Percentage</a:t>
            </a:r>
            <a:r>
              <a:rPr lang="en-US" dirty="0"/>
              <a:t> present in the dataset.</a:t>
            </a:r>
          </a:p>
        </p:txBody>
      </p:sp>
      <p:pic>
        <p:nvPicPr>
          <p:cNvPr id="10" name="Picture 9">
            <a:extLst>
              <a:ext uri="{FF2B5EF4-FFF2-40B4-BE49-F238E27FC236}">
                <a16:creationId xmlns:a16="http://schemas.microsoft.com/office/drawing/2014/main" id="{E3281BDC-134E-4FD9-97BD-0388E3E6B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818" y="1546104"/>
            <a:ext cx="5685182" cy="5086258"/>
          </a:xfrm>
          <a:prstGeom prst="rect">
            <a:avLst/>
          </a:prstGeom>
        </p:spPr>
      </p:pic>
    </p:spTree>
    <p:extLst>
      <p:ext uri="{BB962C8B-B14F-4D97-AF65-F5344CB8AC3E}">
        <p14:creationId xmlns:p14="http://schemas.microsoft.com/office/powerpoint/2010/main" val="378432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475E-5F13-4CAF-B3F5-D00269583F1B}"/>
              </a:ext>
            </a:extLst>
          </p:cNvPr>
          <p:cNvSpPr>
            <a:spLocks noGrp="1"/>
          </p:cNvSpPr>
          <p:nvPr>
            <p:ph type="title"/>
          </p:nvPr>
        </p:nvSpPr>
        <p:spPr>
          <a:xfrm>
            <a:off x="215348" y="1173507"/>
            <a:ext cx="3336235" cy="695049"/>
          </a:xfrm>
        </p:spPr>
        <p:txBody>
          <a:bodyPr>
            <a:normAutofit/>
          </a:bodyPr>
          <a:lstStyle/>
          <a:p>
            <a:r>
              <a:rPr lang="en-US" sz="2800" b="1" dirty="0">
                <a:solidFill>
                  <a:srgbClr val="002060"/>
                </a:solidFill>
                <a:cs typeface="Times New Roman" panose="02020603050405020304" pitchFamily="18" charset="0"/>
              </a:rPr>
              <a:t>2.FASTA Visualization:</a:t>
            </a:r>
            <a:endParaRPr lang="en-US" sz="2800" b="1" dirty="0"/>
          </a:p>
        </p:txBody>
      </p:sp>
      <p:sp>
        <p:nvSpPr>
          <p:cNvPr id="9" name="Rectangle 8">
            <a:extLst>
              <a:ext uri="{FF2B5EF4-FFF2-40B4-BE49-F238E27FC236}">
                <a16:creationId xmlns:a16="http://schemas.microsoft.com/office/drawing/2014/main" id="{6C54485C-9557-487A-9FC6-B9AE86B55F1F}"/>
              </a:ext>
            </a:extLst>
          </p:cNvPr>
          <p:cNvSpPr/>
          <p:nvPr/>
        </p:nvSpPr>
        <p:spPr>
          <a:xfrm>
            <a:off x="3478692" y="80506"/>
            <a:ext cx="4949691" cy="646331"/>
          </a:xfrm>
          <a:prstGeom prst="rect">
            <a:avLst/>
          </a:prstGeom>
        </p:spPr>
        <p:txBody>
          <a:bodyPr wrap="square">
            <a:spAutoFit/>
          </a:bodyPr>
          <a:lstStyle/>
          <a:p>
            <a:r>
              <a:rPr lang="en-US" sz="3600" b="1" dirty="0">
                <a:solidFill>
                  <a:srgbClr val="002060"/>
                </a:solidFill>
              </a:rPr>
              <a:t>RESULTS(CONTINUED..)</a:t>
            </a:r>
          </a:p>
        </p:txBody>
      </p:sp>
      <p:pic>
        <p:nvPicPr>
          <p:cNvPr id="12" name="Picture 11">
            <a:extLst>
              <a:ext uri="{FF2B5EF4-FFF2-40B4-BE49-F238E27FC236}">
                <a16:creationId xmlns:a16="http://schemas.microsoft.com/office/drawing/2014/main" id="{E5D25220-6F80-4450-A6CF-770CA86B6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45" y="1930901"/>
            <a:ext cx="10848109" cy="2088758"/>
          </a:xfrm>
          <a:prstGeom prst="rect">
            <a:avLst/>
          </a:prstGeom>
        </p:spPr>
      </p:pic>
      <p:pic>
        <p:nvPicPr>
          <p:cNvPr id="14" name="Picture 13">
            <a:extLst>
              <a:ext uri="{FF2B5EF4-FFF2-40B4-BE49-F238E27FC236}">
                <a16:creationId xmlns:a16="http://schemas.microsoft.com/office/drawing/2014/main" id="{05EBF94B-7668-41CA-87B6-E72055F7C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43" y="4368098"/>
            <a:ext cx="10848109" cy="541920"/>
          </a:xfrm>
          <a:prstGeom prst="rect">
            <a:avLst/>
          </a:prstGeom>
        </p:spPr>
      </p:pic>
      <p:sp>
        <p:nvSpPr>
          <p:cNvPr id="15" name="TextBox 14">
            <a:extLst>
              <a:ext uri="{FF2B5EF4-FFF2-40B4-BE49-F238E27FC236}">
                <a16:creationId xmlns:a16="http://schemas.microsoft.com/office/drawing/2014/main" id="{53ABC5FF-AC78-4A3D-8C01-B1D257FF767E}"/>
              </a:ext>
            </a:extLst>
          </p:cNvPr>
          <p:cNvSpPr txBox="1"/>
          <p:nvPr/>
        </p:nvSpPr>
        <p:spPr>
          <a:xfrm>
            <a:off x="671943" y="5046907"/>
            <a:ext cx="8950040"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FluentDNA is the DNA visualization tool used for visualization.</a:t>
            </a:r>
          </a:p>
          <a:p>
            <a:pPr marL="285750" indent="-285750">
              <a:buFont typeface="Wingdings" panose="05000000000000000000" pitchFamily="2" charset="2"/>
              <a:buChar char="Ø"/>
            </a:pPr>
            <a:r>
              <a:rPr lang="en-US" sz="2000" b="1" dirty="0"/>
              <a:t>Every nucleotide bases will be assigned a color to visualize.</a:t>
            </a:r>
          </a:p>
          <a:p>
            <a:pPr marL="285750" indent="-285750">
              <a:buFont typeface="Wingdings" panose="05000000000000000000" pitchFamily="2" charset="2"/>
              <a:buChar char="Ø"/>
            </a:pPr>
            <a:r>
              <a:rPr lang="en-US" sz="2000" b="1" dirty="0"/>
              <a:t>N(grey color) is assigned to every mutated nucleotide.</a:t>
            </a:r>
          </a:p>
        </p:txBody>
      </p:sp>
    </p:spTree>
    <p:extLst>
      <p:ext uri="{BB962C8B-B14F-4D97-AF65-F5344CB8AC3E}">
        <p14:creationId xmlns:p14="http://schemas.microsoft.com/office/powerpoint/2010/main" val="87211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471B69-A36D-4863-A74C-33303B22C693}"/>
              </a:ext>
            </a:extLst>
          </p:cNvPr>
          <p:cNvGraphicFramePr>
            <a:graphicFrameLocks noGrp="1"/>
          </p:cNvGraphicFramePr>
          <p:nvPr>
            <p:ph idx="1"/>
            <p:extLst>
              <p:ext uri="{D42A27DB-BD31-4B8C-83A1-F6EECF244321}">
                <p14:modId xmlns:p14="http://schemas.microsoft.com/office/powerpoint/2010/main" val="2960295874"/>
              </p:ext>
            </p:extLst>
          </p:nvPr>
        </p:nvGraphicFramePr>
        <p:xfrm>
          <a:off x="146384" y="938948"/>
          <a:ext cx="11899231" cy="4528520"/>
        </p:xfrm>
        <a:graphic>
          <a:graphicData uri="http://schemas.openxmlformats.org/drawingml/2006/table">
            <a:tbl>
              <a:tblPr firstRow="1" bandRow="1">
                <a:tableStyleId>{5C22544A-7EE6-4342-B048-85BDC9FD1C3A}</a:tableStyleId>
              </a:tblPr>
              <a:tblGrid>
                <a:gridCol w="2875300">
                  <a:extLst>
                    <a:ext uri="{9D8B030D-6E8A-4147-A177-3AD203B41FA5}">
                      <a16:colId xmlns:a16="http://schemas.microsoft.com/office/drawing/2014/main" val="2857567748"/>
                    </a:ext>
                  </a:extLst>
                </a:gridCol>
                <a:gridCol w="2741442">
                  <a:extLst>
                    <a:ext uri="{9D8B030D-6E8A-4147-A177-3AD203B41FA5}">
                      <a16:colId xmlns:a16="http://schemas.microsoft.com/office/drawing/2014/main" val="4231441316"/>
                    </a:ext>
                  </a:extLst>
                </a:gridCol>
                <a:gridCol w="3416969">
                  <a:extLst>
                    <a:ext uri="{9D8B030D-6E8A-4147-A177-3AD203B41FA5}">
                      <a16:colId xmlns:a16="http://schemas.microsoft.com/office/drawing/2014/main" val="4239722540"/>
                    </a:ext>
                  </a:extLst>
                </a:gridCol>
                <a:gridCol w="2865520">
                  <a:extLst>
                    <a:ext uri="{9D8B030D-6E8A-4147-A177-3AD203B41FA5}">
                      <a16:colId xmlns:a16="http://schemas.microsoft.com/office/drawing/2014/main" val="1936918314"/>
                    </a:ext>
                  </a:extLst>
                </a:gridCol>
              </a:tblGrid>
              <a:tr h="441530">
                <a:tc>
                  <a:txBody>
                    <a:bodyPr/>
                    <a:lstStyle/>
                    <a:p>
                      <a:r>
                        <a:rPr lang="en-US" dirty="0"/>
                        <a:t>MODULES</a:t>
                      </a:r>
                    </a:p>
                  </a:txBody>
                  <a:tcPr/>
                </a:tc>
                <a:tc>
                  <a:txBody>
                    <a:bodyPr/>
                    <a:lstStyle/>
                    <a:p>
                      <a:r>
                        <a:rPr lang="en-US" dirty="0"/>
                        <a:t>          ALGORITHMS</a:t>
                      </a:r>
                    </a:p>
                  </a:txBody>
                  <a:tcPr/>
                </a:tc>
                <a:tc>
                  <a:txBody>
                    <a:bodyPr/>
                    <a:lstStyle/>
                    <a:p>
                      <a:r>
                        <a:rPr lang="en-US" dirty="0"/>
                        <a:t>              **ACCURACY</a:t>
                      </a:r>
                    </a:p>
                  </a:txBody>
                  <a:tcPr/>
                </a:tc>
                <a:tc>
                  <a:txBody>
                    <a:bodyPr/>
                    <a:lstStyle/>
                    <a:p>
                      <a:r>
                        <a:rPr lang="en-US" dirty="0"/>
                        <a:t>             *RUNTIME(%%time)</a:t>
                      </a:r>
                    </a:p>
                  </a:txBody>
                  <a:tcPr/>
                </a:tc>
                <a:extLst>
                  <a:ext uri="{0D108BD9-81ED-4DB2-BD59-A6C34878D82A}">
                    <a16:rowId xmlns:a16="http://schemas.microsoft.com/office/drawing/2014/main" val="2589683474"/>
                  </a:ext>
                </a:extLst>
              </a:tr>
              <a:tr h="872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PREPROCESSING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K-MER INDEXING</a:t>
                      </a:r>
                    </a:p>
                  </a:txBody>
                  <a:tcPr/>
                </a:tc>
                <a:tc>
                  <a:txBody>
                    <a:bodyPr/>
                    <a:lstStyle/>
                    <a:p>
                      <a:r>
                        <a:rPr lang="en-US" dirty="0"/>
                        <a:t>                &lt; 70%</a:t>
                      </a:r>
                    </a:p>
                    <a:p>
                      <a:r>
                        <a:rPr lang="en-US" dirty="0"/>
                        <a:t>(Only </a:t>
                      </a:r>
                      <a:r>
                        <a:rPr lang="en-US" b="1" dirty="0"/>
                        <a:t>Range</a:t>
                      </a:r>
                      <a:r>
                        <a:rPr lang="en-US" dirty="0"/>
                        <a:t> of the mutation is found)</a:t>
                      </a:r>
                    </a:p>
                  </a:txBody>
                  <a:tcPr/>
                </a:tc>
                <a:tc>
                  <a:txBody>
                    <a:bodyPr/>
                    <a:lstStyle/>
                    <a:p>
                      <a:r>
                        <a:rPr lang="en-US" dirty="0"/>
                        <a:t>                       33.6µs</a:t>
                      </a:r>
                    </a:p>
                  </a:txBody>
                  <a:tcPr/>
                </a:tc>
                <a:extLst>
                  <a:ext uri="{0D108BD9-81ED-4DB2-BD59-A6C34878D82A}">
                    <a16:rowId xmlns:a16="http://schemas.microsoft.com/office/drawing/2014/main" val="1164655940"/>
                  </a:ext>
                </a:extLst>
              </a:tr>
              <a:tr h="44793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rPr>
                        <a:t>BOYER-MOORE</a:t>
                      </a:r>
                    </a:p>
                  </a:txBody>
                  <a:tcPr/>
                </a:tc>
                <a:tc>
                  <a:txBody>
                    <a:bodyPr/>
                    <a:lstStyle/>
                    <a:p>
                      <a:r>
                        <a:rPr lang="en-US" dirty="0"/>
                        <a:t>                     &gt;90%</a:t>
                      </a:r>
                    </a:p>
                  </a:txBody>
                  <a:tcPr/>
                </a:tc>
                <a:tc>
                  <a:txBody>
                    <a:bodyPr/>
                    <a:lstStyle/>
                    <a:p>
                      <a:r>
                        <a:rPr lang="en-US" dirty="0"/>
                        <a:t>                       69.6µs</a:t>
                      </a:r>
                    </a:p>
                  </a:txBody>
                  <a:tcPr/>
                </a:tc>
                <a:extLst>
                  <a:ext uri="{0D108BD9-81ED-4DB2-BD59-A6C34878D82A}">
                    <a16:rowId xmlns:a16="http://schemas.microsoft.com/office/drawing/2014/main" val="456224352"/>
                  </a:ext>
                </a:extLst>
              </a:tr>
              <a:tr h="447930">
                <a:tc>
                  <a:txBody>
                    <a:bodyPr/>
                    <a:lstStyle/>
                    <a:p>
                      <a:r>
                        <a:rPr lang="en-US" sz="2000" b="1" dirty="0"/>
                        <a:t>PATTERN MATCHING</a:t>
                      </a:r>
                    </a:p>
                  </a:txBody>
                  <a:tcPr/>
                </a:tc>
                <a:tc>
                  <a:txBody>
                    <a:bodyPr/>
                    <a:lstStyle/>
                    <a:p>
                      <a:r>
                        <a:rPr lang="en-US" b="1" dirty="0">
                          <a:solidFill>
                            <a:srgbClr val="C00000"/>
                          </a:solidFill>
                        </a:rPr>
                        <a:t>APPROXIMATE MATCHING</a:t>
                      </a:r>
                    </a:p>
                  </a:txBody>
                  <a:tcPr/>
                </a:tc>
                <a:tc>
                  <a:txBody>
                    <a:bodyPr/>
                    <a:lstStyle/>
                    <a:p>
                      <a:r>
                        <a:rPr lang="en-US" dirty="0"/>
                        <a:t>                  100%</a:t>
                      </a:r>
                    </a:p>
                  </a:txBody>
                  <a:tcPr/>
                </a:tc>
                <a:tc>
                  <a:txBody>
                    <a:bodyPr/>
                    <a:lstStyle/>
                    <a:p>
                      <a:r>
                        <a:rPr lang="en-US" dirty="0"/>
                        <a:t>                      38.3 ms</a:t>
                      </a:r>
                    </a:p>
                  </a:txBody>
                  <a:tcPr/>
                </a:tc>
                <a:extLst>
                  <a:ext uri="{0D108BD9-81ED-4DB2-BD59-A6C34878D82A}">
                    <a16:rowId xmlns:a16="http://schemas.microsoft.com/office/drawing/2014/main" val="3236454813"/>
                  </a:ext>
                </a:extLst>
              </a:tr>
              <a:tr h="447930">
                <a:tc>
                  <a:txBody>
                    <a:bodyPr/>
                    <a:lstStyle/>
                    <a:p>
                      <a:endParaRPr lang="en-US" dirty="0"/>
                    </a:p>
                  </a:txBody>
                  <a:tcPr/>
                </a:tc>
                <a:tc>
                  <a:txBody>
                    <a:bodyPr/>
                    <a:lstStyle/>
                    <a:p>
                      <a:r>
                        <a:rPr lang="en-US" b="1" dirty="0">
                          <a:solidFill>
                            <a:schemeClr val="accent6">
                              <a:lumMod val="50000"/>
                            </a:schemeClr>
                          </a:solidFill>
                        </a:rPr>
                        <a:t>EXACT-NAÏVE MATCHING</a:t>
                      </a:r>
                    </a:p>
                  </a:txBody>
                  <a:tcPr/>
                </a:tc>
                <a:tc>
                  <a:txBody>
                    <a:bodyPr/>
                    <a:lstStyle/>
                    <a:p>
                      <a:r>
                        <a:rPr lang="en-US" dirty="0"/>
                        <a:t>                  100%</a:t>
                      </a:r>
                    </a:p>
                  </a:txBody>
                  <a:tcPr/>
                </a:tc>
                <a:tc>
                  <a:txBody>
                    <a:bodyPr/>
                    <a:lstStyle/>
                    <a:p>
                      <a:r>
                        <a:rPr lang="en-US" dirty="0"/>
                        <a:t>                      181 µs</a:t>
                      </a:r>
                    </a:p>
                  </a:txBody>
                  <a:tcPr/>
                </a:tc>
                <a:extLst>
                  <a:ext uri="{0D108BD9-81ED-4DB2-BD59-A6C34878D82A}">
                    <a16:rowId xmlns:a16="http://schemas.microsoft.com/office/drawing/2014/main" val="548611787"/>
                  </a:ext>
                </a:extLst>
              </a:tr>
              <a:tr h="872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SEQUENCE ALIGNMENT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SMITH-WATERMAN</a:t>
                      </a:r>
                    </a:p>
                  </a:txBody>
                  <a:tcPr/>
                </a:tc>
                <a:tc>
                  <a:txBody>
                    <a:bodyPr/>
                    <a:lstStyle/>
                    <a:p>
                      <a:r>
                        <a:rPr lang="en-US" dirty="0"/>
                        <a:t>                  &lt; 90%</a:t>
                      </a:r>
                    </a:p>
                    <a:p>
                      <a:r>
                        <a:rPr lang="en-US" dirty="0"/>
                        <a:t>(Gaps are identified as mismatches)</a:t>
                      </a:r>
                    </a:p>
                  </a:txBody>
                  <a:tcPr/>
                </a:tc>
                <a:tc>
                  <a:txBody>
                    <a:bodyPr/>
                    <a:lstStyle/>
                    <a:p>
                      <a:r>
                        <a:rPr lang="en-US" dirty="0"/>
                        <a:t>                        2ns</a:t>
                      </a:r>
                    </a:p>
                    <a:p>
                      <a:r>
                        <a:rPr lang="en-US" dirty="0"/>
                        <a:t>(Considered </a:t>
                      </a:r>
                      <a:r>
                        <a:rPr lang="en-US" b="1" dirty="0"/>
                        <a:t>alignment function </a:t>
                      </a:r>
                      <a:r>
                        <a:rPr lang="en-US" dirty="0"/>
                        <a:t>for runtime)</a:t>
                      </a:r>
                    </a:p>
                  </a:txBody>
                  <a:tcPr/>
                </a:tc>
                <a:extLst>
                  <a:ext uri="{0D108BD9-81ED-4DB2-BD59-A6C34878D82A}">
                    <a16:rowId xmlns:a16="http://schemas.microsoft.com/office/drawing/2014/main" val="352423668"/>
                  </a:ext>
                </a:extLst>
              </a:tr>
              <a:tr h="872584">
                <a:tc>
                  <a:txBody>
                    <a:bodyPr/>
                    <a:lstStyle/>
                    <a:p>
                      <a:endParaRPr lang="en-US" dirty="0"/>
                    </a:p>
                  </a:txBody>
                  <a:tcPr/>
                </a:tc>
                <a:tc>
                  <a:txBody>
                    <a:bodyPr/>
                    <a:lstStyle/>
                    <a:p>
                      <a:r>
                        <a:rPr lang="en-US" b="1" dirty="0">
                          <a:solidFill>
                            <a:schemeClr val="accent6">
                              <a:lumMod val="50000"/>
                            </a:schemeClr>
                          </a:solidFill>
                        </a:rPr>
                        <a:t>NEEDLEMAN-WUNSCH</a:t>
                      </a:r>
                    </a:p>
                  </a:txBody>
                  <a:tcPr/>
                </a:tc>
                <a:tc>
                  <a:txBody>
                    <a:bodyPr/>
                    <a:lstStyle/>
                    <a:p>
                      <a:r>
                        <a:rPr lang="en-US" dirty="0"/>
                        <a:t>                  100%</a:t>
                      </a:r>
                    </a:p>
                    <a:p>
                      <a:r>
                        <a:rPr lang="en-US" dirty="0"/>
                        <a:t>(Scoring is integer not binary)</a:t>
                      </a:r>
                    </a:p>
                  </a:txBody>
                  <a:tcPr/>
                </a:tc>
                <a:tc>
                  <a:txBody>
                    <a:bodyPr/>
                    <a:lstStyle/>
                    <a:p>
                      <a:r>
                        <a:rPr lang="en-US" dirty="0"/>
                        <a:t>                       0ns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a:t>
                      </a:r>
                      <a:r>
                        <a:rPr lang="en-US" b="1" dirty="0"/>
                        <a:t>alignment function </a:t>
                      </a:r>
                      <a:r>
                        <a:rPr lang="en-US" dirty="0"/>
                        <a:t>for runtime)</a:t>
                      </a:r>
                    </a:p>
                  </a:txBody>
                  <a:tcPr/>
                </a:tc>
                <a:extLst>
                  <a:ext uri="{0D108BD9-81ED-4DB2-BD59-A6C34878D82A}">
                    <a16:rowId xmlns:a16="http://schemas.microsoft.com/office/drawing/2014/main" val="3667483136"/>
                  </a:ext>
                </a:extLst>
              </a:tr>
            </a:tbl>
          </a:graphicData>
        </a:graphic>
      </p:graphicFrame>
      <p:sp>
        <p:nvSpPr>
          <p:cNvPr id="5" name="TextBox 4">
            <a:extLst>
              <a:ext uri="{FF2B5EF4-FFF2-40B4-BE49-F238E27FC236}">
                <a16:creationId xmlns:a16="http://schemas.microsoft.com/office/drawing/2014/main" id="{3B63BE9D-C124-497F-8232-D7AB963FE0FE}"/>
              </a:ext>
            </a:extLst>
          </p:cNvPr>
          <p:cNvSpPr txBox="1"/>
          <p:nvPr/>
        </p:nvSpPr>
        <p:spPr>
          <a:xfrm>
            <a:off x="1636641" y="313148"/>
            <a:ext cx="8975212" cy="461665"/>
          </a:xfrm>
          <a:prstGeom prst="rect">
            <a:avLst/>
          </a:prstGeom>
          <a:noFill/>
        </p:spPr>
        <p:txBody>
          <a:bodyPr wrap="square" rtlCol="0">
            <a:spAutoFit/>
          </a:bodyPr>
          <a:lstStyle/>
          <a:p>
            <a:r>
              <a:rPr lang="en-US" sz="2400" b="1" dirty="0">
                <a:solidFill>
                  <a:srgbClr val="002060"/>
                </a:solidFill>
              </a:rPr>
              <a:t>COMPARATIVE ANALYSIS OF ALGORITHMS(</a:t>
            </a:r>
            <a:r>
              <a:rPr lang="en-US" sz="2400" b="1" dirty="0">
                <a:solidFill>
                  <a:srgbClr val="FF0000"/>
                </a:solidFill>
              </a:rPr>
              <a:t>EXISTING</a:t>
            </a:r>
            <a:r>
              <a:rPr lang="en-US" sz="2400" b="1" dirty="0">
                <a:solidFill>
                  <a:srgbClr val="002060"/>
                </a:solidFill>
              </a:rPr>
              <a:t> v/s </a:t>
            </a:r>
            <a:r>
              <a:rPr lang="en-US" sz="2400" b="1" dirty="0">
                <a:solidFill>
                  <a:schemeClr val="accent6">
                    <a:lumMod val="50000"/>
                  </a:schemeClr>
                </a:solidFill>
              </a:rPr>
              <a:t>PROPOSED</a:t>
            </a:r>
            <a:r>
              <a:rPr lang="en-US" sz="2400" b="1" dirty="0">
                <a:solidFill>
                  <a:srgbClr val="002060"/>
                </a:solidFill>
              </a:rPr>
              <a:t>)</a:t>
            </a:r>
          </a:p>
        </p:txBody>
      </p:sp>
      <p:sp>
        <p:nvSpPr>
          <p:cNvPr id="6" name="TextBox 5">
            <a:extLst>
              <a:ext uri="{FF2B5EF4-FFF2-40B4-BE49-F238E27FC236}">
                <a16:creationId xmlns:a16="http://schemas.microsoft.com/office/drawing/2014/main" id="{8E7BDB01-975F-4BE4-814E-CFDADDD90932}"/>
              </a:ext>
            </a:extLst>
          </p:cNvPr>
          <p:cNvSpPr txBox="1"/>
          <p:nvPr/>
        </p:nvSpPr>
        <p:spPr>
          <a:xfrm>
            <a:off x="2189921" y="5446937"/>
            <a:ext cx="7206915" cy="646331"/>
          </a:xfrm>
          <a:prstGeom prst="rect">
            <a:avLst/>
          </a:prstGeom>
          <a:noFill/>
        </p:spPr>
        <p:txBody>
          <a:bodyPr wrap="square" rtlCol="0">
            <a:spAutoFit/>
          </a:bodyPr>
          <a:lstStyle/>
          <a:p>
            <a:r>
              <a:rPr lang="en-US" b="1" dirty="0"/>
              <a:t>**Accuracy is our Primary Factor to be considered.</a:t>
            </a:r>
          </a:p>
          <a:p>
            <a:r>
              <a:rPr lang="en-US" b="1" dirty="0"/>
              <a:t>*When two algorithms are having same accuracy, Compare the RUN-TIME</a:t>
            </a:r>
          </a:p>
        </p:txBody>
      </p:sp>
    </p:spTree>
    <p:extLst>
      <p:ext uri="{BB962C8B-B14F-4D97-AF65-F5344CB8AC3E}">
        <p14:creationId xmlns:p14="http://schemas.microsoft.com/office/powerpoint/2010/main" val="74769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2"/>
          <p:cNvSpPr>
            <a:spLocks noGrp="1"/>
          </p:cNvSpPr>
          <p:nvPr>
            <p:ph type="title"/>
          </p:nvPr>
        </p:nvSpPr>
        <p:spPr>
          <a:xfrm>
            <a:off x="4576099" y="411710"/>
            <a:ext cx="3029146" cy="582204"/>
          </a:xfrm>
        </p:spPr>
        <p:txBody>
          <a:bodyPr>
            <a:normAutofit fontScale="90000"/>
          </a:bodyPr>
          <a:lstStyle/>
          <a:p>
            <a:r>
              <a:rPr lang="en-US" sz="4000" b="1" dirty="0">
                <a:solidFill>
                  <a:srgbClr val="002060"/>
                </a:solidFill>
                <a:latin typeface="+mn-lt"/>
                <a:cs typeface="Times New Roman" panose="02020603050405020304" pitchFamily="18" charset="0"/>
              </a:rPr>
              <a:t>CONCLUSION</a:t>
            </a:r>
            <a:endParaRPr lang="en-US" sz="4000" dirty="0">
              <a:solidFill>
                <a:srgbClr val="002060"/>
              </a:solidFill>
              <a:latin typeface="+mn-lt"/>
              <a:cs typeface="Times New Roman" panose="02020603050405020304" pitchFamily="18" charset="0"/>
            </a:endParaRPr>
          </a:p>
        </p:txBody>
      </p:sp>
      <p:sp>
        <p:nvSpPr>
          <p:cNvPr id="1048587" name="Content Placeholder 3"/>
          <p:cNvSpPr>
            <a:spLocks noGrp="1"/>
          </p:cNvSpPr>
          <p:nvPr>
            <p:ph idx="1"/>
          </p:nvPr>
        </p:nvSpPr>
        <p:spPr>
          <a:xfrm>
            <a:off x="509184" y="1325182"/>
            <a:ext cx="11162977" cy="3326331"/>
          </a:xfrm>
        </p:spPr>
        <p:txBody>
          <a:bodyPr>
            <a:noAutofit/>
          </a:bodyPr>
          <a:lstStyle/>
          <a:p>
            <a:pPr algn="just">
              <a:buFont typeface="Wingdings" panose="05000000000000000000" pitchFamily="2" charset="2"/>
              <a:buChar char="Ø"/>
            </a:pPr>
            <a:r>
              <a:rPr lang="en-US" sz="2400" dirty="0"/>
              <a:t>The accuracy obtained after Proposed System Implementations during Genome Sequencing and Analysis varies Upto 20% from the existing system.</a:t>
            </a:r>
          </a:p>
          <a:p>
            <a:pPr marL="0" indent="0" algn="just">
              <a:buNone/>
            </a:pPr>
            <a:endParaRPr lang="en-US" sz="2400" dirty="0"/>
          </a:p>
          <a:p>
            <a:pPr algn="just">
              <a:buFont typeface="Wingdings" panose="05000000000000000000" pitchFamily="2" charset="2"/>
              <a:buChar char="Ø"/>
            </a:pPr>
            <a:r>
              <a:rPr lang="en-US" sz="2400" dirty="0"/>
              <a:t>The primary purpose of sequencing one’s genome is to obtain information of medical value for future care. </a:t>
            </a:r>
          </a:p>
          <a:p>
            <a:pPr algn="just">
              <a:buFont typeface="Wingdings" panose="05000000000000000000" pitchFamily="2" charset="2"/>
              <a:buChar char="Ø"/>
            </a:pPr>
            <a:endParaRPr lang="en-US" sz="2400" dirty="0"/>
          </a:p>
          <a:p>
            <a:pPr algn="just">
              <a:buFont typeface="Wingdings" panose="05000000000000000000" pitchFamily="2" charset="2"/>
              <a:buChar char="Ø"/>
            </a:pPr>
            <a:r>
              <a:rPr lang="en-US" sz="2400" dirty="0"/>
              <a:t>Genomic sequencing can provide information on genetic variants that can lead to disease or can increase the risk of disease development, even in asymptomatic people.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2"/>
          <p:cNvSpPr>
            <a:spLocks noGrp="1"/>
          </p:cNvSpPr>
          <p:nvPr>
            <p:ph type="title"/>
          </p:nvPr>
        </p:nvSpPr>
        <p:spPr>
          <a:xfrm>
            <a:off x="4495426" y="722243"/>
            <a:ext cx="3201147" cy="557432"/>
          </a:xfrm>
        </p:spPr>
        <p:txBody>
          <a:bodyPr>
            <a:normAutofit fontScale="90000"/>
          </a:bodyPr>
          <a:lstStyle/>
          <a:p>
            <a:r>
              <a:rPr lang="en-US" b="1" dirty="0">
                <a:solidFill>
                  <a:srgbClr val="002060"/>
                </a:solidFill>
                <a:latin typeface="+mn-lt"/>
                <a:cs typeface="Times New Roman" panose="02020603050405020304" pitchFamily="18" charset="0"/>
              </a:rPr>
              <a:t>REFERENCES</a:t>
            </a:r>
            <a:endParaRPr lang="en-US" dirty="0">
              <a:solidFill>
                <a:srgbClr val="002060"/>
              </a:solidFill>
              <a:latin typeface="+mn-lt"/>
              <a:cs typeface="Times New Roman" panose="02020603050405020304" pitchFamily="18" charset="0"/>
            </a:endParaRPr>
          </a:p>
        </p:txBody>
      </p:sp>
      <p:sp>
        <p:nvSpPr>
          <p:cNvPr id="1048598" name="Content Placeholder 3"/>
          <p:cNvSpPr>
            <a:spLocks noGrp="1"/>
          </p:cNvSpPr>
          <p:nvPr>
            <p:ph idx="1"/>
          </p:nvPr>
        </p:nvSpPr>
        <p:spPr>
          <a:xfrm>
            <a:off x="0" y="1279675"/>
            <a:ext cx="12088970" cy="5001856"/>
          </a:xfrm>
        </p:spPr>
        <p:txBody>
          <a:bodyPr>
            <a:noAutofit/>
          </a:bodyPr>
          <a:lstStyle/>
          <a:p>
            <a:pPr lvl="0" algn="just"/>
            <a:r>
              <a:rPr lang="en-US" sz="2000" dirty="0"/>
              <a:t>[1] C. Creighton and S. Hanash, “Mining gene expression databases for association rules,” Bioinformatics, vol. 19, no. 1, pp. 79-86, 2013. </a:t>
            </a:r>
          </a:p>
          <a:p>
            <a:pPr lvl="0" algn="just"/>
            <a:r>
              <a:rPr lang="en-US" sz="2000" dirty="0"/>
              <a:t>[2] Pritchard L, White JA and Birch PR, “Genome Diagram: a Python package for the visualization of large-scale genomic data”, </a:t>
            </a:r>
            <a:r>
              <a:rPr lang="en-US" sz="2000" i="1" dirty="0"/>
              <a:t>Bioinformatics</a:t>
            </a:r>
            <a:r>
              <a:rPr lang="en-US" sz="2000" dirty="0"/>
              <a:t>, 22, 616-617, 2014.</a:t>
            </a:r>
          </a:p>
          <a:p>
            <a:pPr algn="just"/>
            <a:r>
              <a:rPr lang="en-US" sz="2000" dirty="0"/>
              <a:t>[3] Cock PJ, Fields CJ, Goto N, Heuer ML and Rice PM,” The Sanger FASTQ file format for sequences with quality scores, and the Solexa/Illumina FASTQ variants”. </a:t>
            </a:r>
            <a:r>
              <a:rPr lang="en-US" sz="2000" i="1" dirty="0"/>
              <a:t>Nucleic Acids Res.</a:t>
            </a:r>
            <a:r>
              <a:rPr lang="en-US" sz="2000" dirty="0"/>
              <a:t>, 38, 1767-1771, 2009.</a:t>
            </a:r>
          </a:p>
          <a:p>
            <a:pPr algn="just"/>
            <a:r>
              <a:rPr lang="en-US" sz="2000" dirty="0"/>
              <a:t>[4]. Baeza-Yates, R.; Navarro, G. (June 1996). "A faster algorithm for approximate string matching." In Dan Hirschberg; Gene Myers (eds.). Combinatorial Pattern Matching (CPM'96), LNCS 1075. Irvine, CA. Pp. 1–23.</a:t>
            </a:r>
          </a:p>
          <a:p>
            <a:pPr algn="just"/>
            <a:r>
              <a:rPr lang="en-US" sz="2000" dirty="0"/>
              <a:t>[5]. Smith, Temple F. &amp; Waterman, Michael S. (1981). "Identification of Common Molecular Subsequences." Journal of Molecular Biology. 147 (1): 195–197. CiteSeerX 10.1.1.63.2897. doi:10.1016/0022-2836(81)90087-5. PMID 7265238.</a:t>
            </a:r>
          </a:p>
          <a:p>
            <a:pPr algn="just"/>
            <a:r>
              <a:rPr lang="en-US" sz="2000" dirty="0"/>
              <a:t>[6].  Needleman, Saul B. &amp; Wunsch, Christian D. (1970). "A general method applicable to the search for similarities in the amino acid sequence of two proteins." Journal of Molecular Biology. 48 (3): 443–53. doi:10.1016/0022-2836(70)90057-4. PMID 5420325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38200" y="365125"/>
            <a:ext cx="10515600" cy="1331913"/>
          </a:xfrm>
        </p:spPr>
        <p:txBody>
          <a:bodyPr rtlCol="0">
            <a:normAutofit/>
          </a:bodyPr>
          <a:lstStyle/>
          <a:p>
            <a:pPr eaLnBrk="1" fontAlgn="auto" hangingPunct="1">
              <a:spcAft>
                <a:spcPts val="0"/>
              </a:spcAft>
            </a:pPr>
            <a:r>
              <a:rPr lang="en-US" b="1" spc="50" dirty="0">
                <a:ln w="11430"/>
                <a:solidFill>
                  <a:schemeClr val="accent2">
                    <a:lumMod val="7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br>
              <a:rPr lang="en-US" b="1" spc="50" dirty="0">
                <a:ln w="11430"/>
                <a:solidFill>
                  <a:schemeClr val="accent2">
                    <a:lumMod val="75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br>
            <a:endParaRPr lang="en-GB" dirty="0"/>
          </a:p>
        </p:txBody>
      </p:sp>
      <p:sp>
        <p:nvSpPr>
          <p:cNvPr id="1048605" name="Content Placeholder 2"/>
          <p:cNvSpPr>
            <a:spLocks noGrp="1"/>
          </p:cNvSpPr>
          <p:nvPr>
            <p:ph idx="1"/>
          </p:nvPr>
        </p:nvSpPr>
        <p:spPr>
          <a:xfrm flipH="1">
            <a:off x="4041913" y="2746306"/>
            <a:ext cx="4108174" cy="947737"/>
          </a:xfrm>
        </p:spPr>
        <p:txBody>
          <a:bodyPr rtlCol="0">
            <a:normAutofit fontScale="93333"/>
          </a:bodyPr>
          <a:lstStyle/>
          <a:p>
            <a:pPr marL="0" indent="0" algn="ctr" eaLnBrk="1" fontAlgn="auto" hangingPunct="1">
              <a:spcAft>
                <a:spcPts val="0"/>
              </a:spcAft>
              <a:buFont typeface="Arial" panose="020B0604020202020204" pitchFamily="34" charset="0"/>
              <a:buNone/>
            </a:pPr>
            <a:r>
              <a:rPr lang="en-US" sz="6000" b="1" spc="50" dirty="0">
                <a:ln w="11430"/>
                <a:solidFill>
                  <a:srgbClr val="002060"/>
                </a:solidFill>
                <a:effectLst>
                  <a:outerShdw blurRad="76200" dist="50800" dir="5400000" algn="tl" rotWithShape="0">
                    <a:srgbClr val="000000">
                      <a:alpha val="65000"/>
                    </a:srgbClr>
                  </a:outerShdw>
                </a:effectLst>
                <a:cs typeface="Times New Roman" pitchFamily="18" charset="0"/>
              </a:rPr>
              <a:t>THANK YOU</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8BAA-4161-48D6-9B79-10030FC67243}"/>
              </a:ext>
            </a:extLst>
          </p:cNvPr>
          <p:cNvSpPr>
            <a:spLocks noGrp="1"/>
          </p:cNvSpPr>
          <p:nvPr>
            <p:ph type="title"/>
          </p:nvPr>
        </p:nvSpPr>
        <p:spPr>
          <a:xfrm>
            <a:off x="4482548" y="179594"/>
            <a:ext cx="3508513" cy="734806"/>
          </a:xfrm>
        </p:spPr>
        <p:txBody>
          <a:bodyPr>
            <a:normAutofit/>
          </a:bodyPr>
          <a:lstStyle/>
          <a:p>
            <a:r>
              <a:rPr lang="en-US" sz="3600" b="1" dirty="0">
                <a:solidFill>
                  <a:srgbClr val="002060"/>
                </a:solidFill>
                <a:latin typeface="+mn-lt"/>
              </a:rPr>
              <a:t>INTRODUCTION</a:t>
            </a:r>
          </a:p>
        </p:txBody>
      </p:sp>
      <p:sp>
        <p:nvSpPr>
          <p:cNvPr id="3" name="Content Placeholder 2">
            <a:extLst>
              <a:ext uri="{FF2B5EF4-FFF2-40B4-BE49-F238E27FC236}">
                <a16:creationId xmlns:a16="http://schemas.microsoft.com/office/drawing/2014/main" id="{86F498F1-59D8-4631-9F6E-D723E0DAC16A}"/>
              </a:ext>
            </a:extLst>
          </p:cNvPr>
          <p:cNvSpPr>
            <a:spLocks noGrp="1"/>
          </p:cNvSpPr>
          <p:nvPr>
            <p:ph idx="1"/>
          </p:nvPr>
        </p:nvSpPr>
        <p:spPr>
          <a:xfrm>
            <a:off x="0" y="1192696"/>
            <a:ext cx="12192000" cy="5485709"/>
          </a:xfrm>
        </p:spPr>
        <p:txBody>
          <a:bodyPr>
            <a:normAutofit/>
          </a:bodyPr>
          <a:lstStyle/>
          <a:p>
            <a:pPr algn="just">
              <a:buFont typeface="Wingdings" panose="05000000000000000000" pitchFamily="2" charset="2"/>
              <a:buChar char="Ø"/>
            </a:pPr>
            <a:endParaRPr lang="en-US" dirty="0"/>
          </a:p>
          <a:p>
            <a:pPr algn="just">
              <a:lnSpc>
                <a:spcPct val="100000"/>
              </a:lnSpc>
              <a:buFont typeface="Wingdings" panose="05000000000000000000" pitchFamily="2" charset="2"/>
              <a:buChar char="Ø"/>
            </a:pPr>
            <a:r>
              <a:rPr lang="en-US" sz="2400" dirty="0"/>
              <a:t>Genome Sequencing in the field of Bioinformatics is quite an evolving application as all the information of an organism is carried on its DNA.</a:t>
            </a:r>
          </a:p>
          <a:p>
            <a:pPr algn="just">
              <a:lnSpc>
                <a:spcPct val="100000"/>
              </a:lnSpc>
              <a:buFont typeface="Wingdings" panose="05000000000000000000" pitchFamily="2" charset="2"/>
              <a:buChar char="Ø"/>
            </a:pPr>
            <a:endParaRPr lang="en-US" sz="2400" dirty="0"/>
          </a:p>
          <a:p>
            <a:pPr algn="just">
              <a:lnSpc>
                <a:spcPct val="100000"/>
              </a:lnSpc>
              <a:buFont typeface="Wingdings" panose="05000000000000000000" pitchFamily="2" charset="2"/>
              <a:buChar char="Ø"/>
            </a:pPr>
            <a:r>
              <a:rPr lang="en-US" sz="2400" dirty="0"/>
              <a:t>Sequencing and Analysis of genome helps in rapid clinical diagnosis and treatment of diseases and advanced scientific research.</a:t>
            </a:r>
          </a:p>
          <a:p>
            <a:pPr algn="just">
              <a:lnSpc>
                <a:spcPct val="100000"/>
              </a:lnSpc>
              <a:buFont typeface="Wingdings" panose="05000000000000000000" pitchFamily="2" charset="2"/>
              <a:buChar char="Ø"/>
            </a:pPr>
            <a:endParaRPr lang="en-US" sz="2400" dirty="0"/>
          </a:p>
          <a:p>
            <a:pPr algn="just">
              <a:lnSpc>
                <a:spcPct val="100000"/>
              </a:lnSpc>
              <a:buFont typeface="Wingdings" panose="05000000000000000000" pitchFamily="2" charset="2"/>
              <a:buChar char="Ø"/>
            </a:pPr>
            <a:r>
              <a:rPr lang="x-none" sz="2400" dirty="0"/>
              <a:t>In this paper, We increase the efficiency of finding mutations with primary techniques namely, indexing, pattern matching, sequence alignments and comparison of FASTA files to find out variation, leading to the increase in accuracy of finding cancer genome mutation.</a:t>
            </a:r>
            <a:endParaRPr lang="en-US" sz="2400" dirty="0"/>
          </a:p>
        </p:txBody>
      </p:sp>
    </p:spTree>
    <p:extLst>
      <p:ext uri="{BB962C8B-B14F-4D97-AF65-F5344CB8AC3E}">
        <p14:creationId xmlns:p14="http://schemas.microsoft.com/office/powerpoint/2010/main" val="30529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0C0B-DADF-49D6-B153-F326E23375AE}"/>
              </a:ext>
            </a:extLst>
          </p:cNvPr>
          <p:cNvSpPr>
            <a:spLocks noGrp="1"/>
          </p:cNvSpPr>
          <p:nvPr>
            <p:ph type="title"/>
          </p:nvPr>
        </p:nvSpPr>
        <p:spPr>
          <a:xfrm>
            <a:off x="4860125" y="302470"/>
            <a:ext cx="2471750" cy="589032"/>
          </a:xfrm>
        </p:spPr>
        <p:txBody>
          <a:bodyPr>
            <a:noAutofit/>
          </a:bodyPr>
          <a:lstStyle/>
          <a:p>
            <a:r>
              <a:rPr lang="en-US" sz="3600" b="1" dirty="0">
                <a:solidFill>
                  <a:srgbClr val="002060"/>
                </a:solidFill>
                <a:latin typeface="+mn-lt"/>
              </a:rPr>
              <a:t>OBJECTIVES</a:t>
            </a:r>
            <a:endParaRPr lang="en-US" sz="3200" b="1" dirty="0">
              <a:solidFill>
                <a:srgbClr val="002060"/>
              </a:solidFill>
              <a:latin typeface="+mn-lt"/>
            </a:endParaRPr>
          </a:p>
        </p:txBody>
      </p:sp>
      <p:sp>
        <p:nvSpPr>
          <p:cNvPr id="3" name="Content Placeholder 2">
            <a:extLst>
              <a:ext uri="{FF2B5EF4-FFF2-40B4-BE49-F238E27FC236}">
                <a16:creationId xmlns:a16="http://schemas.microsoft.com/office/drawing/2014/main" id="{C9CA6C81-4B2E-4833-A188-64840DD115EF}"/>
              </a:ext>
            </a:extLst>
          </p:cNvPr>
          <p:cNvSpPr>
            <a:spLocks noGrp="1"/>
          </p:cNvSpPr>
          <p:nvPr>
            <p:ph idx="1"/>
          </p:nvPr>
        </p:nvSpPr>
        <p:spPr>
          <a:xfrm>
            <a:off x="0" y="1298713"/>
            <a:ext cx="12192000" cy="2623930"/>
          </a:xfrm>
        </p:spPr>
        <p:txBody>
          <a:bodyPr>
            <a:normAutofit/>
          </a:bodyPr>
          <a:lstStyle/>
          <a:p>
            <a:pPr algn="just">
              <a:lnSpc>
                <a:spcPct val="150000"/>
              </a:lnSpc>
              <a:buFont typeface="Wingdings" panose="05000000000000000000" pitchFamily="2" charset="2"/>
              <a:buChar char="Ø"/>
            </a:pPr>
            <a:r>
              <a:rPr lang="en-US" sz="2400" dirty="0"/>
              <a:t>The accuracy of the Genome Analysis is quite unsubstantial and the incorrect diagnosis can lead to differing complications.</a:t>
            </a:r>
          </a:p>
          <a:p>
            <a:pPr algn="just">
              <a:lnSpc>
                <a:spcPct val="150000"/>
              </a:lnSpc>
              <a:buFont typeface="Wingdings" panose="05000000000000000000" pitchFamily="2" charset="2"/>
              <a:buChar char="Ø"/>
            </a:pPr>
            <a:r>
              <a:rPr lang="en-US" sz="2400" dirty="0"/>
              <a:t>The solution for this drawback is the illustrative process in modules where each Algorithm analysis the mutated sequences and their comparative analysis is carried out.</a:t>
            </a:r>
          </a:p>
          <a:p>
            <a:pPr marL="0" indent="0" algn="just">
              <a:buNone/>
            </a:pPr>
            <a:endParaRPr lang="en-US" dirty="0"/>
          </a:p>
          <a:p>
            <a:endParaRPr lang="en-US" dirty="0"/>
          </a:p>
          <a:p>
            <a:endParaRPr lang="en-US" dirty="0"/>
          </a:p>
        </p:txBody>
      </p:sp>
    </p:spTree>
    <p:extLst>
      <p:ext uri="{BB962C8B-B14F-4D97-AF65-F5344CB8AC3E}">
        <p14:creationId xmlns:p14="http://schemas.microsoft.com/office/powerpoint/2010/main" val="259378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65"/>
          <p:cNvSpPr>
            <a:spLocks noGrp="1"/>
          </p:cNvSpPr>
          <p:nvPr>
            <p:ph type="title"/>
          </p:nvPr>
        </p:nvSpPr>
        <p:spPr>
          <a:xfrm>
            <a:off x="2037058" y="165487"/>
            <a:ext cx="7728561" cy="568245"/>
          </a:xfrm>
        </p:spPr>
        <p:txBody>
          <a:bodyPr>
            <a:normAutofit fontScale="90000"/>
          </a:bodyPr>
          <a:lstStyle/>
          <a:p>
            <a:r>
              <a:rPr lang="en-US" sz="4000" b="1" dirty="0">
                <a:solidFill>
                  <a:srgbClr val="002060"/>
                </a:solidFill>
                <a:latin typeface="+mn-lt"/>
                <a:cs typeface="Times New Roman" panose="02020603050405020304" pitchFamily="18" charset="0"/>
              </a:rPr>
              <a:t>FLOW DIAGRAM OF PROPOSED SYSTEM </a:t>
            </a:r>
          </a:p>
        </p:txBody>
      </p:sp>
      <p:grpSp>
        <p:nvGrpSpPr>
          <p:cNvPr id="59" name="Group 19"/>
          <p:cNvGrpSpPr/>
          <p:nvPr/>
        </p:nvGrpSpPr>
        <p:grpSpPr>
          <a:xfrm>
            <a:off x="1391246" y="897807"/>
            <a:ext cx="9449032" cy="5271197"/>
            <a:chOff x="307679" y="1183341"/>
            <a:chExt cx="9793491" cy="5277843"/>
          </a:xfrm>
        </p:grpSpPr>
        <p:sp>
          <p:nvSpPr>
            <p:cNvPr id="1048632" name="Rectangle 1"/>
            <p:cNvSpPr/>
            <p:nvPr/>
          </p:nvSpPr>
          <p:spPr>
            <a:xfrm>
              <a:off x="389965" y="1183341"/>
              <a:ext cx="1943770" cy="448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Start</a:t>
              </a:r>
            </a:p>
          </p:txBody>
        </p:sp>
        <p:sp>
          <p:nvSpPr>
            <p:cNvPr id="1048633" name="Rectangle 2"/>
            <p:cNvSpPr/>
            <p:nvPr/>
          </p:nvSpPr>
          <p:spPr>
            <a:xfrm>
              <a:off x="389965" y="2092372"/>
              <a:ext cx="1943770" cy="448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Load Dataset </a:t>
              </a:r>
            </a:p>
          </p:txBody>
        </p:sp>
        <p:sp>
          <p:nvSpPr>
            <p:cNvPr id="1048635" name="Rectangle 4"/>
            <p:cNvSpPr/>
            <p:nvPr/>
          </p:nvSpPr>
          <p:spPr>
            <a:xfrm>
              <a:off x="307679" y="3528179"/>
              <a:ext cx="2104241" cy="926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Preprocessing</a:t>
              </a:r>
              <a:endParaRPr lang="en-US" sz="2000" dirty="0">
                <a:latin typeface="Times New Roman" panose="02020603050405020304" pitchFamily="18" charset="0"/>
                <a:cs typeface="Times New Roman" panose="02020603050405020304" pitchFamily="18" charset="0"/>
              </a:endParaRPr>
            </a:p>
            <a:p>
              <a:pPr algn="ctr"/>
              <a:r>
                <a:rPr lang="en-US" sz="2000" dirty="0">
                  <a:solidFill>
                    <a:srgbClr val="002060"/>
                  </a:solidFill>
                  <a:latin typeface="Times New Roman" panose="02020603050405020304" pitchFamily="18" charset="0"/>
                  <a:cs typeface="Times New Roman" panose="02020603050405020304" pitchFamily="18" charset="0"/>
                </a:rPr>
                <a:t>Boyer-Moore</a:t>
              </a:r>
            </a:p>
          </p:txBody>
        </p:sp>
        <p:cxnSp>
          <p:nvCxnSpPr>
            <p:cNvPr id="3145731" name="Straight Arrow Connector 10"/>
            <p:cNvCxnSpPr>
              <a:cxnSpLocks/>
              <a:stCxn id="1048635" idx="3"/>
            </p:cNvCxnSpPr>
            <p:nvPr/>
          </p:nvCxnSpPr>
          <p:spPr>
            <a:xfrm>
              <a:off x="2411920" y="3991466"/>
              <a:ext cx="1374027" cy="6072"/>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048636" name="Rectangle 13"/>
            <p:cNvSpPr/>
            <p:nvPr/>
          </p:nvSpPr>
          <p:spPr>
            <a:xfrm>
              <a:off x="3784924" y="3482050"/>
              <a:ext cx="2394522" cy="972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Pattern Matching</a:t>
              </a:r>
            </a:p>
            <a:p>
              <a:pPr algn="ctr"/>
              <a:r>
                <a:rPr lang="en-US" sz="2000" dirty="0">
                  <a:solidFill>
                    <a:srgbClr val="002060"/>
                  </a:solidFill>
                  <a:latin typeface="Times New Roman" panose="02020603050405020304" pitchFamily="18" charset="0"/>
                  <a:cs typeface="Times New Roman" panose="02020603050405020304" pitchFamily="18" charset="0"/>
                </a:rPr>
                <a:t>Exact-Naive</a:t>
              </a:r>
            </a:p>
          </p:txBody>
        </p:sp>
        <p:cxnSp>
          <p:nvCxnSpPr>
            <p:cNvPr id="3145732" name="Straight Arrow Connector 16"/>
            <p:cNvCxnSpPr>
              <a:cxnSpLocks/>
            </p:cNvCxnSpPr>
            <p:nvPr/>
          </p:nvCxnSpPr>
          <p:spPr>
            <a:xfrm flipH="1">
              <a:off x="8218014" y="5168837"/>
              <a:ext cx="1" cy="302453"/>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048640" name="Rectangle 27"/>
            <p:cNvSpPr/>
            <p:nvPr/>
          </p:nvSpPr>
          <p:spPr>
            <a:xfrm>
              <a:off x="6812253" y="3467710"/>
              <a:ext cx="2916280" cy="9870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Sequence Alignment</a:t>
              </a:r>
            </a:p>
            <a:p>
              <a:pPr algn="ctr"/>
              <a:r>
                <a:rPr lang="en-US" sz="2000" dirty="0">
                  <a:solidFill>
                    <a:srgbClr val="002060"/>
                  </a:solidFill>
                  <a:latin typeface="Times New Roman" panose="02020603050405020304" pitchFamily="18" charset="0"/>
                  <a:cs typeface="Times New Roman" panose="02020603050405020304" pitchFamily="18" charset="0"/>
                </a:rPr>
                <a:t>Needleman-Wunsch</a:t>
              </a:r>
            </a:p>
          </p:txBody>
        </p:sp>
        <p:cxnSp>
          <p:nvCxnSpPr>
            <p:cNvPr id="3145736" name="Straight Arrow Connector 30"/>
            <p:cNvCxnSpPr>
              <a:cxnSpLocks/>
            </p:cNvCxnSpPr>
            <p:nvPr/>
          </p:nvCxnSpPr>
          <p:spPr>
            <a:xfrm>
              <a:off x="6179446" y="3997538"/>
              <a:ext cx="624840" cy="0"/>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3145737" name="Straight Connector 35"/>
            <p:cNvCxnSpPr>
              <a:cxnSpLocks/>
              <a:stCxn id="1048640" idx="2"/>
            </p:cNvCxnSpPr>
            <p:nvPr/>
          </p:nvCxnSpPr>
          <p:spPr>
            <a:xfrm>
              <a:off x="8270393" y="4454752"/>
              <a:ext cx="0" cy="271294"/>
            </a:xfrm>
            <a:prstGeom prst="line">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145738" name="Straight Connector 37"/>
            <p:cNvCxnSpPr>
              <a:cxnSpLocks/>
            </p:cNvCxnSpPr>
            <p:nvPr/>
          </p:nvCxnSpPr>
          <p:spPr>
            <a:xfrm>
              <a:off x="6804286" y="5454553"/>
              <a:ext cx="2515980" cy="0"/>
            </a:xfrm>
            <a:prstGeom prst="line">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145739" name="Straight Arrow Connector 41"/>
            <p:cNvCxnSpPr>
              <a:cxnSpLocks/>
            </p:cNvCxnSpPr>
            <p:nvPr/>
          </p:nvCxnSpPr>
          <p:spPr>
            <a:xfrm>
              <a:off x="6812254" y="5466021"/>
              <a:ext cx="0" cy="379722"/>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048641" name="Rectangle 42"/>
            <p:cNvSpPr/>
            <p:nvPr/>
          </p:nvSpPr>
          <p:spPr>
            <a:xfrm>
              <a:off x="5962767" y="5850639"/>
              <a:ext cx="1943770" cy="608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002060"/>
                  </a:solidFill>
                  <a:latin typeface="Times New Roman" panose="02020603050405020304" pitchFamily="18" charset="0"/>
                  <a:cs typeface="Times New Roman" panose="02020603050405020304" pitchFamily="18" charset="0"/>
                </a:rPr>
                <a:t>Mutation Detection</a:t>
              </a:r>
            </a:p>
          </p:txBody>
        </p:sp>
        <p:sp>
          <p:nvSpPr>
            <p:cNvPr id="1048642" name="Rectangle 43"/>
            <p:cNvSpPr/>
            <p:nvPr/>
          </p:nvSpPr>
          <p:spPr>
            <a:xfrm>
              <a:off x="8258100" y="5848732"/>
              <a:ext cx="1843070" cy="612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solidFill>
                    <a:srgbClr val="002060"/>
                  </a:solidFill>
                  <a:latin typeface="Times New Roman" panose="02020603050405020304" pitchFamily="18" charset="0"/>
                  <a:cs typeface="Times New Roman" panose="02020603050405020304" pitchFamily="18" charset="0"/>
                </a:rPr>
                <a:t>FASTA Visualization</a:t>
              </a:r>
            </a:p>
            <a:p>
              <a:pPr algn="ctr"/>
              <a:endParaRPr lang="en-US" sz="2000" dirty="0">
                <a:latin typeface="Times New Roman" panose="02020603050405020304" pitchFamily="18" charset="0"/>
                <a:cs typeface="Times New Roman" panose="02020603050405020304" pitchFamily="18" charset="0"/>
              </a:endParaRPr>
            </a:p>
          </p:txBody>
        </p:sp>
        <p:cxnSp>
          <p:nvCxnSpPr>
            <p:cNvPr id="3145740" name="Straight Arrow Connector 46"/>
            <p:cNvCxnSpPr>
              <a:cxnSpLocks/>
            </p:cNvCxnSpPr>
            <p:nvPr/>
          </p:nvCxnSpPr>
          <p:spPr>
            <a:xfrm>
              <a:off x="9320266" y="5454553"/>
              <a:ext cx="0" cy="415105"/>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3145741" name="Straight Arrow Connector 48"/>
            <p:cNvCxnSpPr>
              <a:cxnSpLocks/>
              <a:stCxn id="1048632" idx="2"/>
              <a:endCxn id="1048633" idx="0"/>
            </p:cNvCxnSpPr>
            <p:nvPr/>
          </p:nvCxnSpPr>
          <p:spPr>
            <a:xfrm>
              <a:off x="1361850" y="1632103"/>
              <a:ext cx="0" cy="460269"/>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3145743" name="Straight Arrow Connector 58"/>
            <p:cNvCxnSpPr>
              <a:cxnSpLocks/>
              <a:endCxn id="1048635" idx="0"/>
            </p:cNvCxnSpPr>
            <p:nvPr/>
          </p:nvCxnSpPr>
          <p:spPr>
            <a:xfrm flipH="1">
              <a:off x="1359800" y="2541134"/>
              <a:ext cx="4" cy="987045"/>
            </a:xfrm>
            <a:prstGeom prst="straightConnector1">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048643" name="Rectangle 63"/>
            <p:cNvSpPr/>
            <p:nvPr/>
          </p:nvSpPr>
          <p:spPr>
            <a:xfrm>
              <a:off x="7115764" y="4589134"/>
              <a:ext cx="2204502" cy="63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RESULT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09AB-5D5B-4E57-A7E3-BBFBDCA6E93B}"/>
              </a:ext>
            </a:extLst>
          </p:cNvPr>
          <p:cNvSpPr>
            <a:spLocks noGrp="1"/>
          </p:cNvSpPr>
          <p:nvPr>
            <p:ph type="title"/>
          </p:nvPr>
        </p:nvSpPr>
        <p:spPr>
          <a:xfrm>
            <a:off x="2782956" y="391630"/>
            <a:ext cx="6626087" cy="536022"/>
          </a:xfrm>
        </p:spPr>
        <p:txBody>
          <a:bodyPr>
            <a:noAutofit/>
          </a:bodyPr>
          <a:lstStyle/>
          <a:p>
            <a:r>
              <a:rPr lang="en-US" sz="3600" b="1" dirty="0">
                <a:solidFill>
                  <a:srgbClr val="002060"/>
                </a:solidFill>
                <a:latin typeface="+mn-lt"/>
              </a:rPr>
              <a:t>CANCER DATASET(fasta format)</a:t>
            </a:r>
          </a:p>
        </p:txBody>
      </p:sp>
      <p:pic>
        <p:nvPicPr>
          <p:cNvPr id="4" name="Picture 3">
            <a:extLst>
              <a:ext uri="{FF2B5EF4-FFF2-40B4-BE49-F238E27FC236}">
                <a16:creationId xmlns:a16="http://schemas.microsoft.com/office/drawing/2014/main" id="{1ED2FF27-3DB2-4019-92EB-0C2CA70B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489" y="957469"/>
            <a:ext cx="9549019" cy="5900531"/>
          </a:xfrm>
          <a:prstGeom prst="rect">
            <a:avLst/>
          </a:prstGeom>
        </p:spPr>
      </p:pic>
    </p:spTree>
    <p:extLst>
      <p:ext uri="{BB962C8B-B14F-4D97-AF65-F5344CB8AC3E}">
        <p14:creationId xmlns:p14="http://schemas.microsoft.com/office/powerpoint/2010/main" val="161495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FBD5-1666-44D0-B71B-A502471D69ED}"/>
              </a:ext>
            </a:extLst>
          </p:cNvPr>
          <p:cNvSpPr>
            <a:spLocks noGrp="1"/>
          </p:cNvSpPr>
          <p:nvPr>
            <p:ph type="title"/>
          </p:nvPr>
        </p:nvSpPr>
        <p:spPr>
          <a:xfrm>
            <a:off x="4397541" y="172621"/>
            <a:ext cx="3606771" cy="503240"/>
          </a:xfrm>
        </p:spPr>
        <p:txBody>
          <a:bodyPr>
            <a:noAutofit/>
          </a:bodyPr>
          <a:lstStyle/>
          <a:p>
            <a:r>
              <a:rPr lang="en-US" sz="3600" b="1" dirty="0">
                <a:solidFill>
                  <a:srgbClr val="002060"/>
                </a:solidFill>
                <a:latin typeface="+mn-lt"/>
              </a:rPr>
              <a:t>PREPROCESSING</a:t>
            </a:r>
            <a:endParaRPr lang="en-US" sz="3600" b="1" dirty="0">
              <a:latin typeface="+mn-lt"/>
            </a:endParaRPr>
          </a:p>
        </p:txBody>
      </p:sp>
      <p:sp>
        <p:nvSpPr>
          <p:cNvPr id="3" name="Rectangle 2">
            <a:extLst>
              <a:ext uri="{FF2B5EF4-FFF2-40B4-BE49-F238E27FC236}">
                <a16:creationId xmlns:a16="http://schemas.microsoft.com/office/drawing/2014/main" id="{C4815715-451F-4F59-AB16-1D375525588C}"/>
              </a:ext>
            </a:extLst>
          </p:cNvPr>
          <p:cNvSpPr/>
          <p:nvPr/>
        </p:nvSpPr>
        <p:spPr>
          <a:xfrm>
            <a:off x="1" y="2326280"/>
            <a:ext cx="12165496" cy="3491423"/>
          </a:xfrm>
          <a:prstGeom prst="rect">
            <a:avLst/>
          </a:prstGeom>
        </p:spPr>
        <p:txBody>
          <a:bodyPr wrap="square">
            <a:spAutoFit/>
          </a:bodyPr>
          <a:lstStyle/>
          <a:p>
            <a:pPr marL="342900" indent="-342900" algn="just">
              <a:buFont typeface="Wingdings" panose="05000000000000000000" pitchFamily="2" charset="2"/>
              <a:buChar char="Ø"/>
            </a:pPr>
            <a:r>
              <a:rPr lang="en-US" sz="2000" dirty="0"/>
              <a:t>Boyer Moore Algorithm actually learns from character comparisons to skip pointless alignments.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It performs both alignment in left-to-right order and character comparisons in right-to-left order.</a:t>
            </a:r>
          </a:p>
          <a:p>
            <a:pPr algn="just"/>
            <a:endParaRPr lang="en-US" sz="2000" dirty="0"/>
          </a:p>
          <a:p>
            <a:pPr marL="342900" indent="-342900" algn="just">
              <a:buFont typeface="Wingdings" panose="05000000000000000000" pitchFamily="2" charset="2"/>
              <a:buChar char="Ø"/>
            </a:pPr>
            <a:r>
              <a:rPr lang="en-US" sz="2000" dirty="0"/>
              <a:t>The working of character comparisons during mismatches is Alignments are skipped until mismatch becomes a match, or Pattern P moves past mismatched character.</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Alignments are performed only during a character match among Pattern P and Text T.</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Boyer-Moore depicts the exact positions of matched nucleotides during </a:t>
            </a:r>
            <a:r>
              <a:rPr lang="en-US" sz="2000" u="sng" dirty="0"/>
              <a:t>align</a:t>
            </a:r>
            <a:r>
              <a:rPr lang="en-US" sz="2000" dirty="0"/>
              <a:t> and </a:t>
            </a:r>
            <a:r>
              <a:rPr lang="en-US" sz="2000" u="sng" dirty="0"/>
              <a:t>string search </a:t>
            </a:r>
            <a:r>
              <a:rPr lang="en-US" sz="2000" dirty="0"/>
              <a:t>operations.</a:t>
            </a:r>
          </a:p>
          <a:p>
            <a:endParaRPr lang="en-US" dirty="0"/>
          </a:p>
        </p:txBody>
      </p:sp>
      <p:sp>
        <p:nvSpPr>
          <p:cNvPr id="5" name="TextBox 4">
            <a:extLst>
              <a:ext uri="{FF2B5EF4-FFF2-40B4-BE49-F238E27FC236}">
                <a16:creationId xmlns:a16="http://schemas.microsoft.com/office/drawing/2014/main" id="{73D2FEE6-316A-4F52-BE14-4B13AFDB19F5}"/>
              </a:ext>
            </a:extLst>
          </p:cNvPr>
          <p:cNvSpPr txBox="1"/>
          <p:nvPr/>
        </p:nvSpPr>
        <p:spPr>
          <a:xfrm>
            <a:off x="0" y="1376169"/>
            <a:ext cx="4028660" cy="523220"/>
          </a:xfrm>
          <a:prstGeom prst="rect">
            <a:avLst/>
          </a:prstGeom>
          <a:noFill/>
        </p:spPr>
        <p:txBody>
          <a:bodyPr wrap="square" rtlCol="0">
            <a:spAutoFit/>
          </a:bodyPr>
          <a:lstStyle/>
          <a:p>
            <a:r>
              <a:rPr lang="en-US" sz="2800" b="1" dirty="0">
                <a:solidFill>
                  <a:srgbClr val="002060"/>
                </a:solidFill>
              </a:rPr>
              <a:t>Boyer-Moore Algorithm</a:t>
            </a:r>
          </a:p>
        </p:txBody>
      </p:sp>
    </p:spTree>
    <p:extLst>
      <p:ext uri="{BB962C8B-B14F-4D97-AF65-F5344CB8AC3E}">
        <p14:creationId xmlns:p14="http://schemas.microsoft.com/office/powerpoint/2010/main" val="210275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BB32-BE1F-42AD-860C-53ACAF85E1D6}"/>
              </a:ext>
            </a:extLst>
          </p:cNvPr>
          <p:cNvSpPr>
            <a:spLocks noGrp="1"/>
          </p:cNvSpPr>
          <p:nvPr>
            <p:ph type="title"/>
          </p:nvPr>
        </p:nvSpPr>
        <p:spPr>
          <a:xfrm>
            <a:off x="4067468" y="190550"/>
            <a:ext cx="4480183" cy="517300"/>
          </a:xfrm>
        </p:spPr>
        <p:txBody>
          <a:bodyPr>
            <a:noAutofit/>
          </a:bodyPr>
          <a:lstStyle/>
          <a:p>
            <a:r>
              <a:rPr lang="en-US" sz="3600" b="1" dirty="0">
                <a:solidFill>
                  <a:srgbClr val="002060"/>
                </a:solidFill>
                <a:latin typeface="+mn-lt"/>
              </a:rPr>
              <a:t>PATTERN MATCHING</a:t>
            </a:r>
          </a:p>
        </p:txBody>
      </p:sp>
      <p:sp>
        <p:nvSpPr>
          <p:cNvPr id="4" name="TextBox 3">
            <a:extLst>
              <a:ext uri="{FF2B5EF4-FFF2-40B4-BE49-F238E27FC236}">
                <a16:creationId xmlns:a16="http://schemas.microsoft.com/office/drawing/2014/main" id="{E212F735-118C-4A61-BAE9-40192EFFCDD8}"/>
              </a:ext>
            </a:extLst>
          </p:cNvPr>
          <p:cNvSpPr txBox="1"/>
          <p:nvPr/>
        </p:nvSpPr>
        <p:spPr>
          <a:xfrm>
            <a:off x="145773" y="1086678"/>
            <a:ext cx="3551584" cy="523220"/>
          </a:xfrm>
          <a:prstGeom prst="rect">
            <a:avLst/>
          </a:prstGeom>
          <a:noFill/>
        </p:spPr>
        <p:txBody>
          <a:bodyPr wrap="square" rtlCol="0">
            <a:spAutoFit/>
          </a:bodyPr>
          <a:lstStyle/>
          <a:p>
            <a:r>
              <a:rPr lang="en-US" sz="2800" b="1" dirty="0">
                <a:solidFill>
                  <a:srgbClr val="002060"/>
                </a:solidFill>
              </a:rPr>
              <a:t>Exact-Naïve Algorithm</a:t>
            </a:r>
          </a:p>
        </p:txBody>
      </p:sp>
      <p:sp>
        <p:nvSpPr>
          <p:cNvPr id="5" name="TextBox 4">
            <a:extLst>
              <a:ext uri="{FF2B5EF4-FFF2-40B4-BE49-F238E27FC236}">
                <a16:creationId xmlns:a16="http://schemas.microsoft.com/office/drawing/2014/main" id="{429F8CF0-DAB9-4FF4-9097-18A8F935EC1A}"/>
              </a:ext>
            </a:extLst>
          </p:cNvPr>
          <p:cNvSpPr txBox="1"/>
          <p:nvPr/>
        </p:nvSpPr>
        <p:spPr>
          <a:xfrm>
            <a:off x="238539" y="1646771"/>
            <a:ext cx="10668000" cy="2554545"/>
          </a:xfrm>
          <a:prstGeom prst="rect">
            <a:avLst/>
          </a:prstGeom>
          <a:noFill/>
        </p:spPr>
        <p:txBody>
          <a:bodyPr wrap="square" rtlCol="0">
            <a:spAutoFit/>
          </a:bodyPr>
          <a:lstStyle/>
          <a:p>
            <a:pPr algn="just"/>
            <a:r>
              <a:rPr lang="en-US" sz="2000" dirty="0"/>
              <a:t>The Algorithm depends on the length of the text sequence ‘N’ and pattern sequence ‘M’ such that N&gt;M.</a:t>
            </a:r>
          </a:p>
          <a:p>
            <a:pPr algn="just"/>
            <a:endParaRPr lang="en-US" sz="2000" dirty="0"/>
          </a:p>
          <a:p>
            <a:pPr algn="just"/>
            <a:r>
              <a:rPr lang="en-US" sz="2000" dirty="0"/>
              <a:t>Pattern Matching loops until (N-M+1)times where the exact positions of the sequences are found out with the help of indexes, which are done during Preprocessing.</a:t>
            </a:r>
          </a:p>
          <a:p>
            <a:pPr algn="just"/>
            <a:endParaRPr lang="en-US" sz="2000" dirty="0"/>
          </a:p>
          <a:p>
            <a:pPr algn="just"/>
            <a:r>
              <a:rPr lang="en-US" sz="2000" dirty="0"/>
              <a:t>The Exact Location of the sequences and the matched sequences are appended together for the output. </a:t>
            </a:r>
          </a:p>
        </p:txBody>
      </p:sp>
      <p:pic>
        <p:nvPicPr>
          <p:cNvPr id="6" name="Content Placeholder 8">
            <a:extLst>
              <a:ext uri="{FF2B5EF4-FFF2-40B4-BE49-F238E27FC236}">
                <a16:creationId xmlns:a16="http://schemas.microsoft.com/office/drawing/2014/main" id="{015A36EE-B127-4E6B-8617-B695AFCF06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2834"/>
          <a:stretch/>
        </p:blipFill>
        <p:spPr>
          <a:xfrm>
            <a:off x="3511826" y="4041913"/>
            <a:ext cx="5168348" cy="2816087"/>
          </a:xfrm>
          <a:prstGeom prst="rect">
            <a:avLst/>
          </a:prstGeom>
        </p:spPr>
      </p:pic>
    </p:spTree>
    <p:extLst>
      <p:ext uri="{BB962C8B-B14F-4D97-AF65-F5344CB8AC3E}">
        <p14:creationId xmlns:p14="http://schemas.microsoft.com/office/powerpoint/2010/main" val="20351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descr="Large confetti">
            <a:extLst>
              <a:ext uri="{FF2B5EF4-FFF2-40B4-BE49-F238E27FC236}">
                <a16:creationId xmlns:a16="http://schemas.microsoft.com/office/drawing/2014/main" id="{3F01D8DD-E9C2-4A35-9013-F3DD5D9AB1AA}"/>
              </a:ext>
            </a:extLst>
          </p:cNvPr>
          <p:cNvSpPr>
            <a:spLocks noGrp="1" noChangeArrowheads="1"/>
          </p:cNvSpPr>
          <p:nvPr>
            <p:ph type="title"/>
          </p:nvPr>
        </p:nvSpPr>
        <p:spPr>
          <a:xfrm>
            <a:off x="114985" y="1167179"/>
            <a:ext cx="4337745" cy="522771"/>
          </a:xfrm>
        </p:spPr>
        <p:txBody>
          <a:bodyPr>
            <a:normAutofit fontScale="90000"/>
          </a:bodyPr>
          <a:lstStyle/>
          <a:p>
            <a:r>
              <a:rPr lang="en-US" altLang="ko-KR" sz="2800" b="1" dirty="0">
                <a:solidFill>
                  <a:srgbClr val="002060"/>
                </a:solidFill>
                <a:latin typeface="+mn-lt"/>
                <a:ea typeface="굴림" panose="020B0503020000020004" pitchFamily="34" charset="-127"/>
              </a:rPr>
              <a:t>Needleman-Wunsch Algorithm</a:t>
            </a:r>
          </a:p>
        </p:txBody>
      </p:sp>
      <p:sp>
        <p:nvSpPr>
          <p:cNvPr id="3" name="Rectangle 2">
            <a:extLst>
              <a:ext uri="{FF2B5EF4-FFF2-40B4-BE49-F238E27FC236}">
                <a16:creationId xmlns:a16="http://schemas.microsoft.com/office/drawing/2014/main" id="{4195F158-4FFA-46CF-9F94-AC6712D45C1D}"/>
              </a:ext>
            </a:extLst>
          </p:cNvPr>
          <p:cNvSpPr/>
          <p:nvPr/>
        </p:nvSpPr>
        <p:spPr>
          <a:xfrm>
            <a:off x="4290502" y="259239"/>
            <a:ext cx="4707724" cy="646331"/>
          </a:xfrm>
          <a:prstGeom prst="rect">
            <a:avLst/>
          </a:prstGeom>
        </p:spPr>
        <p:txBody>
          <a:bodyPr wrap="square">
            <a:spAutoFit/>
          </a:bodyPr>
          <a:lstStyle/>
          <a:p>
            <a:r>
              <a:rPr lang="en-US" sz="3600" b="1" dirty="0">
                <a:solidFill>
                  <a:srgbClr val="002060"/>
                </a:solidFill>
              </a:rPr>
              <a:t>SEQUENCE ALIGNMENT</a:t>
            </a:r>
          </a:p>
        </p:txBody>
      </p:sp>
      <p:sp>
        <p:nvSpPr>
          <p:cNvPr id="5" name="TextBox 4">
            <a:extLst>
              <a:ext uri="{FF2B5EF4-FFF2-40B4-BE49-F238E27FC236}">
                <a16:creationId xmlns:a16="http://schemas.microsoft.com/office/drawing/2014/main" id="{EF8FC879-DD31-4F4A-9B33-63D96088748D}"/>
              </a:ext>
            </a:extLst>
          </p:cNvPr>
          <p:cNvSpPr txBox="1"/>
          <p:nvPr/>
        </p:nvSpPr>
        <p:spPr>
          <a:xfrm>
            <a:off x="-3202" y="2140524"/>
            <a:ext cx="12192000"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The Algorithm works as Global Alignment where matches, mismatches, and gaps are considered as integer values. The matches are considered as -1, mismatches as -1 and gaps are considered as -2.</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The Upward, Side-ward, and Diagonal Values are added accordingly with respect to their directions.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The Maximum value among the three values are assigned in to-be-filled blocks and the process continues till the end of the sequence in Score Matrix.</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The Final Step is Traceback Method, where the maximum values are traced back from end to the begin of the sequence in Score Matrix.</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The Gaps between the Traceback are considered as Mutated Nucleotide among the considered two sequences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8C46D69-2930-44E9-849A-F8295FD159A0}"/>
              </a:ext>
            </a:extLst>
          </p:cNvPr>
          <p:cNvSpPr/>
          <p:nvPr/>
        </p:nvSpPr>
        <p:spPr>
          <a:xfrm>
            <a:off x="2573430" y="379848"/>
            <a:ext cx="7045137" cy="461665"/>
          </a:xfrm>
          <a:prstGeom prst="rect">
            <a:avLst/>
          </a:prstGeom>
        </p:spPr>
        <p:txBody>
          <a:bodyPr wrap="square">
            <a:spAutoFit/>
          </a:bodyPr>
          <a:lstStyle/>
          <a:p>
            <a:r>
              <a:rPr lang="en-US" sz="2400" b="1" dirty="0">
                <a:solidFill>
                  <a:srgbClr val="002060"/>
                </a:solidFill>
                <a:ea typeface="굴림" panose="020B0503020000020004" pitchFamily="34" charset="-127"/>
              </a:rPr>
              <a:t>NEEDLEMAN WUNSCH IMPLEMENTATION RESULTS  </a:t>
            </a:r>
            <a:endParaRPr lang="en-US" sz="2400" dirty="0">
              <a:solidFill>
                <a:srgbClr val="002060"/>
              </a:solidFill>
            </a:endParaRPr>
          </a:p>
        </p:txBody>
      </p:sp>
      <p:pic>
        <p:nvPicPr>
          <p:cNvPr id="9" name="Picture 8">
            <a:extLst>
              <a:ext uri="{FF2B5EF4-FFF2-40B4-BE49-F238E27FC236}">
                <a16:creationId xmlns:a16="http://schemas.microsoft.com/office/drawing/2014/main" id="{FD76456A-875B-475A-8577-7B04E31C7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312" y="885758"/>
            <a:ext cx="5327374" cy="1202378"/>
          </a:xfrm>
          <a:prstGeom prst="rect">
            <a:avLst/>
          </a:prstGeom>
        </p:spPr>
      </p:pic>
      <p:pic>
        <p:nvPicPr>
          <p:cNvPr id="11" name="Picture 10">
            <a:extLst>
              <a:ext uri="{FF2B5EF4-FFF2-40B4-BE49-F238E27FC236}">
                <a16:creationId xmlns:a16="http://schemas.microsoft.com/office/drawing/2014/main" id="{139D1AA4-9C75-4227-B5AB-820E4A71C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31" y="2088135"/>
            <a:ext cx="10433307" cy="4390017"/>
          </a:xfrm>
          <a:prstGeom prst="rect">
            <a:avLst/>
          </a:prstGeom>
        </p:spPr>
      </p:pic>
    </p:spTree>
    <p:extLst>
      <p:ext uri="{BB962C8B-B14F-4D97-AF65-F5344CB8AC3E}">
        <p14:creationId xmlns:p14="http://schemas.microsoft.com/office/powerpoint/2010/main" val="93883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TotalTime>
  <Words>818</Words>
  <Application>Microsoft Office PowerPoint</Application>
  <PresentationFormat>Widescreen</PresentationFormat>
  <Paragraphs>136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INTRODUCTION</vt:lpstr>
      <vt:lpstr>OBJECTIVES</vt:lpstr>
      <vt:lpstr>FLOW DIAGRAM OF PROPOSED SYSTEM </vt:lpstr>
      <vt:lpstr>CANCER DATASET(fasta format)</vt:lpstr>
      <vt:lpstr>PREPROCESSING</vt:lpstr>
      <vt:lpstr>PATTERN MATCHING</vt:lpstr>
      <vt:lpstr>Needleman-Wunsch Algorithm</vt:lpstr>
      <vt:lpstr>PowerPoint Presentation</vt:lpstr>
      <vt:lpstr>1.Mutation Detection:</vt:lpstr>
      <vt:lpstr>2.FASTA Visualization:</vt:lpstr>
      <vt:lpstr>PowerPoint Presentation</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ID-449</dc:title>
  <dc:creator>Shailesh D</dc:creator>
  <cp:lastModifiedBy>Shailesh D</cp:lastModifiedBy>
  <cp:revision>83</cp:revision>
  <dcterms:created xsi:type="dcterms:W3CDTF">2018-01-26T13:25:46Z</dcterms:created>
  <dcterms:modified xsi:type="dcterms:W3CDTF">2019-05-17T20:46:27Z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