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72" r:id="rId2"/>
    <p:sldId id="256" r:id="rId3"/>
    <p:sldId id="273" r:id="rId4"/>
    <p:sldId id="274" r:id="rId5"/>
    <p:sldId id="275" r:id="rId6"/>
    <p:sldId id="276" r:id="rId7"/>
    <p:sldId id="277" r:id="rId8"/>
    <p:sldId id="278" r:id="rId9"/>
    <p:sldId id="279" r:id="rId10"/>
    <p:sldId id="28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7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69366-C0D7-406D-A68B-C55969EDCB3A}" v="16" dt="2024-11-30T07:06:57.525"/>
    <p1510:client id="{A2BB1FF2-EDDD-4AFD-9645-87AB602BFABE}" v="4" dt="2024-11-30T06:26:17.677"/>
    <p1510:client id="{AF12CA15-00DA-40B7-B802-FE389E68548D}" v="20" dt="2024-11-30T05:50:17.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4887-CB70-2558-4DDA-418FE0A04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39895B-CD74-774D-6860-4C2238D4A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8820C-8A83-911F-4B0B-56EBF1782C0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A8780D4A-1F2F-1A46-56EA-7F1D0A621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6D359-C68A-87DC-54F3-B8A805B6809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4137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B8E6-EC9C-203D-E8CC-0D7E452B8B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88D8E4-EEAF-B157-753C-9E0CA7161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9C289-6ACF-3604-9C6F-E6E62441BA3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E60D3327-1E91-DB72-1234-34A4EC1DD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A9BCA-5CA6-698D-7770-D8B806C8744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6207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AC7FD-76FB-2736-DE44-60E20F58A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E6E02-1AC4-9B7E-6153-8D690A1B7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77884-B875-EEA3-EE0D-9CCB582AD8FF}"/>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C1ABD2B5-8C63-28E3-54A5-F2C1360E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C7717-E8B3-F1F9-3321-781357339EB8}"/>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5750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164B-04A6-388A-549A-D5431F531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EFB27-7674-E7C0-5208-74643A91A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FB268-DF12-61BF-E7A4-F43DC12D0FF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2830DB2D-3117-1E80-1C99-EEAA69B6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DFBA2-8A41-3973-EDCE-84C3D2728E8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0993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A3C0-A85B-B5C9-7C87-FCFC16DAC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38696B-FD3A-4903-4F66-E09141FC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96B03-BCCF-D529-CE18-34265F4E7DB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6D625736-9073-AE10-7049-5A7C60C69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BA2EA-AE21-C572-2858-80EDC8C62CBF}"/>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078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046-61D7-39E9-E486-D0679CF838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CCAE7-DA41-90E6-6733-AF932BE1C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960B95-2532-1406-DE07-835E4A751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EAF782-BA6E-500F-4B34-A331514DA2D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E7CCC52D-EAD0-E9FC-A9FD-A939DB368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B0DBC-7C52-D24F-8353-4975D1372E0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836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1B1C-1294-D619-E081-CECF6BBC05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8BE438-DA46-DC91-A29A-5EBFE25AB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8D408-B75C-7E80-E9C4-61AA6F367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CF958-0A7B-C499-9619-C7200D248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1C6A3-5F2C-A4EE-C2F6-2CC8137010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123897-7D8B-B627-2FC2-84AC8407A915}"/>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8" name="Footer Placeholder 7">
            <a:extLst>
              <a:ext uri="{FF2B5EF4-FFF2-40B4-BE49-F238E27FC236}">
                <a16:creationId xmlns:a16="http://schemas.microsoft.com/office/drawing/2014/main" id="{6EC42053-A8FE-3DAB-582F-A0FA07136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A3FCE-6D88-94E6-4566-B5B579D8630D}"/>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58482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55DF-8013-B7CD-7EE8-8C74AD178A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FD0510-85C8-902D-5724-F44F5784ADDB}"/>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4" name="Footer Placeholder 3">
            <a:extLst>
              <a:ext uri="{FF2B5EF4-FFF2-40B4-BE49-F238E27FC236}">
                <a16:creationId xmlns:a16="http://schemas.microsoft.com/office/drawing/2014/main" id="{EFBD5D95-D462-AFA2-7029-FC9FF1F92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46B83-7181-F9D3-C470-AFDD1A1272E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309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FC426-F404-BA4F-A752-934DBE0B173C}"/>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3" name="Footer Placeholder 2">
            <a:extLst>
              <a:ext uri="{FF2B5EF4-FFF2-40B4-BE49-F238E27FC236}">
                <a16:creationId xmlns:a16="http://schemas.microsoft.com/office/drawing/2014/main" id="{52D71B2F-FAD9-38F2-DD5E-9F6FBCAD8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BE0E0-F690-FBAE-3CB0-9EA9A4BE271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818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B5A7-4CF8-494F-3902-FCC024033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B5DE14-3F6E-1CF5-7342-20B2AE8D9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6B5967-D82C-E0BF-AD31-9073AE8C4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089BF-212A-E4F8-9178-6B8CA1AEE987}"/>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315FF4B2-5B25-127D-7294-6A333B7AF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17AF4-819E-0A52-C8AF-4FED7D4E54E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4514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25F1-E394-55D6-DED2-A98A9698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C361A-5F5E-BFB3-EDC8-142ECDDC6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DEE4A4-B101-0D66-851A-1D37BE8E6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0A7C7-C7AF-C291-8E5B-BB891E9A81B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CFA8FFBF-25F5-8423-67D7-E06851750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6D8B8-AAEB-FA8A-F60E-F6C4E068C0A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2721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3FF60-19D4-722E-AAC0-FDCEC92AF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D61D9F-BC46-C0A5-CC6A-AA6B23424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C68C3-BCD4-E007-E266-4316CE723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11/30/2024</a:t>
            </a:fld>
            <a:endParaRPr lang="en-US" dirty="0"/>
          </a:p>
        </p:txBody>
      </p:sp>
      <p:sp>
        <p:nvSpPr>
          <p:cNvPr id="5" name="Footer Placeholder 4">
            <a:extLst>
              <a:ext uri="{FF2B5EF4-FFF2-40B4-BE49-F238E27FC236}">
                <a16:creationId xmlns:a16="http://schemas.microsoft.com/office/drawing/2014/main" id="{624F9E8A-9D19-0565-AD3D-FF09B548A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7E9B194-9039-29EB-795E-CE933B53D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21943579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BF7C7-C8BD-4DDD-888B-063E53F09DC2}"/>
              </a:ext>
            </a:extLst>
          </p:cNvPr>
          <p:cNvSpPr txBox="1"/>
          <p:nvPr/>
        </p:nvSpPr>
        <p:spPr>
          <a:xfrm>
            <a:off x="-316029" y="2767280"/>
            <a:ext cx="12116965" cy="1323439"/>
          </a:xfrm>
          <a:prstGeom prst="rect">
            <a:avLst/>
          </a:prstGeom>
          <a:noFill/>
        </p:spPr>
        <p:txBody>
          <a:bodyPr wrap="square">
            <a:spAutoFit/>
          </a:bodyPr>
          <a:lstStyle/>
          <a:p>
            <a:pPr algn="ctr"/>
            <a:r>
              <a:rPr lang="en-US" sz="4000" b="1" dirty="0"/>
              <a:t>Top 10 Best OOPS (Object-Oriented Programming)</a:t>
            </a:r>
          </a:p>
          <a:p>
            <a:pPr algn="ctr"/>
            <a:r>
              <a:rPr lang="en-US" sz="4000" b="1" dirty="0"/>
              <a:t>Questions and Answers</a:t>
            </a:r>
          </a:p>
        </p:txBody>
      </p:sp>
      <p:sp>
        <p:nvSpPr>
          <p:cNvPr id="2" name="TextBox 1">
            <a:extLst>
              <a:ext uri="{FF2B5EF4-FFF2-40B4-BE49-F238E27FC236}">
                <a16:creationId xmlns:a16="http://schemas.microsoft.com/office/drawing/2014/main" id="{F46BB396-7C90-5A99-D1BA-A4E0E24CA4EC}"/>
              </a:ext>
            </a:extLst>
          </p:cNvPr>
          <p:cNvSpPr txBox="1"/>
          <p:nvPr/>
        </p:nvSpPr>
        <p:spPr>
          <a:xfrm>
            <a:off x="-242122" y="508413"/>
            <a:ext cx="12241465" cy="830997"/>
          </a:xfrm>
          <a:prstGeom prst="rect">
            <a:avLst/>
          </a:prstGeom>
          <a:noFill/>
        </p:spPr>
        <p:txBody>
          <a:bodyPr wrap="square">
            <a:spAutoFit/>
          </a:bodyPr>
          <a:lstStyle/>
          <a:p>
            <a:pPr algn="ctr"/>
            <a:r>
              <a:rPr lang="en-US" sz="4800" b="1" dirty="0">
                <a:solidFill>
                  <a:schemeClr val="bg1"/>
                </a:solidFill>
                <a:highlight>
                  <a:srgbClr val="000080"/>
                </a:highlight>
              </a:rPr>
              <a:t>OOPS (Object-Oriented Programming)</a:t>
            </a:r>
          </a:p>
        </p:txBody>
      </p:sp>
    </p:spTree>
    <p:extLst>
      <p:ext uri="{BB962C8B-B14F-4D97-AF65-F5344CB8AC3E}">
        <p14:creationId xmlns:p14="http://schemas.microsoft.com/office/powerpoint/2010/main" val="296565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CE2F75-37C0-548A-0203-321BEF11201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B744B76-2262-4563-1E5C-A7430D20367D}"/>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10. What is the this keyword in Java?</a:t>
            </a:r>
          </a:p>
        </p:txBody>
      </p:sp>
      <p:sp>
        <p:nvSpPr>
          <p:cNvPr id="5" name="TextBox 4">
            <a:extLst>
              <a:ext uri="{FF2B5EF4-FFF2-40B4-BE49-F238E27FC236}">
                <a16:creationId xmlns:a16="http://schemas.microsoft.com/office/drawing/2014/main" id="{94D4A9C1-B0A8-3823-D9E5-486528E26A85}"/>
              </a:ext>
            </a:extLst>
          </p:cNvPr>
          <p:cNvSpPr txBox="1"/>
          <p:nvPr/>
        </p:nvSpPr>
        <p:spPr>
          <a:xfrm>
            <a:off x="403722" y="1414105"/>
            <a:ext cx="11013776" cy="923330"/>
          </a:xfrm>
          <a:prstGeom prst="rect">
            <a:avLst/>
          </a:prstGeom>
          <a:noFill/>
        </p:spPr>
        <p:txBody>
          <a:bodyPr wrap="square">
            <a:spAutoFit/>
          </a:bodyPr>
          <a:lstStyle/>
          <a:p>
            <a:r>
              <a:rPr lang="en-US" dirty="0"/>
              <a:t>This keyword in Java refers to the current instance of the class. It is also </a:t>
            </a:r>
            <a:r>
              <a:rPr lang="en-IN" dirty="0"/>
              <a:t>used to refer to instance variables and methods of the current object, especially when there is a naming conflict (e.g., between instance variables and parameters).</a:t>
            </a:r>
          </a:p>
        </p:txBody>
      </p:sp>
    </p:spTree>
    <p:extLst>
      <p:ext uri="{BB962C8B-B14F-4D97-AF65-F5344CB8AC3E}">
        <p14:creationId xmlns:p14="http://schemas.microsoft.com/office/powerpoint/2010/main" val="130125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23639" y="2790794"/>
            <a:ext cx="9648169" cy="1446550"/>
          </a:xfrm>
          <a:prstGeom prst="rect">
            <a:avLst/>
          </a:prstGeom>
          <a:noFill/>
        </p:spPr>
        <p:txBody>
          <a:bodyPr wrap="square">
            <a:spAutoFit/>
          </a:bodyPr>
          <a:lstStyle/>
          <a:p>
            <a:pPr algn="ctr"/>
            <a:r>
              <a:rPr lang="en-US" sz="8800" dirty="0">
                <a:solidFill>
                  <a:schemeClr val="accent1">
                    <a:lumMod val="75000"/>
                  </a:schemeClr>
                </a:solidFill>
              </a:rPr>
              <a:t>Thank You</a:t>
            </a:r>
          </a:p>
        </p:txBody>
      </p:sp>
    </p:spTree>
    <p:extLst>
      <p:ext uri="{BB962C8B-B14F-4D97-AF65-F5344CB8AC3E}">
        <p14:creationId xmlns:p14="http://schemas.microsoft.com/office/powerpoint/2010/main" val="271434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A4F548-3A37-4A42-AA6C-56736460937D}"/>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1. What is Object-Oriented Programming (OOP)?</a:t>
            </a:r>
          </a:p>
        </p:txBody>
      </p:sp>
      <p:sp>
        <p:nvSpPr>
          <p:cNvPr id="3" name="TextBox 2">
            <a:extLst>
              <a:ext uri="{FF2B5EF4-FFF2-40B4-BE49-F238E27FC236}">
                <a16:creationId xmlns:a16="http://schemas.microsoft.com/office/drawing/2014/main" id="{23AB833C-CF78-E514-37FF-FEC62EF4022D}"/>
              </a:ext>
            </a:extLst>
          </p:cNvPr>
          <p:cNvSpPr txBox="1"/>
          <p:nvPr/>
        </p:nvSpPr>
        <p:spPr>
          <a:xfrm>
            <a:off x="597379" y="1344139"/>
            <a:ext cx="10435806" cy="3927357"/>
          </a:xfrm>
          <a:prstGeom prst="rect">
            <a:avLst/>
          </a:prstGeom>
          <a:noFill/>
        </p:spPr>
        <p:txBody>
          <a:bodyPr wrap="square">
            <a:spAutoFit/>
          </a:bodyPr>
          <a:lstStyle/>
          <a:p>
            <a:r>
              <a:rPr lang="en-US" dirty="0"/>
              <a:t>Object-oriented programming (OOP) is a programming paradigm that is based on the concept of objects, which can contain data in the form of fields (also called attributes or properties) and code in the form of methods (also called functions). OOP focuses on organizing software design around these objects. The main principles of OOP are:</a:t>
            </a:r>
          </a:p>
          <a:p>
            <a:endParaRPr lang="en-US" dirty="0"/>
          </a:p>
          <a:p>
            <a:pPr marL="342900" indent="-342900">
              <a:lnSpc>
                <a:spcPct val="150000"/>
              </a:lnSpc>
              <a:buFont typeface="+mj-lt"/>
              <a:buAutoNum type="arabicPeriod"/>
            </a:pPr>
            <a:r>
              <a:rPr lang="en-US" b="1" dirty="0"/>
              <a:t>Encapsulation: </a:t>
            </a:r>
            <a:r>
              <a:rPr lang="en-US" dirty="0"/>
              <a:t>Bundling data and methods that operate on the data into a single unit (class), and restricting access to the internal details of the object.</a:t>
            </a:r>
          </a:p>
          <a:p>
            <a:pPr marL="342900" indent="-342900">
              <a:lnSpc>
                <a:spcPct val="150000"/>
              </a:lnSpc>
              <a:buFont typeface="+mj-lt"/>
              <a:buAutoNum type="arabicPeriod"/>
            </a:pPr>
            <a:r>
              <a:rPr lang="en-US" b="1" dirty="0"/>
              <a:t>Abstraction: </a:t>
            </a:r>
            <a:r>
              <a:rPr lang="en-US" dirty="0"/>
              <a:t>Hiding complex implementation details and exposing only the necessary parts of the object.</a:t>
            </a:r>
          </a:p>
          <a:p>
            <a:pPr marL="342900" indent="-342900">
              <a:lnSpc>
                <a:spcPct val="150000"/>
              </a:lnSpc>
              <a:buFont typeface="+mj-lt"/>
              <a:buAutoNum type="arabicPeriod"/>
            </a:pPr>
            <a:r>
              <a:rPr lang="en-US" b="1" dirty="0"/>
              <a:t>Inheritance: </a:t>
            </a:r>
            <a:r>
              <a:rPr lang="en-US" dirty="0"/>
              <a:t>A mechanism where one class can inherit attributes and methods from another class.</a:t>
            </a:r>
          </a:p>
          <a:p>
            <a:pPr marL="342900" indent="-342900">
              <a:lnSpc>
                <a:spcPct val="150000"/>
              </a:lnSpc>
              <a:buFont typeface="+mj-lt"/>
              <a:buAutoNum type="arabicPeriod"/>
            </a:pPr>
            <a:r>
              <a:rPr lang="en-US" b="1" dirty="0"/>
              <a:t>Polymorphism: </a:t>
            </a:r>
            <a:r>
              <a:rPr lang="en-US" dirty="0"/>
              <a:t>The ability to take many forms, allowing objects of different classes to be treated as objects of a common superclass.</a:t>
            </a:r>
          </a:p>
        </p:txBody>
      </p:sp>
    </p:spTree>
    <p:extLst>
      <p:ext uri="{BB962C8B-B14F-4D97-AF65-F5344CB8AC3E}">
        <p14:creationId xmlns:p14="http://schemas.microsoft.com/office/powerpoint/2010/main" val="46749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8AA29E-6F89-A585-E57B-28BDDECA0F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6BCCB5-96EB-8D69-FC0D-DBD37E6ADBBA}"/>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2. What is a Class in OOP?</a:t>
            </a:r>
          </a:p>
        </p:txBody>
      </p:sp>
      <p:sp>
        <p:nvSpPr>
          <p:cNvPr id="3" name="TextBox 2">
            <a:extLst>
              <a:ext uri="{FF2B5EF4-FFF2-40B4-BE49-F238E27FC236}">
                <a16:creationId xmlns:a16="http://schemas.microsoft.com/office/drawing/2014/main" id="{BFFD3E95-95B2-97DF-BFE2-CD296AB835FA}"/>
              </a:ext>
            </a:extLst>
          </p:cNvPr>
          <p:cNvSpPr txBox="1"/>
          <p:nvPr/>
        </p:nvSpPr>
        <p:spPr>
          <a:xfrm>
            <a:off x="597379" y="1344139"/>
            <a:ext cx="10435806" cy="923330"/>
          </a:xfrm>
          <a:prstGeom prst="rect">
            <a:avLst/>
          </a:prstGeom>
          <a:noFill/>
        </p:spPr>
        <p:txBody>
          <a:bodyPr wrap="square">
            <a:spAutoFit/>
          </a:bodyPr>
          <a:lstStyle/>
          <a:p>
            <a:r>
              <a:rPr lang="en-US" dirty="0"/>
              <a:t>A </a:t>
            </a:r>
            <a:r>
              <a:rPr lang="en-US" b="1" dirty="0"/>
              <a:t>class</a:t>
            </a:r>
            <a:r>
              <a:rPr lang="en-US" dirty="0"/>
              <a:t> is a blueprint or template for creating objects in OOP. It defines properties (attributes) and methods (functions) that the objects created from the class will have. A class defines the structure and behavior of objects, but it does not hold any data itself. For example:</a:t>
            </a:r>
          </a:p>
        </p:txBody>
      </p:sp>
      <p:sp>
        <p:nvSpPr>
          <p:cNvPr id="5" name="TextBox 4">
            <a:extLst>
              <a:ext uri="{FF2B5EF4-FFF2-40B4-BE49-F238E27FC236}">
                <a16:creationId xmlns:a16="http://schemas.microsoft.com/office/drawing/2014/main" id="{608C269C-8050-3008-7A71-32D51C4B87CA}"/>
              </a:ext>
            </a:extLst>
          </p:cNvPr>
          <p:cNvSpPr txBox="1"/>
          <p:nvPr/>
        </p:nvSpPr>
        <p:spPr>
          <a:xfrm>
            <a:off x="899304" y="2887313"/>
            <a:ext cx="6094562" cy="2308324"/>
          </a:xfrm>
          <a:prstGeom prst="rect">
            <a:avLst/>
          </a:prstGeom>
          <a:noFill/>
        </p:spPr>
        <p:txBody>
          <a:bodyPr wrap="square">
            <a:spAutoFit/>
          </a:bodyPr>
          <a:lstStyle/>
          <a:p>
            <a:r>
              <a:rPr lang="en-IN" dirty="0"/>
              <a:t>class Car {</a:t>
            </a:r>
          </a:p>
          <a:p>
            <a:r>
              <a:rPr lang="en-IN" dirty="0"/>
              <a:t>    String model;</a:t>
            </a:r>
          </a:p>
          <a:p>
            <a:r>
              <a:rPr lang="en-IN" dirty="0"/>
              <a:t>    String </a:t>
            </a:r>
            <a:r>
              <a:rPr lang="en-IN" dirty="0" err="1"/>
              <a:t>color</a:t>
            </a:r>
            <a:r>
              <a:rPr lang="en-IN" dirty="0"/>
              <a:t>;</a:t>
            </a:r>
          </a:p>
          <a:p>
            <a:endParaRPr lang="en-IN" dirty="0"/>
          </a:p>
          <a:p>
            <a:r>
              <a:rPr lang="en-IN" dirty="0"/>
              <a:t>    void </a:t>
            </a:r>
            <a:r>
              <a:rPr lang="en-IN" dirty="0" err="1"/>
              <a:t>startEngine</a:t>
            </a:r>
            <a:r>
              <a:rPr lang="en-IN" dirty="0"/>
              <a:t>() {</a:t>
            </a:r>
          </a:p>
          <a:p>
            <a:r>
              <a:rPr lang="en-IN" dirty="0"/>
              <a:t>        </a:t>
            </a:r>
            <a:r>
              <a:rPr lang="en-IN" dirty="0" err="1"/>
              <a:t>System.out.println</a:t>
            </a:r>
            <a:r>
              <a:rPr lang="en-IN" dirty="0"/>
              <a:t>("Engine started");</a:t>
            </a:r>
          </a:p>
          <a:p>
            <a:r>
              <a:rPr lang="en-IN" dirty="0"/>
              <a:t>    }</a:t>
            </a:r>
          </a:p>
          <a:p>
            <a:r>
              <a:rPr lang="en-IN" dirty="0"/>
              <a:t>}</a:t>
            </a:r>
          </a:p>
        </p:txBody>
      </p:sp>
    </p:spTree>
    <p:extLst>
      <p:ext uri="{BB962C8B-B14F-4D97-AF65-F5344CB8AC3E}">
        <p14:creationId xmlns:p14="http://schemas.microsoft.com/office/powerpoint/2010/main" val="215060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55FDCF-9114-59A0-AA1D-CA3281BBE24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DD62E8-9E5D-F9A4-BA43-AD4168BCCD2B}"/>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3. What is an Object in OOP?</a:t>
            </a:r>
          </a:p>
        </p:txBody>
      </p:sp>
      <p:sp>
        <p:nvSpPr>
          <p:cNvPr id="3" name="TextBox 2">
            <a:extLst>
              <a:ext uri="{FF2B5EF4-FFF2-40B4-BE49-F238E27FC236}">
                <a16:creationId xmlns:a16="http://schemas.microsoft.com/office/drawing/2014/main" id="{67D1AD86-0582-F9CB-688D-5B12B6F98980}"/>
              </a:ext>
            </a:extLst>
          </p:cNvPr>
          <p:cNvSpPr txBox="1"/>
          <p:nvPr/>
        </p:nvSpPr>
        <p:spPr>
          <a:xfrm>
            <a:off x="597379" y="1344139"/>
            <a:ext cx="10435806" cy="646331"/>
          </a:xfrm>
          <a:prstGeom prst="rect">
            <a:avLst/>
          </a:prstGeom>
          <a:noFill/>
        </p:spPr>
        <p:txBody>
          <a:bodyPr wrap="square">
            <a:spAutoFit/>
          </a:bodyPr>
          <a:lstStyle/>
          <a:p>
            <a:r>
              <a:rPr lang="en-US" dirty="0"/>
              <a:t>An object is an instance of a class. It is a concrete representation of the class, with its own set of attributes and methods. Objects are created from a class, and each object can hold different data in its attributes.</a:t>
            </a:r>
          </a:p>
        </p:txBody>
      </p:sp>
      <p:sp>
        <p:nvSpPr>
          <p:cNvPr id="5" name="TextBox 4">
            <a:extLst>
              <a:ext uri="{FF2B5EF4-FFF2-40B4-BE49-F238E27FC236}">
                <a16:creationId xmlns:a16="http://schemas.microsoft.com/office/drawing/2014/main" id="{1C7EAEB7-79E1-9F8B-E515-FC413EDE0D0C}"/>
              </a:ext>
            </a:extLst>
          </p:cNvPr>
          <p:cNvSpPr txBox="1"/>
          <p:nvPr/>
        </p:nvSpPr>
        <p:spPr>
          <a:xfrm>
            <a:off x="597379" y="2559509"/>
            <a:ext cx="6094562" cy="1200329"/>
          </a:xfrm>
          <a:prstGeom prst="rect">
            <a:avLst/>
          </a:prstGeom>
          <a:noFill/>
        </p:spPr>
        <p:txBody>
          <a:bodyPr wrap="square">
            <a:spAutoFit/>
          </a:bodyPr>
          <a:lstStyle/>
          <a:p>
            <a:r>
              <a:rPr lang="en-IN" dirty="0"/>
              <a:t>Car </a:t>
            </a:r>
            <a:r>
              <a:rPr lang="en-IN" dirty="0" err="1"/>
              <a:t>myCar</a:t>
            </a:r>
            <a:r>
              <a:rPr lang="en-IN" dirty="0"/>
              <a:t> = new Car();</a:t>
            </a:r>
          </a:p>
          <a:p>
            <a:r>
              <a:rPr lang="en-IN" dirty="0" err="1"/>
              <a:t>myCar.model</a:t>
            </a:r>
            <a:r>
              <a:rPr lang="en-IN" dirty="0"/>
              <a:t> = "Toyota";</a:t>
            </a:r>
          </a:p>
          <a:p>
            <a:r>
              <a:rPr lang="en-IN" dirty="0" err="1"/>
              <a:t>myCar.color</a:t>
            </a:r>
            <a:r>
              <a:rPr lang="en-IN" dirty="0"/>
              <a:t> = "Red";</a:t>
            </a:r>
          </a:p>
          <a:p>
            <a:r>
              <a:rPr lang="en-IN" dirty="0" err="1"/>
              <a:t>myCar.startEngine</a:t>
            </a:r>
            <a:r>
              <a:rPr lang="en-IN" dirty="0"/>
              <a:t>();  // Calling the method</a:t>
            </a:r>
          </a:p>
        </p:txBody>
      </p:sp>
    </p:spTree>
    <p:extLst>
      <p:ext uri="{BB962C8B-B14F-4D97-AF65-F5344CB8AC3E}">
        <p14:creationId xmlns:p14="http://schemas.microsoft.com/office/powerpoint/2010/main" val="150361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6BD499-80AA-2D13-6BC3-B79BA8B0B83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372D6D-56F5-329E-C171-F128846267A2}"/>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4. What is Encapsulation?</a:t>
            </a:r>
          </a:p>
        </p:txBody>
      </p:sp>
      <p:sp>
        <p:nvSpPr>
          <p:cNvPr id="3" name="TextBox 2">
            <a:extLst>
              <a:ext uri="{FF2B5EF4-FFF2-40B4-BE49-F238E27FC236}">
                <a16:creationId xmlns:a16="http://schemas.microsoft.com/office/drawing/2014/main" id="{0F05C490-13C2-2951-BB57-6D789C6F7711}"/>
              </a:ext>
            </a:extLst>
          </p:cNvPr>
          <p:cNvSpPr txBox="1"/>
          <p:nvPr/>
        </p:nvSpPr>
        <p:spPr>
          <a:xfrm>
            <a:off x="597379" y="1344139"/>
            <a:ext cx="10435806" cy="1200329"/>
          </a:xfrm>
          <a:prstGeom prst="rect">
            <a:avLst/>
          </a:prstGeom>
          <a:noFill/>
        </p:spPr>
        <p:txBody>
          <a:bodyPr wrap="square">
            <a:spAutoFit/>
          </a:bodyPr>
          <a:lstStyle/>
          <a:p>
            <a:r>
              <a:rPr lang="en-US" dirty="0"/>
              <a:t>Encapsulation is the concept of wrapping data (attributes) and methods (functions) into a single unit called a class. It is used to restrict access to some of an object's components, making it private or protected, and only allowing access to them through public methods (getters and setters). This helps prevent unauthorized access and modification of the object’s internal state.</a:t>
            </a:r>
          </a:p>
        </p:txBody>
      </p:sp>
      <p:sp>
        <p:nvSpPr>
          <p:cNvPr id="6" name="TextBox 5">
            <a:extLst>
              <a:ext uri="{FF2B5EF4-FFF2-40B4-BE49-F238E27FC236}">
                <a16:creationId xmlns:a16="http://schemas.microsoft.com/office/drawing/2014/main" id="{676BA491-99F0-5CCF-34B8-43FBA00AB106}"/>
              </a:ext>
            </a:extLst>
          </p:cNvPr>
          <p:cNvSpPr txBox="1"/>
          <p:nvPr/>
        </p:nvSpPr>
        <p:spPr>
          <a:xfrm>
            <a:off x="856172" y="3092918"/>
            <a:ext cx="6094562" cy="3139321"/>
          </a:xfrm>
          <a:prstGeom prst="rect">
            <a:avLst/>
          </a:prstGeom>
          <a:noFill/>
        </p:spPr>
        <p:txBody>
          <a:bodyPr wrap="square">
            <a:spAutoFit/>
          </a:bodyPr>
          <a:lstStyle/>
          <a:p>
            <a:r>
              <a:rPr lang="en-IN" dirty="0"/>
              <a:t>class Person {</a:t>
            </a:r>
          </a:p>
          <a:p>
            <a:r>
              <a:rPr lang="en-IN" dirty="0"/>
              <a:t>    private String name;  // private field</a:t>
            </a:r>
          </a:p>
          <a:p>
            <a:endParaRPr lang="en-IN" dirty="0"/>
          </a:p>
          <a:p>
            <a:r>
              <a:rPr lang="en-IN" dirty="0"/>
              <a:t>    public String </a:t>
            </a:r>
            <a:r>
              <a:rPr lang="en-IN" dirty="0" err="1"/>
              <a:t>getName</a:t>
            </a:r>
            <a:r>
              <a:rPr lang="en-IN" dirty="0"/>
              <a:t>() {  // Getter method</a:t>
            </a:r>
          </a:p>
          <a:p>
            <a:r>
              <a:rPr lang="en-IN" dirty="0"/>
              <a:t>        return name;</a:t>
            </a:r>
          </a:p>
          <a:p>
            <a:r>
              <a:rPr lang="en-IN" dirty="0"/>
              <a:t>    }</a:t>
            </a:r>
          </a:p>
          <a:p>
            <a:endParaRPr lang="en-IN" dirty="0"/>
          </a:p>
          <a:p>
            <a:r>
              <a:rPr lang="en-IN" dirty="0"/>
              <a:t>    public void </a:t>
            </a:r>
            <a:r>
              <a:rPr lang="en-IN" dirty="0" err="1"/>
              <a:t>setName</a:t>
            </a:r>
            <a:r>
              <a:rPr lang="en-IN" dirty="0"/>
              <a:t>(String name) {  // Setter method</a:t>
            </a:r>
          </a:p>
          <a:p>
            <a:r>
              <a:rPr lang="en-IN" dirty="0"/>
              <a:t>        this.name = name;</a:t>
            </a:r>
          </a:p>
          <a:p>
            <a:r>
              <a:rPr lang="en-IN" dirty="0"/>
              <a:t>    }</a:t>
            </a:r>
          </a:p>
          <a:p>
            <a:r>
              <a:rPr lang="en-IN" dirty="0"/>
              <a:t>}</a:t>
            </a:r>
          </a:p>
        </p:txBody>
      </p:sp>
    </p:spTree>
    <p:extLst>
      <p:ext uri="{BB962C8B-B14F-4D97-AF65-F5344CB8AC3E}">
        <p14:creationId xmlns:p14="http://schemas.microsoft.com/office/powerpoint/2010/main" val="124514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5DFF-C4A4-EA43-2515-F944FBB6406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2B6091-395B-E44C-F240-52E57FEE62FA}"/>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5. What is Abstraction?</a:t>
            </a:r>
          </a:p>
        </p:txBody>
      </p:sp>
      <p:sp>
        <p:nvSpPr>
          <p:cNvPr id="5" name="TextBox 4">
            <a:extLst>
              <a:ext uri="{FF2B5EF4-FFF2-40B4-BE49-F238E27FC236}">
                <a16:creationId xmlns:a16="http://schemas.microsoft.com/office/drawing/2014/main" id="{9F0C91E0-5F43-A5EA-713B-C7440AA90EE2}"/>
              </a:ext>
            </a:extLst>
          </p:cNvPr>
          <p:cNvSpPr txBox="1"/>
          <p:nvPr/>
        </p:nvSpPr>
        <p:spPr>
          <a:xfrm>
            <a:off x="493863" y="1298670"/>
            <a:ext cx="11039654" cy="923330"/>
          </a:xfrm>
          <a:prstGeom prst="rect">
            <a:avLst/>
          </a:prstGeom>
          <a:noFill/>
        </p:spPr>
        <p:txBody>
          <a:bodyPr wrap="square">
            <a:spAutoFit/>
          </a:bodyPr>
          <a:lstStyle/>
          <a:p>
            <a:r>
              <a:rPr lang="en-IN" dirty="0"/>
              <a:t>Abstraction is the concept of hiding the implementation details and showing only the essential features of an object. It helps in reducing complexity by providing a simplified view of the object. In OOP, abstraction is typically achieved using abstract classes or interfaces.</a:t>
            </a:r>
          </a:p>
        </p:txBody>
      </p:sp>
      <p:sp>
        <p:nvSpPr>
          <p:cNvPr id="8" name="TextBox 7">
            <a:extLst>
              <a:ext uri="{FF2B5EF4-FFF2-40B4-BE49-F238E27FC236}">
                <a16:creationId xmlns:a16="http://schemas.microsoft.com/office/drawing/2014/main" id="{B6DB6D35-BAF8-7121-2E97-3AD288C1C12A}"/>
              </a:ext>
            </a:extLst>
          </p:cNvPr>
          <p:cNvSpPr txBox="1"/>
          <p:nvPr/>
        </p:nvSpPr>
        <p:spPr>
          <a:xfrm>
            <a:off x="735401" y="2323259"/>
            <a:ext cx="6094562" cy="4247317"/>
          </a:xfrm>
          <a:prstGeom prst="rect">
            <a:avLst/>
          </a:prstGeom>
          <a:noFill/>
        </p:spPr>
        <p:txBody>
          <a:bodyPr wrap="square">
            <a:spAutoFit/>
          </a:bodyPr>
          <a:lstStyle/>
          <a:p>
            <a:r>
              <a:rPr lang="en-IN" dirty="0"/>
              <a:t>abstract class Animal {</a:t>
            </a:r>
          </a:p>
          <a:p>
            <a:r>
              <a:rPr lang="en-IN" dirty="0"/>
              <a:t>    abstract void sound();  // Abstract method</a:t>
            </a:r>
          </a:p>
          <a:p>
            <a:r>
              <a:rPr lang="en-IN" dirty="0"/>
              <a:t>}</a:t>
            </a:r>
          </a:p>
          <a:p>
            <a:endParaRPr lang="en-IN" dirty="0"/>
          </a:p>
          <a:p>
            <a:r>
              <a:rPr lang="en-IN" dirty="0"/>
              <a:t>class Dog extends Animal {</a:t>
            </a:r>
          </a:p>
          <a:p>
            <a:r>
              <a:rPr lang="en-IN" dirty="0"/>
              <a:t>    void sound() {</a:t>
            </a:r>
          </a:p>
          <a:p>
            <a:r>
              <a:rPr lang="en-IN" dirty="0"/>
              <a:t>        </a:t>
            </a:r>
            <a:r>
              <a:rPr lang="en-IN" dirty="0" err="1"/>
              <a:t>System.out.println</a:t>
            </a:r>
            <a:r>
              <a:rPr lang="en-IN" dirty="0"/>
              <a:t>("Woof");</a:t>
            </a:r>
          </a:p>
          <a:p>
            <a:r>
              <a:rPr lang="en-IN" dirty="0"/>
              <a:t>    }</a:t>
            </a:r>
          </a:p>
          <a:p>
            <a:r>
              <a:rPr lang="en-IN" dirty="0"/>
              <a:t>}</a:t>
            </a:r>
          </a:p>
          <a:p>
            <a:endParaRPr lang="en-IN" dirty="0"/>
          </a:p>
          <a:p>
            <a:r>
              <a:rPr lang="en-IN" dirty="0"/>
              <a:t>class Cat extends Animal {</a:t>
            </a:r>
          </a:p>
          <a:p>
            <a:r>
              <a:rPr lang="en-IN" dirty="0"/>
              <a:t>    void sound() {</a:t>
            </a:r>
          </a:p>
          <a:p>
            <a:r>
              <a:rPr lang="en-IN" dirty="0"/>
              <a:t>        </a:t>
            </a:r>
            <a:r>
              <a:rPr lang="en-IN" dirty="0" err="1"/>
              <a:t>System.out.println</a:t>
            </a:r>
            <a:r>
              <a:rPr lang="en-IN" dirty="0"/>
              <a:t>("Meow");</a:t>
            </a:r>
          </a:p>
          <a:p>
            <a:r>
              <a:rPr lang="en-IN" dirty="0"/>
              <a:t>    }</a:t>
            </a:r>
          </a:p>
          <a:p>
            <a:r>
              <a:rPr lang="en-IN" dirty="0"/>
              <a:t>}</a:t>
            </a:r>
          </a:p>
        </p:txBody>
      </p:sp>
    </p:spTree>
    <p:extLst>
      <p:ext uri="{BB962C8B-B14F-4D97-AF65-F5344CB8AC3E}">
        <p14:creationId xmlns:p14="http://schemas.microsoft.com/office/powerpoint/2010/main" val="273312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9B5D2D-F5B8-21ED-4E42-67F03110BDC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834E92-414C-FE78-D077-236E68230C3E}"/>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6. What is Inheritance in OOP?</a:t>
            </a:r>
          </a:p>
        </p:txBody>
      </p:sp>
      <p:sp>
        <p:nvSpPr>
          <p:cNvPr id="5" name="TextBox 4">
            <a:extLst>
              <a:ext uri="{FF2B5EF4-FFF2-40B4-BE49-F238E27FC236}">
                <a16:creationId xmlns:a16="http://schemas.microsoft.com/office/drawing/2014/main" id="{11068184-C1DC-CA57-1980-7941049452AA}"/>
              </a:ext>
            </a:extLst>
          </p:cNvPr>
          <p:cNvSpPr txBox="1"/>
          <p:nvPr/>
        </p:nvSpPr>
        <p:spPr>
          <a:xfrm>
            <a:off x="493863" y="1298670"/>
            <a:ext cx="11039654" cy="923330"/>
          </a:xfrm>
          <a:prstGeom prst="rect">
            <a:avLst/>
          </a:prstGeom>
          <a:noFill/>
        </p:spPr>
        <p:txBody>
          <a:bodyPr wrap="square">
            <a:spAutoFit/>
          </a:bodyPr>
          <a:lstStyle/>
          <a:p>
            <a:r>
              <a:rPr lang="en-US" dirty="0"/>
              <a:t>Inheritance is the mechanism in OOP where one class (child class) can inherit properties and behaviors (methods) from another class (parent class). This allows for code reuse and the creation of hierarchical relationships between classes.</a:t>
            </a:r>
            <a:endParaRPr lang="en-IN" dirty="0"/>
          </a:p>
        </p:txBody>
      </p:sp>
      <p:sp>
        <p:nvSpPr>
          <p:cNvPr id="3" name="TextBox 2">
            <a:extLst>
              <a:ext uri="{FF2B5EF4-FFF2-40B4-BE49-F238E27FC236}">
                <a16:creationId xmlns:a16="http://schemas.microsoft.com/office/drawing/2014/main" id="{4A0197FE-3A60-C7B6-53A4-86CFB59078B5}"/>
              </a:ext>
            </a:extLst>
          </p:cNvPr>
          <p:cNvSpPr txBox="1"/>
          <p:nvPr/>
        </p:nvSpPr>
        <p:spPr>
          <a:xfrm>
            <a:off x="1063206" y="2323259"/>
            <a:ext cx="6094562" cy="4247317"/>
          </a:xfrm>
          <a:prstGeom prst="rect">
            <a:avLst/>
          </a:prstGeom>
          <a:noFill/>
        </p:spPr>
        <p:txBody>
          <a:bodyPr wrap="square">
            <a:spAutoFit/>
          </a:bodyPr>
          <a:lstStyle/>
          <a:p>
            <a:r>
              <a:rPr lang="en-IN" dirty="0"/>
              <a:t>class Animal {</a:t>
            </a:r>
          </a:p>
          <a:p>
            <a:r>
              <a:rPr lang="en-IN" dirty="0"/>
              <a:t>    void eat() {</a:t>
            </a:r>
          </a:p>
          <a:p>
            <a:r>
              <a:rPr lang="en-IN" dirty="0"/>
              <a:t>        </a:t>
            </a:r>
            <a:r>
              <a:rPr lang="en-IN" dirty="0" err="1"/>
              <a:t>System.out.println</a:t>
            </a:r>
            <a:r>
              <a:rPr lang="en-IN" dirty="0"/>
              <a:t>("Eating");</a:t>
            </a:r>
          </a:p>
          <a:p>
            <a:r>
              <a:rPr lang="en-IN" dirty="0"/>
              <a:t>    }</a:t>
            </a:r>
          </a:p>
          <a:p>
            <a:r>
              <a:rPr lang="en-IN" dirty="0"/>
              <a:t>}</a:t>
            </a:r>
          </a:p>
          <a:p>
            <a:endParaRPr lang="en-IN" dirty="0"/>
          </a:p>
          <a:p>
            <a:r>
              <a:rPr lang="en-IN" dirty="0"/>
              <a:t>class Dog extends Animal {</a:t>
            </a:r>
          </a:p>
          <a:p>
            <a:r>
              <a:rPr lang="en-IN" dirty="0"/>
              <a:t>    void bark() {</a:t>
            </a:r>
          </a:p>
          <a:p>
            <a:r>
              <a:rPr lang="en-IN" dirty="0"/>
              <a:t>        </a:t>
            </a:r>
            <a:r>
              <a:rPr lang="en-IN" dirty="0" err="1"/>
              <a:t>System.out.println</a:t>
            </a:r>
            <a:r>
              <a:rPr lang="en-IN" dirty="0"/>
              <a:t>("Barking");</a:t>
            </a:r>
          </a:p>
          <a:p>
            <a:r>
              <a:rPr lang="en-IN" dirty="0"/>
              <a:t>    }</a:t>
            </a:r>
          </a:p>
          <a:p>
            <a:r>
              <a:rPr lang="en-IN" dirty="0"/>
              <a:t>}</a:t>
            </a:r>
          </a:p>
          <a:p>
            <a:endParaRPr lang="en-IN" dirty="0"/>
          </a:p>
          <a:p>
            <a:r>
              <a:rPr lang="en-IN" dirty="0"/>
              <a:t>Dog </a:t>
            </a:r>
            <a:r>
              <a:rPr lang="en-IN" dirty="0" err="1"/>
              <a:t>myDog</a:t>
            </a:r>
            <a:r>
              <a:rPr lang="en-IN" dirty="0"/>
              <a:t> = new Dog();</a:t>
            </a:r>
          </a:p>
          <a:p>
            <a:r>
              <a:rPr lang="en-IN" dirty="0" err="1"/>
              <a:t>myDog.eat</a:t>
            </a:r>
            <a:r>
              <a:rPr lang="en-IN" dirty="0"/>
              <a:t>();  // Inherited from Animal</a:t>
            </a:r>
          </a:p>
          <a:p>
            <a:r>
              <a:rPr lang="en-IN" dirty="0" err="1"/>
              <a:t>myDog.bark</a:t>
            </a:r>
            <a:r>
              <a:rPr lang="en-IN" dirty="0"/>
              <a:t>();  // Defined in Dog</a:t>
            </a:r>
          </a:p>
        </p:txBody>
      </p:sp>
    </p:spTree>
    <p:extLst>
      <p:ext uri="{BB962C8B-B14F-4D97-AF65-F5344CB8AC3E}">
        <p14:creationId xmlns:p14="http://schemas.microsoft.com/office/powerpoint/2010/main" val="286635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3043A1-B0B8-CE7B-E8F5-AA65595246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E0653D9-2CFB-2C39-A502-0B5141A8F12C}"/>
              </a:ext>
            </a:extLst>
          </p:cNvPr>
          <p:cNvSpPr txBox="1"/>
          <p:nvPr/>
        </p:nvSpPr>
        <p:spPr>
          <a:xfrm>
            <a:off x="403722" y="479702"/>
            <a:ext cx="11354082" cy="523220"/>
          </a:xfrm>
          <a:prstGeom prst="rect">
            <a:avLst/>
          </a:prstGeom>
          <a:noFill/>
        </p:spPr>
        <p:txBody>
          <a:bodyPr wrap="square">
            <a:spAutoFit/>
          </a:bodyPr>
          <a:lstStyle/>
          <a:p>
            <a:r>
              <a:rPr lang="en-US" sz="2800" b="1" dirty="0">
                <a:solidFill>
                  <a:schemeClr val="accent2">
                    <a:lumMod val="75000"/>
                  </a:schemeClr>
                </a:solidFill>
              </a:rPr>
              <a:t>7. What is Polymorphism?</a:t>
            </a:r>
          </a:p>
        </p:txBody>
      </p:sp>
      <p:sp>
        <p:nvSpPr>
          <p:cNvPr id="5" name="TextBox 4">
            <a:extLst>
              <a:ext uri="{FF2B5EF4-FFF2-40B4-BE49-F238E27FC236}">
                <a16:creationId xmlns:a16="http://schemas.microsoft.com/office/drawing/2014/main" id="{FE4B05BB-D0C4-E70A-DA7A-BD7BEC23FC46}"/>
              </a:ext>
            </a:extLst>
          </p:cNvPr>
          <p:cNvSpPr txBox="1"/>
          <p:nvPr/>
        </p:nvSpPr>
        <p:spPr>
          <a:xfrm>
            <a:off x="493863" y="1298670"/>
            <a:ext cx="11039654" cy="2031325"/>
          </a:xfrm>
          <a:prstGeom prst="rect">
            <a:avLst/>
          </a:prstGeom>
          <a:noFill/>
        </p:spPr>
        <p:txBody>
          <a:bodyPr wrap="square">
            <a:spAutoFit/>
          </a:bodyPr>
          <a:lstStyle/>
          <a:p>
            <a:r>
              <a:rPr lang="en-US" dirty="0"/>
              <a:t>Polymorphism allows objects of different classes to be treated as objects of a common superclass. The most common types of polymorphism are:</a:t>
            </a:r>
          </a:p>
          <a:p>
            <a:endParaRPr lang="en-US" dirty="0"/>
          </a:p>
          <a:p>
            <a:r>
              <a:rPr lang="en-US" dirty="0"/>
              <a:t>Method Overloading: Defining multiple methods with the same name but different parameters.</a:t>
            </a:r>
          </a:p>
          <a:p>
            <a:endParaRPr lang="en-US" dirty="0"/>
          </a:p>
          <a:p>
            <a:r>
              <a:rPr lang="en-US" dirty="0"/>
              <a:t>Method Overriding: A subclass providing a specific implementation of a method that is already defined in its superclass.</a:t>
            </a:r>
            <a:endParaRPr lang="en-IN" dirty="0"/>
          </a:p>
        </p:txBody>
      </p:sp>
    </p:spTree>
    <p:extLst>
      <p:ext uri="{BB962C8B-B14F-4D97-AF65-F5344CB8AC3E}">
        <p14:creationId xmlns:p14="http://schemas.microsoft.com/office/powerpoint/2010/main" val="43475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0CF0FD-36F1-D326-F66F-385CFB0CCF2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55C58C-725D-CB04-1575-667D0737FDC4}"/>
              </a:ext>
            </a:extLst>
          </p:cNvPr>
          <p:cNvSpPr txBox="1"/>
          <p:nvPr/>
        </p:nvSpPr>
        <p:spPr>
          <a:xfrm>
            <a:off x="403722" y="479702"/>
            <a:ext cx="11354082" cy="954107"/>
          </a:xfrm>
          <a:prstGeom prst="rect">
            <a:avLst/>
          </a:prstGeom>
          <a:noFill/>
        </p:spPr>
        <p:txBody>
          <a:bodyPr wrap="square">
            <a:spAutoFit/>
          </a:bodyPr>
          <a:lstStyle/>
          <a:p>
            <a:r>
              <a:rPr lang="en-US" sz="2800" b="1" dirty="0">
                <a:solidFill>
                  <a:schemeClr val="accent2">
                    <a:lumMod val="75000"/>
                  </a:schemeClr>
                </a:solidFill>
              </a:rPr>
              <a:t>8. What is the difference between Method Overloading and Method Overriding?</a:t>
            </a:r>
          </a:p>
        </p:txBody>
      </p:sp>
      <p:sp>
        <p:nvSpPr>
          <p:cNvPr id="3" name="TextBox 2">
            <a:extLst>
              <a:ext uri="{FF2B5EF4-FFF2-40B4-BE49-F238E27FC236}">
                <a16:creationId xmlns:a16="http://schemas.microsoft.com/office/drawing/2014/main" id="{E017BD18-122D-349A-977D-586D653A6812}"/>
              </a:ext>
            </a:extLst>
          </p:cNvPr>
          <p:cNvSpPr txBox="1"/>
          <p:nvPr/>
        </p:nvSpPr>
        <p:spPr>
          <a:xfrm>
            <a:off x="554247" y="1811395"/>
            <a:ext cx="10435806" cy="646331"/>
          </a:xfrm>
          <a:prstGeom prst="rect">
            <a:avLst/>
          </a:prstGeom>
          <a:noFill/>
        </p:spPr>
        <p:txBody>
          <a:bodyPr wrap="square">
            <a:spAutoFit/>
          </a:bodyPr>
          <a:lstStyle/>
          <a:p>
            <a:r>
              <a:rPr lang="en-IN" b="1" dirty="0"/>
              <a:t>Method Overloading </a:t>
            </a:r>
            <a:r>
              <a:rPr lang="en-IN" dirty="0"/>
              <a:t>occurs when multiple methods in the same class have the same name but different parameters (number, type, or both). Example:</a:t>
            </a:r>
          </a:p>
        </p:txBody>
      </p:sp>
      <p:sp>
        <p:nvSpPr>
          <p:cNvPr id="9" name="TextBox 8">
            <a:extLst>
              <a:ext uri="{FF2B5EF4-FFF2-40B4-BE49-F238E27FC236}">
                <a16:creationId xmlns:a16="http://schemas.microsoft.com/office/drawing/2014/main" id="{A4423985-4981-8F8C-BE40-8DCF0CE53114}"/>
              </a:ext>
            </a:extLst>
          </p:cNvPr>
          <p:cNvSpPr txBox="1"/>
          <p:nvPr/>
        </p:nvSpPr>
        <p:spPr>
          <a:xfrm>
            <a:off x="493861" y="2835312"/>
            <a:ext cx="10746357" cy="646331"/>
          </a:xfrm>
          <a:prstGeom prst="rect">
            <a:avLst/>
          </a:prstGeom>
          <a:noFill/>
        </p:spPr>
        <p:txBody>
          <a:bodyPr wrap="square">
            <a:spAutoFit/>
          </a:bodyPr>
          <a:lstStyle/>
          <a:p>
            <a:r>
              <a:rPr lang="en-US" b="1" dirty="0"/>
              <a:t>Method Overriding</a:t>
            </a:r>
            <a:r>
              <a:rPr lang="en-US" dirty="0"/>
              <a:t> occurs when a subclass provides a specific implementation for a method that is already defined in its superclass, usually to modify or extend the behavior of that method. Example:</a:t>
            </a:r>
            <a:endParaRPr lang="en-IN" dirty="0"/>
          </a:p>
        </p:txBody>
      </p:sp>
      <p:sp>
        <p:nvSpPr>
          <p:cNvPr id="12" name="TextBox 11">
            <a:extLst>
              <a:ext uri="{FF2B5EF4-FFF2-40B4-BE49-F238E27FC236}">
                <a16:creationId xmlns:a16="http://schemas.microsoft.com/office/drawing/2014/main" id="{045E465F-26E2-DE84-FF68-CFA9C860B3CE}"/>
              </a:ext>
            </a:extLst>
          </p:cNvPr>
          <p:cNvSpPr txBox="1"/>
          <p:nvPr/>
        </p:nvSpPr>
        <p:spPr>
          <a:xfrm>
            <a:off x="403722" y="3772118"/>
            <a:ext cx="11354082" cy="523220"/>
          </a:xfrm>
          <a:prstGeom prst="rect">
            <a:avLst/>
          </a:prstGeom>
          <a:noFill/>
        </p:spPr>
        <p:txBody>
          <a:bodyPr wrap="square">
            <a:spAutoFit/>
          </a:bodyPr>
          <a:lstStyle/>
          <a:p>
            <a:r>
              <a:rPr lang="en-US" sz="2800" b="1" dirty="0">
                <a:solidFill>
                  <a:schemeClr val="accent2">
                    <a:lumMod val="75000"/>
                  </a:schemeClr>
                </a:solidFill>
              </a:rPr>
              <a:t>9. What is a Constructor in OOP?</a:t>
            </a:r>
          </a:p>
        </p:txBody>
      </p:sp>
      <p:sp>
        <p:nvSpPr>
          <p:cNvPr id="14" name="TextBox 13">
            <a:extLst>
              <a:ext uri="{FF2B5EF4-FFF2-40B4-BE49-F238E27FC236}">
                <a16:creationId xmlns:a16="http://schemas.microsoft.com/office/drawing/2014/main" id="{E3D91B73-8720-C566-8534-EAD1CCCFBE36}"/>
              </a:ext>
            </a:extLst>
          </p:cNvPr>
          <p:cNvSpPr txBox="1"/>
          <p:nvPr/>
        </p:nvSpPr>
        <p:spPr>
          <a:xfrm>
            <a:off x="554247" y="4796035"/>
            <a:ext cx="10435806" cy="646331"/>
          </a:xfrm>
          <a:prstGeom prst="rect">
            <a:avLst/>
          </a:prstGeom>
          <a:noFill/>
        </p:spPr>
        <p:txBody>
          <a:bodyPr wrap="square">
            <a:spAutoFit/>
          </a:bodyPr>
          <a:lstStyle/>
          <a:p>
            <a:r>
              <a:rPr lang="en-IN" dirty="0"/>
              <a:t>A constructor is a special method used to initialize objects. It is automatically called when an object of a class is created. The constructor has the same name as the class and does not have a return type.</a:t>
            </a:r>
          </a:p>
        </p:txBody>
      </p:sp>
    </p:spTree>
    <p:extLst>
      <p:ext uri="{BB962C8B-B14F-4D97-AF65-F5344CB8AC3E}">
        <p14:creationId xmlns:p14="http://schemas.microsoft.com/office/powerpoint/2010/main" val="2722948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1540</TotalTime>
  <Words>942</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Shailesh94 Gajare</dc:creator>
  <cp:lastModifiedBy>Shailesh Gajare</cp:lastModifiedBy>
  <cp:revision>9</cp:revision>
  <dcterms:created xsi:type="dcterms:W3CDTF">2024-11-11T08:15:31Z</dcterms:created>
  <dcterms:modified xsi:type="dcterms:W3CDTF">2024-11-30T07:10:54Z</dcterms:modified>
</cp:coreProperties>
</file>