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1"/>
  </p:sldMasterIdLst>
  <p:sldIdLst>
    <p:sldId id="272" r:id="rId2"/>
    <p:sldId id="256" r:id="rId3"/>
    <p:sldId id="273" r:id="rId4"/>
    <p:sldId id="274" r:id="rId5"/>
    <p:sldId id="275" r:id="rId6"/>
    <p:sldId id="276" r:id="rId7"/>
    <p:sldId id="277" r:id="rId8"/>
    <p:sldId id="278"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82" d="100"/>
          <a:sy n="82" d="100"/>
        </p:scale>
        <p:origin x="58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ilesh Gajare" userId="bb41917b0238e2f7" providerId="LiveId" clId="{EF8BCEC5-D34E-43B1-8F67-24B8EC2203B2}"/>
    <pc:docChg chg="custSel modSld">
      <pc:chgData name="Shailesh Gajare" userId="bb41917b0238e2f7" providerId="LiveId" clId="{EF8BCEC5-D34E-43B1-8F67-24B8EC2203B2}" dt="2024-11-30T08:08:40.364" v="43" actId="1076"/>
      <pc:docMkLst>
        <pc:docMk/>
      </pc:docMkLst>
      <pc:sldChg chg="delSp modSp mod">
        <pc:chgData name="Shailesh Gajare" userId="bb41917b0238e2f7" providerId="LiveId" clId="{EF8BCEC5-D34E-43B1-8F67-24B8EC2203B2}" dt="2024-11-30T08:08:40.364" v="43" actId="1076"/>
        <pc:sldMkLst>
          <pc:docMk/>
          <pc:sldMk cId="467497596" sldId="256"/>
        </pc:sldMkLst>
        <pc:spChg chg="del">
          <ac:chgData name="Shailesh Gajare" userId="bb41917b0238e2f7" providerId="LiveId" clId="{EF8BCEC5-D34E-43B1-8F67-24B8EC2203B2}" dt="2024-11-30T08:08:37.417" v="42" actId="478"/>
          <ac:spMkLst>
            <pc:docMk/>
            <pc:sldMk cId="467497596" sldId="256"/>
            <ac:spMk id="13" creationId="{47B03D71-F650-6B4A-CA97-276B2C6296CD}"/>
          </ac:spMkLst>
        </pc:spChg>
        <pc:spChg chg="mod">
          <ac:chgData name="Shailesh Gajare" userId="bb41917b0238e2f7" providerId="LiveId" clId="{EF8BCEC5-D34E-43B1-8F67-24B8EC2203B2}" dt="2024-11-30T08:08:40.364" v="43" actId="1076"/>
          <ac:spMkLst>
            <pc:docMk/>
            <pc:sldMk cId="467497596" sldId="256"/>
            <ac:spMk id="15" creationId="{6D6416BB-AAD7-A465-91D2-6A41760ABEEB}"/>
          </ac:spMkLst>
        </pc:spChg>
      </pc:sldChg>
      <pc:sldChg chg="modSp mod">
        <pc:chgData name="Shailesh Gajare" userId="bb41917b0238e2f7" providerId="LiveId" clId="{EF8BCEC5-D34E-43B1-8F67-24B8EC2203B2}" dt="2024-11-30T05:20:07.913" v="41" actId="1076"/>
        <pc:sldMkLst>
          <pc:docMk/>
          <pc:sldMk cId="2965657487" sldId="272"/>
        </pc:sldMkLst>
        <pc:spChg chg="mod">
          <ac:chgData name="Shailesh Gajare" userId="bb41917b0238e2f7" providerId="LiveId" clId="{EF8BCEC5-D34E-43B1-8F67-24B8EC2203B2}" dt="2024-11-30T05:20:04.930" v="39" actId="1076"/>
          <ac:spMkLst>
            <pc:docMk/>
            <pc:sldMk cId="2965657487" sldId="272"/>
            <ac:spMk id="2" creationId="{F46BB396-7C90-5A99-D1BA-A4E0E24CA4EC}"/>
          </ac:spMkLst>
        </pc:spChg>
        <pc:spChg chg="mod">
          <ac:chgData name="Shailesh Gajare" userId="bb41917b0238e2f7" providerId="LiveId" clId="{EF8BCEC5-D34E-43B1-8F67-24B8EC2203B2}" dt="2024-11-30T05:20:06.513" v="40" actId="1076"/>
          <ac:spMkLst>
            <pc:docMk/>
            <pc:sldMk cId="2965657487" sldId="272"/>
            <ac:spMk id="5" creationId="{DB7BF7C7-C8BD-4DDD-888B-063E53F09DC2}"/>
          </ac:spMkLst>
        </pc:spChg>
        <pc:picChg chg="mod">
          <ac:chgData name="Shailesh Gajare" userId="bb41917b0238e2f7" providerId="LiveId" clId="{EF8BCEC5-D34E-43B1-8F67-24B8EC2203B2}" dt="2024-11-30T05:20:07.913" v="41" actId="1076"/>
          <ac:picMkLst>
            <pc:docMk/>
            <pc:sldMk cId="2965657487" sldId="272"/>
            <ac:picMk id="8" creationId="{28C8EE77-9744-48A4-8D04-4CDC9A12C4A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24887-CB70-2558-4DDA-418FE0A04C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739895B-CD74-774D-6860-4C2238D4A1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6B8820C-8A83-911F-4B0B-56EBF1782C0D}"/>
              </a:ext>
            </a:extLst>
          </p:cNvPr>
          <p:cNvSpPr>
            <a:spLocks noGrp="1"/>
          </p:cNvSpPr>
          <p:nvPr>
            <p:ph type="dt" sz="half" idx="10"/>
          </p:nvPr>
        </p:nvSpPr>
        <p:spPr/>
        <p:txBody>
          <a:bodyPr/>
          <a:lstStyle/>
          <a:p>
            <a:fld id="{3C2B07E4-CDF9-4C88-A2F3-04620E58224D}" type="datetimeFigureOut">
              <a:rPr lang="en-US" smtClean="0"/>
              <a:t>11/30/2024</a:t>
            </a:fld>
            <a:endParaRPr lang="en-US"/>
          </a:p>
        </p:txBody>
      </p:sp>
      <p:sp>
        <p:nvSpPr>
          <p:cNvPr id="5" name="Footer Placeholder 4">
            <a:extLst>
              <a:ext uri="{FF2B5EF4-FFF2-40B4-BE49-F238E27FC236}">
                <a16:creationId xmlns:a16="http://schemas.microsoft.com/office/drawing/2014/main" id="{A8780D4A-1F2F-1A46-56EA-7F1D0A621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E6D359-C68A-87DC-54F3-B8A805B6809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41370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1B8E6-EC9C-203D-E8CC-0D7E452B8BE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88D8E4-EEAF-B157-753C-9E0CA71617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99C289-6ACF-3604-9C6F-E6E62441BA3D}"/>
              </a:ext>
            </a:extLst>
          </p:cNvPr>
          <p:cNvSpPr>
            <a:spLocks noGrp="1"/>
          </p:cNvSpPr>
          <p:nvPr>
            <p:ph type="dt" sz="half" idx="10"/>
          </p:nvPr>
        </p:nvSpPr>
        <p:spPr/>
        <p:txBody>
          <a:bodyPr/>
          <a:lstStyle/>
          <a:p>
            <a:fld id="{3C2B07E4-CDF9-4C88-A2F3-04620E58224D}" type="datetimeFigureOut">
              <a:rPr lang="en-US" smtClean="0"/>
              <a:t>11/30/2024</a:t>
            </a:fld>
            <a:endParaRPr lang="en-US"/>
          </a:p>
        </p:txBody>
      </p:sp>
      <p:sp>
        <p:nvSpPr>
          <p:cNvPr id="5" name="Footer Placeholder 4">
            <a:extLst>
              <a:ext uri="{FF2B5EF4-FFF2-40B4-BE49-F238E27FC236}">
                <a16:creationId xmlns:a16="http://schemas.microsoft.com/office/drawing/2014/main" id="{E60D3327-1E91-DB72-1234-34A4EC1DD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A9BCA-5CA6-698D-7770-D8B806C8744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962073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CAC7FD-76FB-2736-DE44-60E20F58AF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2E6E02-1AC4-9B7E-6153-8D690A1B7E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277884-B875-EEA3-EE0D-9CCB582AD8FF}"/>
              </a:ext>
            </a:extLst>
          </p:cNvPr>
          <p:cNvSpPr>
            <a:spLocks noGrp="1"/>
          </p:cNvSpPr>
          <p:nvPr>
            <p:ph type="dt" sz="half" idx="10"/>
          </p:nvPr>
        </p:nvSpPr>
        <p:spPr/>
        <p:txBody>
          <a:bodyPr/>
          <a:lstStyle/>
          <a:p>
            <a:fld id="{3C2B07E4-CDF9-4C88-A2F3-04620E58224D}" type="datetimeFigureOut">
              <a:rPr lang="en-US" smtClean="0"/>
              <a:t>11/30/2024</a:t>
            </a:fld>
            <a:endParaRPr lang="en-US"/>
          </a:p>
        </p:txBody>
      </p:sp>
      <p:sp>
        <p:nvSpPr>
          <p:cNvPr id="5" name="Footer Placeholder 4">
            <a:extLst>
              <a:ext uri="{FF2B5EF4-FFF2-40B4-BE49-F238E27FC236}">
                <a16:creationId xmlns:a16="http://schemas.microsoft.com/office/drawing/2014/main" id="{C1ABD2B5-8C63-28E3-54A5-F2C1360E0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FC7717-E8B3-F1F9-3321-781357339EB8}"/>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657500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E164B-04A6-388A-549A-D5431F531C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DEFB27-7674-E7C0-5208-74643A91AC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AFB268-DF12-61BF-E7A4-F43DC12D0FF3}"/>
              </a:ext>
            </a:extLst>
          </p:cNvPr>
          <p:cNvSpPr>
            <a:spLocks noGrp="1"/>
          </p:cNvSpPr>
          <p:nvPr>
            <p:ph type="dt" sz="half" idx="10"/>
          </p:nvPr>
        </p:nvSpPr>
        <p:spPr/>
        <p:txBody>
          <a:bodyPr/>
          <a:lstStyle/>
          <a:p>
            <a:fld id="{3C2B07E4-CDF9-4C88-A2F3-04620E58224D}" type="datetimeFigureOut">
              <a:rPr lang="en-US" smtClean="0"/>
              <a:t>11/30/2024</a:t>
            </a:fld>
            <a:endParaRPr lang="en-US"/>
          </a:p>
        </p:txBody>
      </p:sp>
      <p:sp>
        <p:nvSpPr>
          <p:cNvPr id="5" name="Footer Placeholder 4">
            <a:extLst>
              <a:ext uri="{FF2B5EF4-FFF2-40B4-BE49-F238E27FC236}">
                <a16:creationId xmlns:a16="http://schemas.microsoft.com/office/drawing/2014/main" id="{2830DB2D-3117-1E80-1C99-EEAA69B6A5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4DFBA2-8A41-3973-EDCE-84C3D2728E8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509935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AA3C0-A85B-B5C9-7C87-FCFC16DAC6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A38696B-FD3A-4903-4F66-E09141FCE8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596B03-BCCF-D529-CE18-34265F4E7DB6}"/>
              </a:ext>
            </a:extLst>
          </p:cNvPr>
          <p:cNvSpPr>
            <a:spLocks noGrp="1"/>
          </p:cNvSpPr>
          <p:nvPr>
            <p:ph type="dt" sz="half" idx="10"/>
          </p:nvPr>
        </p:nvSpPr>
        <p:spPr/>
        <p:txBody>
          <a:bodyPr/>
          <a:lstStyle/>
          <a:p>
            <a:fld id="{3C2B07E4-CDF9-4C88-A2F3-04620E58224D}" type="datetimeFigureOut">
              <a:rPr lang="en-US" smtClean="0"/>
              <a:t>11/30/2024</a:t>
            </a:fld>
            <a:endParaRPr lang="en-US"/>
          </a:p>
        </p:txBody>
      </p:sp>
      <p:sp>
        <p:nvSpPr>
          <p:cNvPr id="5" name="Footer Placeholder 4">
            <a:extLst>
              <a:ext uri="{FF2B5EF4-FFF2-40B4-BE49-F238E27FC236}">
                <a16:creationId xmlns:a16="http://schemas.microsoft.com/office/drawing/2014/main" id="{6D625736-9073-AE10-7049-5A7C60C69D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4BA2EA-AE21-C572-2858-80EDC8C62CBF}"/>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960782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D046-61D7-39E9-E486-D0679CF838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9CCAE7-DA41-90E6-6733-AF932BE1CD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960B95-2532-1406-DE07-835E4A7519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EAF782-BA6E-500F-4B34-A331514DA2D6}"/>
              </a:ext>
            </a:extLst>
          </p:cNvPr>
          <p:cNvSpPr>
            <a:spLocks noGrp="1"/>
          </p:cNvSpPr>
          <p:nvPr>
            <p:ph type="dt" sz="half" idx="10"/>
          </p:nvPr>
        </p:nvSpPr>
        <p:spPr/>
        <p:txBody>
          <a:bodyPr/>
          <a:lstStyle/>
          <a:p>
            <a:fld id="{3C2B07E4-CDF9-4C88-A2F3-04620E58224D}" type="datetimeFigureOut">
              <a:rPr lang="en-US" smtClean="0"/>
              <a:t>11/30/2024</a:t>
            </a:fld>
            <a:endParaRPr lang="en-US"/>
          </a:p>
        </p:txBody>
      </p:sp>
      <p:sp>
        <p:nvSpPr>
          <p:cNvPr id="6" name="Footer Placeholder 5">
            <a:extLst>
              <a:ext uri="{FF2B5EF4-FFF2-40B4-BE49-F238E27FC236}">
                <a16:creationId xmlns:a16="http://schemas.microsoft.com/office/drawing/2014/main" id="{E7CCC52D-EAD0-E9FC-A9FD-A939DB3688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4B0DBC-7C52-D24F-8353-4975D1372E0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48363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81B1C-1294-D619-E081-CECF6BBC05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8BE438-DA46-DC91-A29A-5EBFE25AB2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48D408-B75C-7E80-E9C4-61AA6F3676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B5CF958-0A7B-C499-9619-C7200D248A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51C6A3-5F2C-A4EE-C2F6-2CC8137010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F123897-7D8B-B627-2FC2-84AC8407A915}"/>
              </a:ext>
            </a:extLst>
          </p:cNvPr>
          <p:cNvSpPr>
            <a:spLocks noGrp="1"/>
          </p:cNvSpPr>
          <p:nvPr>
            <p:ph type="dt" sz="half" idx="10"/>
          </p:nvPr>
        </p:nvSpPr>
        <p:spPr/>
        <p:txBody>
          <a:bodyPr/>
          <a:lstStyle/>
          <a:p>
            <a:fld id="{3C2B07E4-CDF9-4C88-A2F3-04620E58224D}" type="datetimeFigureOut">
              <a:rPr lang="en-US" smtClean="0"/>
              <a:t>11/30/2024</a:t>
            </a:fld>
            <a:endParaRPr lang="en-US"/>
          </a:p>
        </p:txBody>
      </p:sp>
      <p:sp>
        <p:nvSpPr>
          <p:cNvPr id="8" name="Footer Placeholder 7">
            <a:extLst>
              <a:ext uri="{FF2B5EF4-FFF2-40B4-BE49-F238E27FC236}">
                <a16:creationId xmlns:a16="http://schemas.microsoft.com/office/drawing/2014/main" id="{6EC42053-A8FE-3DAB-582F-A0FA071366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8A3FCE-6D88-94E6-4566-B5B579D8630D}"/>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658482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55DF-8013-B7CD-7EE8-8C74AD178A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FD0510-85C8-902D-5724-F44F5784ADDB}"/>
              </a:ext>
            </a:extLst>
          </p:cNvPr>
          <p:cNvSpPr>
            <a:spLocks noGrp="1"/>
          </p:cNvSpPr>
          <p:nvPr>
            <p:ph type="dt" sz="half" idx="10"/>
          </p:nvPr>
        </p:nvSpPr>
        <p:spPr/>
        <p:txBody>
          <a:bodyPr/>
          <a:lstStyle/>
          <a:p>
            <a:fld id="{3C2B07E4-CDF9-4C88-A2F3-04620E58224D}" type="datetimeFigureOut">
              <a:rPr lang="en-US" smtClean="0"/>
              <a:t>11/30/2024</a:t>
            </a:fld>
            <a:endParaRPr lang="en-US"/>
          </a:p>
        </p:txBody>
      </p:sp>
      <p:sp>
        <p:nvSpPr>
          <p:cNvPr id="4" name="Footer Placeholder 3">
            <a:extLst>
              <a:ext uri="{FF2B5EF4-FFF2-40B4-BE49-F238E27FC236}">
                <a16:creationId xmlns:a16="http://schemas.microsoft.com/office/drawing/2014/main" id="{EFBD5D95-D462-AFA2-7029-FC9FF1F925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546B83-7181-F9D3-C470-AFDD1A1272E4}"/>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273090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DFC426-F404-BA4F-A752-934DBE0B173C}"/>
              </a:ext>
            </a:extLst>
          </p:cNvPr>
          <p:cNvSpPr>
            <a:spLocks noGrp="1"/>
          </p:cNvSpPr>
          <p:nvPr>
            <p:ph type="dt" sz="half" idx="10"/>
          </p:nvPr>
        </p:nvSpPr>
        <p:spPr/>
        <p:txBody>
          <a:bodyPr/>
          <a:lstStyle/>
          <a:p>
            <a:fld id="{3C2B07E4-CDF9-4C88-A2F3-04620E58224D}" type="datetimeFigureOut">
              <a:rPr lang="en-US" smtClean="0"/>
              <a:t>11/30/2024</a:t>
            </a:fld>
            <a:endParaRPr lang="en-US"/>
          </a:p>
        </p:txBody>
      </p:sp>
      <p:sp>
        <p:nvSpPr>
          <p:cNvPr id="3" name="Footer Placeholder 2">
            <a:extLst>
              <a:ext uri="{FF2B5EF4-FFF2-40B4-BE49-F238E27FC236}">
                <a16:creationId xmlns:a16="http://schemas.microsoft.com/office/drawing/2014/main" id="{52D71B2F-FAD9-38F2-DD5E-9F6FBCAD8A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DBE0E0-F690-FBAE-3CB0-9EA9A4BE2712}"/>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868183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CB5A7-4CF8-494F-3902-FCC0240335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0B5DE14-3F6E-1CF5-7342-20B2AE8D95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76B5967-D82C-E0BF-AD31-9073AE8C42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4089BF-212A-E4F8-9178-6B8CA1AEE987}"/>
              </a:ext>
            </a:extLst>
          </p:cNvPr>
          <p:cNvSpPr>
            <a:spLocks noGrp="1"/>
          </p:cNvSpPr>
          <p:nvPr>
            <p:ph type="dt" sz="half" idx="10"/>
          </p:nvPr>
        </p:nvSpPr>
        <p:spPr/>
        <p:txBody>
          <a:bodyPr/>
          <a:lstStyle/>
          <a:p>
            <a:fld id="{3C2B07E4-CDF9-4C88-A2F3-04620E58224D}" type="datetimeFigureOut">
              <a:rPr lang="en-US" smtClean="0"/>
              <a:t>11/30/2024</a:t>
            </a:fld>
            <a:endParaRPr lang="en-US"/>
          </a:p>
        </p:txBody>
      </p:sp>
      <p:sp>
        <p:nvSpPr>
          <p:cNvPr id="6" name="Footer Placeholder 5">
            <a:extLst>
              <a:ext uri="{FF2B5EF4-FFF2-40B4-BE49-F238E27FC236}">
                <a16:creationId xmlns:a16="http://schemas.microsoft.com/office/drawing/2014/main" id="{315FF4B2-5B25-127D-7294-6A333B7AFD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917AF4-819E-0A52-C8AF-4FED7D4E54E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145146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C25F1-E394-55D6-DED2-A98A96988D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06C361A-5F5E-BFB3-EDC8-142ECDDC6B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7DEE4A4-B101-0D66-851A-1D37BE8E6E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0A7C7-C7AF-C291-8E5B-BB891E9A81B3}"/>
              </a:ext>
            </a:extLst>
          </p:cNvPr>
          <p:cNvSpPr>
            <a:spLocks noGrp="1"/>
          </p:cNvSpPr>
          <p:nvPr>
            <p:ph type="dt" sz="half" idx="10"/>
          </p:nvPr>
        </p:nvSpPr>
        <p:spPr/>
        <p:txBody>
          <a:bodyPr/>
          <a:lstStyle/>
          <a:p>
            <a:fld id="{3C2B07E4-CDF9-4C88-A2F3-04620E58224D}" type="datetimeFigureOut">
              <a:rPr lang="en-US" smtClean="0"/>
              <a:t>11/30/2024</a:t>
            </a:fld>
            <a:endParaRPr lang="en-US"/>
          </a:p>
        </p:txBody>
      </p:sp>
      <p:sp>
        <p:nvSpPr>
          <p:cNvPr id="6" name="Footer Placeholder 5">
            <a:extLst>
              <a:ext uri="{FF2B5EF4-FFF2-40B4-BE49-F238E27FC236}">
                <a16:creationId xmlns:a16="http://schemas.microsoft.com/office/drawing/2014/main" id="{CFA8FFBF-25F5-8423-67D7-E068517507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A6D8B8-AAEB-FA8A-F60E-F6C4E068C0A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727215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A3FF60-19D4-722E-AAC0-FDCEC92AF3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D61D9F-BC46-C0A5-CC6A-AA6B234248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DC68C3-BCD4-E007-E266-4316CE723B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2B07E4-CDF9-4C88-A2F3-04620E58224D}" type="datetimeFigureOut">
              <a:rPr lang="en-US" smtClean="0"/>
              <a:pPr/>
              <a:t>11/30/2024</a:t>
            </a:fld>
            <a:endParaRPr lang="en-US" dirty="0"/>
          </a:p>
        </p:txBody>
      </p:sp>
      <p:sp>
        <p:nvSpPr>
          <p:cNvPr id="5" name="Footer Placeholder 4">
            <a:extLst>
              <a:ext uri="{FF2B5EF4-FFF2-40B4-BE49-F238E27FC236}">
                <a16:creationId xmlns:a16="http://schemas.microsoft.com/office/drawing/2014/main" id="{624F9E8A-9D19-0565-AD3D-FF09B548AB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7E9B194-9039-29EB-795E-CE933B53DA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2219435799"/>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7BF7C7-C8BD-4DDD-888B-063E53F09DC2}"/>
              </a:ext>
            </a:extLst>
          </p:cNvPr>
          <p:cNvSpPr txBox="1"/>
          <p:nvPr/>
        </p:nvSpPr>
        <p:spPr>
          <a:xfrm>
            <a:off x="301344" y="2257546"/>
            <a:ext cx="10714592" cy="3416320"/>
          </a:xfrm>
          <a:prstGeom prst="rect">
            <a:avLst/>
          </a:prstGeom>
          <a:noFill/>
        </p:spPr>
        <p:txBody>
          <a:bodyPr wrap="square">
            <a:spAutoFit/>
          </a:bodyPr>
          <a:lstStyle/>
          <a:p>
            <a:pPr algn="ctr"/>
            <a:r>
              <a:rPr lang="en-US" sz="7200" b="1" dirty="0">
                <a:solidFill>
                  <a:schemeClr val="accent1">
                    <a:lumMod val="75000"/>
                  </a:schemeClr>
                </a:solidFill>
              </a:rPr>
              <a:t>Top 7 Best WordPress Interview Questions and Answers</a:t>
            </a:r>
          </a:p>
        </p:txBody>
      </p:sp>
      <p:pic>
        <p:nvPicPr>
          <p:cNvPr id="8" name="Picture 7">
            <a:extLst>
              <a:ext uri="{FF2B5EF4-FFF2-40B4-BE49-F238E27FC236}">
                <a16:creationId xmlns:a16="http://schemas.microsoft.com/office/drawing/2014/main" id="{28C8EE77-9744-48A4-8D04-4CDC9A12C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9430" y="5251428"/>
            <a:ext cx="1131226" cy="1131226"/>
          </a:xfrm>
          <a:prstGeom prst="rect">
            <a:avLst/>
          </a:prstGeom>
        </p:spPr>
      </p:pic>
      <p:sp>
        <p:nvSpPr>
          <p:cNvPr id="2" name="TextBox 1">
            <a:extLst>
              <a:ext uri="{FF2B5EF4-FFF2-40B4-BE49-F238E27FC236}">
                <a16:creationId xmlns:a16="http://schemas.microsoft.com/office/drawing/2014/main" id="{F46BB396-7C90-5A99-D1BA-A4E0E24CA4EC}"/>
              </a:ext>
            </a:extLst>
          </p:cNvPr>
          <p:cNvSpPr txBox="1"/>
          <p:nvPr/>
        </p:nvSpPr>
        <p:spPr>
          <a:xfrm>
            <a:off x="-217485" y="529653"/>
            <a:ext cx="12409485" cy="1015663"/>
          </a:xfrm>
          <a:prstGeom prst="rect">
            <a:avLst/>
          </a:prstGeom>
          <a:noFill/>
        </p:spPr>
        <p:txBody>
          <a:bodyPr wrap="square">
            <a:spAutoFit/>
          </a:bodyPr>
          <a:lstStyle/>
          <a:p>
            <a:pPr algn="ctr"/>
            <a:r>
              <a:rPr lang="en-US" sz="6000" b="1" dirty="0">
                <a:solidFill>
                  <a:schemeClr val="accent1">
                    <a:lumMod val="75000"/>
                  </a:schemeClr>
                </a:solidFill>
                <a:highlight>
                  <a:srgbClr val="FFFF00"/>
                </a:highlight>
              </a:rPr>
              <a:t>Senior Level WordPress Developer</a:t>
            </a:r>
          </a:p>
        </p:txBody>
      </p:sp>
    </p:spTree>
    <p:extLst>
      <p:ext uri="{BB962C8B-B14F-4D97-AF65-F5344CB8AC3E}">
        <p14:creationId xmlns:p14="http://schemas.microsoft.com/office/powerpoint/2010/main" val="2965657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A4F548-3A37-4A42-AA6C-56736460937D}"/>
              </a:ext>
            </a:extLst>
          </p:cNvPr>
          <p:cNvSpPr txBox="1"/>
          <p:nvPr/>
        </p:nvSpPr>
        <p:spPr>
          <a:xfrm>
            <a:off x="403722" y="479702"/>
            <a:ext cx="10714592" cy="523220"/>
          </a:xfrm>
          <a:prstGeom prst="rect">
            <a:avLst/>
          </a:prstGeom>
          <a:noFill/>
        </p:spPr>
        <p:txBody>
          <a:bodyPr wrap="square">
            <a:spAutoFit/>
          </a:bodyPr>
          <a:lstStyle/>
          <a:p>
            <a:r>
              <a:rPr lang="en-US" sz="2800" b="1" dirty="0">
                <a:solidFill>
                  <a:schemeClr val="accent1">
                    <a:lumMod val="75000"/>
                  </a:schemeClr>
                </a:solidFill>
              </a:rPr>
              <a:t>1. How does WordPress handle database interactions?</a:t>
            </a:r>
          </a:p>
        </p:txBody>
      </p:sp>
      <p:sp>
        <p:nvSpPr>
          <p:cNvPr id="5" name="TextBox 4">
            <a:extLst>
              <a:ext uri="{FF2B5EF4-FFF2-40B4-BE49-F238E27FC236}">
                <a16:creationId xmlns:a16="http://schemas.microsoft.com/office/drawing/2014/main" id="{77E0D16A-FC8C-4BE6-9F3A-150CFDCF4F6B}"/>
              </a:ext>
            </a:extLst>
          </p:cNvPr>
          <p:cNvSpPr txBox="1"/>
          <p:nvPr/>
        </p:nvSpPr>
        <p:spPr>
          <a:xfrm>
            <a:off x="497399" y="1504556"/>
            <a:ext cx="10714592" cy="1295868"/>
          </a:xfrm>
          <a:prstGeom prst="rect">
            <a:avLst/>
          </a:prstGeom>
          <a:noFill/>
        </p:spPr>
        <p:txBody>
          <a:bodyPr wrap="square">
            <a:spAutoFit/>
          </a:bodyPr>
          <a:lstStyle/>
          <a:p>
            <a:pPr>
              <a:lnSpc>
                <a:spcPct val="150000"/>
              </a:lnSpc>
            </a:pPr>
            <a:r>
              <a:rPr lang="en-US" dirty="0"/>
              <a:t>WordPress interacts with the database primarily through the </a:t>
            </a:r>
            <a:r>
              <a:rPr lang="en-US" b="1" dirty="0"/>
              <a:t>$</a:t>
            </a:r>
            <a:r>
              <a:rPr lang="en-US" b="1" dirty="0" err="1"/>
              <a:t>wpdb</a:t>
            </a:r>
            <a:r>
              <a:rPr lang="en-US" dirty="0"/>
              <a:t> class, which provides a secure way to use prepared SQL queries. It abstracts direct SQL queries and offers functions for safe database access to prevent SQL injection vulnerabilities.</a:t>
            </a:r>
          </a:p>
        </p:txBody>
      </p:sp>
      <p:sp>
        <p:nvSpPr>
          <p:cNvPr id="2" name="TextBox 1">
            <a:extLst>
              <a:ext uri="{FF2B5EF4-FFF2-40B4-BE49-F238E27FC236}">
                <a16:creationId xmlns:a16="http://schemas.microsoft.com/office/drawing/2014/main" id="{7595A46F-6A93-E665-D13F-3DEDE76BEC21}"/>
              </a:ext>
            </a:extLst>
          </p:cNvPr>
          <p:cNvSpPr txBox="1"/>
          <p:nvPr/>
        </p:nvSpPr>
        <p:spPr>
          <a:xfrm>
            <a:off x="497399" y="2837187"/>
            <a:ext cx="10714592" cy="464871"/>
          </a:xfrm>
          <a:prstGeom prst="rect">
            <a:avLst/>
          </a:prstGeom>
          <a:noFill/>
        </p:spPr>
        <p:txBody>
          <a:bodyPr wrap="square">
            <a:spAutoFit/>
          </a:bodyPr>
          <a:lstStyle/>
          <a:p>
            <a:pPr>
              <a:lnSpc>
                <a:spcPct val="150000"/>
              </a:lnSpc>
            </a:pPr>
            <a:r>
              <a:rPr lang="en-US" b="1" dirty="0">
                <a:solidFill>
                  <a:srgbClr val="FF0000"/>
                </a:solidFill>
              </a:rPr>
              <a:t>Query Methods</a:t>
            </a:r>
            <a:r>
              <a:rPr lang="en-US" dirty="0"/>
              <a:t>: $</a:t>
            </a:r>
            <a:r>
              <a:rPr lang="en-US" dirty="0" err="1"/>
              <a:t>wpdb</a:t>
            </a:r>
            <a:r>
              <a:rPr lang="en-US" dirty="0"/>
              <a:t>-&gt;</a:t>
            </a:r>
            <a:r>
              <a:rPr lang="en-US" dirty="0" err="1"/>
              <a:t>get_results</a:t>
            </a:r>
            <a:r>
              <a:rPr lang="en-US" dirty="0"/>
              <a:t>(), $</a:t>
            </a:r>
            <a:r>
              <a:rPr lang="en-US" dirty="0" err="1"/>
              <a:t>wpdb</a:t>
            </a:r>
            <a:r>
              <a:rPr lang="en-US" dirty="0"/>
              <a:t>-&gt;</a:t>
            </a:r>
            <a:r>
              <a:rPr lang="en-US" dirty="0" err="1"/>
              <a:t>get_row</a:t>
            </a:r>
            <a:r>
              <a:rPr lang="en-US" dirty="0"/>
              <a:t>(), $</a:t>
            </a:r>
            <a:r>
              <a:rPr lang="en-US" dirty="0" err="1"/>
              <a:t>wpdb</a:t>
            </a:r>
            <a:r>
              <a:rPr lang="en-US" dirty="0"/>
              <a:t>-&gt;insert(), $</a:t>
            </a:r>
            <a:r>
              <a:rPr lang="en-US" dirty="0" err="1"/>
              <a:t>wpdb</a:t>
            </a:r>
            <a:r>
              <a:rPr lang="en-US" dirty="0"/>
              <a:t>-&gt;update(), $</a:t>
            </a:r>
            <a:r>
              <a:rPr lang="en-US" dirty="0" err="1"/>
              <a:t>wpdb</a:t>
            </a:r>
            <a:r>
              <a:rPr lang="en-US" dirty="0"/>
              <a:t>-&gt;delete()</a:t>
            </a:r>
          </a:p>
        </p:txBody>
      </p:sp>
      <p:sp>
        <p:nvSpPr>
          <p:cNvPr id="11" name="TextBox 10">
            <a:extLst>
              <a:ext uri="{FF2B5EF4-FFF2-40B4-BE49-F238E27FC236}">
                <a16:creationId xmlns:a16="http://schemas.microsoft.com/office/drawing/2014/main" id="{6FE50A0C-7269-3DBB-373B-DDC594C27D23}"/>
              </a:ext>
            </a:extLst>
          </p:cNvPr>
          <p:cNvSpPr txBox="1"/>
          <p:nvPr/>
        </p:nvSpPr>
        <p:spPr>
          <a:xfrm>
            <a:off x="497399" y="3310121"/>
            <a:ext cx="10714591" cy="646331"/>
          </a:xfrm>
          <a:prstGeom prst="rect">
            <a:avLst/>
          </a:prstGeom>
          <a:noFill/>
        </p:spPr>
        <p:txBody>
          <a:bodyPr wrap="square">
            <a:spAutoFit/>
          </a:bodyPr>
          <a:lstStyle/>
          <a:p>
            <a:r>
              <a:rPr lang="en-IN" b="1" dirty="0">
                <a:solidFill>
                  <a:srgbClr val="FF0000"/>
                </a:solidFill>
              </a:rPr>
              <a:t>Global Database Object</a:t>
            </a:r>
            <a:r>
              <a:rPr lang="en-IN" dirty="0"/>
              <a:t>: $</a:t>
            </a:r>
            <a:r>
              <a:rPr lang="en-IN" dirty="0" err="1"/>
              <a:t>wpdb</a:t>
            </a:r>
            <a:r>
              <a:rPr lang="en-IN" dirty="0"/>
              <a:t> is a global object that allows developers to interact with the database securely and efficiently.</a:t>
            </a:r>
          </a:p>
        </p:txBody>
      </p:sp>
      <p:sp>
        <p:nvSpPr>
          <p:cNvPr id="15" name="TextBox 14">
            <a:extLst>
              <a:ext uri="{FF2B5EF4-FFF2-40B4-BE49-F238E27FC236}">
                <a16:creationId xmlns:a16="http://schemas.microsoft.com/office/drawing/2014/main" id="{6D6416BB-AAD7-A465-91D2-6A41760ABEEB}"/>
              </a:ext>
            </a:extLst>
          </p:cNvPr>
          <p:cNvSpPr txBox="1"/>
          <p:nvPr/>
        </p:nvSpPr>
        <p:spPr>
          <a:xfrm>
            <a:off x="497399" y="4144485"/>
            <a:ext cx="11243152" cy="646331"/>
          </a:xfrm>
          <a:prstGeom prst="rect">
            <a:avLst/>
          </a:prstGeom>
          <a:noFill/>
        </p:spPr>
        <p:txBody>
          <a:bodyPr wrap="square">
            <a:spAutoFit/>
          </a:bodyPr>
          <a:lstStyle/>
          <a:p>
            <a:r>
              <a:rPr lang="en-IN" b="1" dirty="0">
                <a:solidFill>
                  <a:srgbClr val="FF0000"/>
                </a:solidFill>
              </a:rPr>
              <a:t>ORM</a:t>
            </a:r>
            <a:r>
              <a:rPr lang="en-IN" dirty="0"/>
              <a:t>: While WordPress does not have a full-fledged ORM (Object-Relational Mapper), the $</a:t>
            </a:r>
            <a:r>
              <a:rPr lang="en-IN" dirty="0" err="1"/>
              <a:t>wpdb</a:t>
            </a:r>
            <a:r>
              <a:rPr lang="en-IN" dirty="0"/>
              <a:t> class allows basic functionality that mimics an ORM.</a:t>
            </a:r>
          </a:p>
        </p:txBody>
      </p:sp>
    </p:spTree>
    <p:extLst>
      <p:ext uri="{BB962C8B-B14F-4D97-AF65-F5344CB8AC3E}">
        <p14:creationId xmlns:p14="http://schemas.microsoft.com/office/powerpoint/2010/main" val="467497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ED9B893-05FE-4A5E-E36F-208FA678118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6C50EEF-B43B-6B28-0DE3-83B46B21AE39}"/>
              </a:ext>
            </a:extLst>
          </p:cNvPr>
          <p:cNvSpPr txBox="1"/>
          <p:nvPr/>
        </p:nvSpPr>
        <p:spPr>
          <a:xfrm>
            <a:off x="377843" y="145529"/>
            <a:ext cx="10714592" cy="523220"/>
          </a:xfrm>
          <a:prstGeom prst="rect">
            <a:avLst/>
          </a:prstGeom>
          <a:noFill/>
        </p:spPr>
        <p:txBody>
          <a:bodyPr wrap="square">
            <a:spAutoFit/>
          </a:bodyPr>
          <a:lstStyle/>
          <a:p>
            <a:r>
              <a:rPr lang="en-US" sz="2800" b="1" dirty="0">
                <a:solidFill>
                  <a:schemeClr val="accent1">
                    <a:lumMod val="75000"/>
                  </a:schemeClr>
                </a:solidFill>
              </a:rPr>
              <a:t>2. How do you optimize WordPress for performance at scale?</a:t>
            </a:r>
          </a:p>
        </p:txBody>
      </p:sp>
      <p:sp>
        <p:nvSpPr>
          <p:cNvPr id="5" name="TextBox 4">
            <a:extLst>
              <a:ext uri="{FF2B5EF4-FFF2-40B4-BE49-F238E27FC236}">
                <a16:creationId xmlns:a16="http://schemas.microsoft.com/office/drawing/2014/main" id="{EAF8904B-E04D-7A85-0D34-D468794962F9}"/>
              </a:ext>
            </a:extLst>
          </p:cNvPr>
          <p:cNvSpPr txBox="1"/>
          <p:nvPr/>
        </p:nvSpPr>
        <p:spPr>
          <a:xfrm>
            <a:off x="497395" y="850640"/>
            <a:ext cx="10714592" cy="880369"/>
          </a:xfrm>
          <a:prstGeom prst="rect">
            <a:avLst/>
          </a:prstGeom>
          <a:noFill/>
        </p:spPr>
        <p:txBody>
          <a:bodyPr wrap="square">
            <a:spAutoFit/>
          </a:bodyPr>
          <a:lstStyle/>
          <a:p>
            <a:pPr>
              <a:lnSpc>
                <a:spcPct val="150000"/>
              </a:lnSpc>
            </a:pPr>
            <a:r>
              <a:rPr lang="en-US" dirty="0"/>
              <a:t>Optimizing WordPress for performance at scale requires multiple approaches to ensure that the website handles a large amount of traffic efficiently:</a:t>
            </a:r>
          </a:p>
        </p:txBody>
      </p:sp>
      <p:sp>
        <p:nvSpPr>
          <p:cNvPr id="13" name="TextBox 12">
            <a:extLst>
              <a:ext uri="{FF2B5EF4-FFF2-40B4-BE49-F238E27FC236}">
                <a16:creationId xmlns:a16="http://schemas.microsoft.com/office/drawing/2014/main" id="{0F756FBB-5299-FAEE-F831-99879F55C248}"/>
              </a:ext>
            </a:extLst>
          </p:cNvPr>
          <p:cNvSpPr txBox="1"/>
          <p:nvPr/>
        </p:nvSpPr>
        <p:spPr>
          <a:xfrm>
            <a:off x="497395" y="1911157"/>
            <a:ext cx="10714591" cy="4801314"/>
          </a:xfrm>
          <a:prstGeom prst="rect">
            <a:avLst/>
          </a:prstGeom>
          <a:noFill/>
        </p:spPr>
        <p:txBody>
          <a:bodyPr wrap="square">
            <a:spAutoFit/>
          </a:bodyPr>
          <a:lstStyle/>
          <a:p>
            <a:r>
              <a:rPr lang="en-US" b="1" dirty="0">
                <a:solidFill>
                  <a:srgbClr val="FF0000"/>
                </a:solidFill>
              </a:rPr>
              <a:t>Caching: </a:t>
            </a:r>
            <a:r>
              <a:rPr lang="en-US" dirty="0"/>
              <a:t>Use both server-side caching (e.g., Redis, Memcached) and page-level caching (e.g., Varnish, Cloudflare). Also, employ caching plugins like W3 Total Cache or WP Super Cache.</a:t>
            </a:r>
          </a:p>
          <a:p>
            <a:endParaRPr lang="en-US" dirty="0"/>
          </a:p>
          <a:p>
            <a:r>
              <a:rPr lang="en-US" b="1" dirty="0">
                <a:solidFill>
                  <a:srgbClr val="FF0000"/>
                </a:solidFill>
              </a:rPr>
              <a:t>Object Caching: </a:t>
            </a:r>
            <a:r>
              <a:rPr lang="en-US" dirty="0"/>
              <a:t>Enable object caching using Redis or Memcached to reduce the number of queries to the database.</a:t>
            </a:r>
          </a:p>
          <a:p>
            <a:endParaRPr lang="en-US" dirty="0"/>
          </a:p>
          <a:p>
            <a:r>
              <a:rPr lang="en-US" b="1" dirty="0">
                <a:solidFill>
                  <a:srgbClr val="FF0000"/>
                </a:solidFill>
              </a:rPr>
              <a:t>Database Optimization: </a:t>
            </a:r>
            <a:r>
              <a:rPr lang="en-US" dirty="0"/>
              <a:t>Regularly optimize the WordPress database by cleaning up post revisions, spam comments, and transient options. Use plugins like WP-Optimize or manually optimize via phpMyAdmin.</a:t>
            </a:r>
          </a:p>
          <a:p>
            <a:endParaRPr lang="en-US" dirty="0"/>
          </a:p>
          <a:p>
            <a:r>
              <a:rPr lang="en-US" b="1" dirty="0">
                <a:solidFill>
                  <a:srgbClr val="FF0000"/>
                </a:solidFill>
              </a:rPr>
              <a:t>Load Balancing: </a:t>
            </a:r>
            <a:r>
              <a:rPr lang="en-US" dirty="0"/>
              <a:t>For high-traffic sites, consider load balancing between multiple servers or using a content delivery network (CDN) like Cloudflare or AWS CloudFront.</a:t>
            </a:r>
          </a:p>
          <a:p>
            <a:endParaRPr lang="en-US" dirty="0"/>
          </a:p>
          <a:p>
            <a:r>
              <a:rPr lang="en-US" b="1" dirty="0">
                <a:solidFill>
                  <a:srgbClr val="FF0000"/>
                </a:solidFill>
              </a:rPr>
              <a:t>Lazy Loading: </a:t>
            </a:r>
            <a:r>
              <a:rPr lang="en-US" dirty="0"/>
              <a:t>Implement lazy loading for images and videos to improve initial page load time. WordPress 5.5+ has built-in support for lazy loading images.</a:t>
            </a:r>
          </a:p>
          <a:p>
            <a:endParaRPr lang="en-US" dirty="0"/>
          </a:p>
          <a:p>
            <a:r>
              <a:rPr lang="en-US" b="1" dirty="0">
                <a:solidFill>
                  <a:srgbClr val="FF0000"/>
                </a:solidFill>
              </a:rPr>
              <a:t>Image Optimization: </a:t>
            </a:r>
            <a:r>
              <a:rPr lang="en-US" dirty="0"/>
              <a:t>Use automated image compression tools like </a:t>
            </a:r>
            <a:r>
              <a:rPr lang="en-US" dirty="0" err="1"/>
              <a:t>Imagify</a:t>
            </a:r>
            <a:r>
              <a:rPr lang="en-US" dirty="0"/>
              <a:t> or Smush to reduce image size without losing quality.</a:t>
            </a:r>
          </a:p>
        </p:txBody>
      </p:sp>
    </p:spTree>
    <p:extLst>
      <p:ext uri="{BB962C8B-B14F-4D97-AF65-F5344CB8AC3E}">
        <p14:creationId xmlns:p14="http://schemas.microsoft.com/office/powerpoint/2010/main" val="2907043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D8289E3-B049-9B24-6C83-D48E9E1955B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D133DE0-E60F-E5C8-E2B8-21C39995778B}"/>
              </a:ext>
            </a:extLst>
          </p:cNvPr>
          <p:cNvSpPr txBox="1"/>
          <p:nvPr/>
        </p:nvSpPr>
        <p:spPr>
          <a:xfrm>
            <a:off x="377843" y="145529"/>
            <a:ext cx="10714592" cy="954107"/>
          </a:xfrm>
          <a:prstGeom prst="rect">
            <a:avLst/>
          </a:prstGeom>
          <a:noFill/>
        </p:spPr>
        <p:txBody>
          <a:bodyPr wrap="square">
            <a:spAutoFit/>
          </a:bodyPr>
          <a:lstStyle/>
          <a:p>
            <a:r>
              <a:rPr lang="en-US" sz="2800" b="1" dirty="0">
                <a:solidFill>
                  <a:schemeClr val="accent1">
                    <a:lumMod val="75000"/>
                  </a:schemeClr>
                </a:solidFill>
              </a:rPr>
              <a:t>3. Explain WordPress Multisite. How would you set up a WordPress Multisite network, and when would you use it?</a:t>
            </a:r>
          </a:p>
        </p:txBody>
      </p:sp>
      <p:sp>
        <p:nvSpPr>
          <p:cNvPr id="5" name="TextBox 4">
            <a:extLst>
              <a:ext uri="{FF2B5EF4-FFF2-40B4-BE49-F238E27FC236}">
                <a16:creationId xmlns:a16="http://schemas.microsoft.com/office/drawing/2014/main" id="{EEA4F9E3-7F31-7866-5404-55FE8B41D120}"/>
              </a:ext>
            </a:extLst>
          </p:cNvPr>
          <p:cNvSpPr txBox="1"/>
          <p:nvPr/>
        </p:nvSpPr>
        <p:spPr>
          <a:xfrm>
            <a:off x="462890" y="1099636"/>
            <a:ext cx="10714592" cy="1295868"/>
          </a:xfrm>
          <a:prstGeom prst="rect">
            <a:avLst/>
          </a:prstGeom>
          <a:noFill/>
        </p:spPr>
        <p:txBody>
          <a:bodyPr wrap="square">
            <a:spAutoFit/>
          </a:bodyPr>
          <a:lstStyle/>
          <a:p>
            <a:pPr>
              <a:lnSpc>
                <a:spcPct val="150000"/>
              </a:lnSpc>
            </a:pPr>
            <a:r>
              <a:rPr lang="en-US" dirty="0"/>
              <a:t>WordPress Multisite allows you to manage multiple WordPress sites from a single WordPress installation. It's useful when you need to manage several sites that share the same user base and some resources (e.g., themes, plugins).</a:t>
            </a:r>
          </a:p>
        </p:txBody>
      </p:sp>
      <p:sp>
        <p:nvSpPr>
          <p:cNvPr id="2" name="TextBox 1">
            <a:extLst>
              <a:ext uri="{FF2B5EF4-FFF2-40B4-BE49-F238E27FC236}">
                <a16:creationId xmlns:a16="http://schemas.microsoft.com/office/drawing/2014/main" id="{1395A8DD-0B41-F5CD-1615-52EEAB6D6A3E}"/>
              </a:ext>
            </a:extLst>
          </p:cNvPr>
          <p:cNvSpPr txBox="1"/>
          <p:nvPr/>
        </p:nvSpPr>
        <p:spPr>
          <a:xfrm>
            <a:off x="377843" y="2501360"/>
            <a:ext cx="10714592" cy="464871"/>
          </a:xfrm>
          <a:prstGeom prst="rect">
            <a:avLst/>
          </a:prstGeom>
          <a:noFill/>
        </p:spPr>
        <p:txBody>
          <a:bodyPr wrap="square">
            <a:spAutoFit/>
          </a:bodyPr>
          <a:lstStyle/>
          <a:p>
            <a:pPr>
              <a:lnSpc>
                <a:spcPct val="150000"/>
              </a:lnSpc>
            </a:pPr>
            <a:r>
              <a:rPr lang="en-IN" b="1" dirty="0"/>
              <a:t>Setting up WordPress Multisite</a:t>
            </a:r>
            <a:r>
              <a:rPr lang="en-IN" dirty="0"/>
              <a:t>:</a:t>
            </a:r>
            <a:endParaRPr lang="en-US" dirty="0"/>
          </a:p>
        </p:txBody>
      </p:sp>
      <p:sp>
        <p:nvSpPr>
          <p:cNvPr id="3" name="TextBox 2">
            <a:extLst>
              <a:ext uri="{FF2B5EF4-FFF2-40B4-BE49-F238E27FC236}">
                <a16:creationId xmlns:a16="http://schemas.microsoft.com/office/drawing/2014/main" id="{F2D17C34-0975-5378-9635-0ADD373CA1D2}"/>
              </a:ext>
            </a:extLst>
          </p:cNvPr>
          <p:cNvSpPr txBox="1"/>
          <p:nvPr/>
        </p:nvSpPr>
        <p:spPr>
          <a:xfrm>
            <a:off x="377843" y="2966231"/>
            <a:ext cx="10714592" cy="2126864"/>
          </a:xfrm>
          <a:prstGeom prst="rect">
            <a:avLst/>
          </a:prstGeom>
          <a:noFill/>
        </p:spPr>
        <p:txBody>
          <a:bodyPr wrap="square">
            <a:spAutoFit/>
          </a:bodyPr>
          <a:lstStyle/>
          <a:p>
            <a:pPr>
              <a:lnSpc>
                <a:spcPct val="150000"/>
              </a:lnSpc>
            </a:pPr>
            <a:r>
              <a:rPr lang="en-US"/>
              <a:t>-- Install WordPress as usual.</a:t>
            </a:r>
          </a:p>
          <a:p>
            <a:pPr>
              <a:lnSpc>
                <a:spcPct val="150000"/>
              </a:lnSpc>
            </a:pPr>
            <a:r>
              <a:rPr lang="en-US"/>
              <a:t>-- Edit the wp-config.php file and enable Multisite by adding (</a:t>
            </a:r>
            <a:r>
              <a:rPr lang="en-US">
                <a:highlight>
                  <a:srgbClr val="FFFF00"/>
                </a:highlight>
              </a:rPr>
              <a:t>define('WP_ALLOW_MULTISITE', true);</a:t>
            </a:r>
            <a:r>
              <a:rPr lang="en-US"/>
              <a:t>)</a:t>
            </a:r>
          </a:p>
          <a:p>
            <a:pPr>
              <a:lnSpc>
                <a:spcPct val="150000"/>
              </a:lnSpc>
            </a:pPr>
            <a:r>
              <a:rPr lang="en-US"/>
              <a:t>-- Go to Tools &gt; Network Setup in the WordPress dashboard and follow the instructions to create either subdomains or subdirectories.</a:t>
            </a:r>
          </a:p>
          <a:p>
            <a:pPr>
              <a:lnSpc>
                <a:spcPct val="150000"/>
              </a:lnSpc>
            </a:pPr>
            <a:r>
              <a:rPr lang="en-US"/>
              <a:t>-- Edit the .htaccess and wp-config.php files as instructed to activate the network.</a:t>
            </a:r>
            <a:endParaRPr lang="en-US" dirty="0"/>
          </a:p>
        </p:txBody>
      </p:sp>
      <p:sp>
        <p:nvSpPr>
          <p:cNvPr id="6" name="TextBox 5">
            <a:extLst>
              <a:ext uri="{FF2B5EF4-FFF2-40B4-BE49-F238E27FC236}">
                <a16:creationId xmlns:a16="http://schemas.microsoft.com/office/drawing/2014/main" id="{F998E6D0-82EC-20AF-623C-F2BEE1BABCA4}"/>
              </a:ext>
            </a:extLst>
          </p:cNvPr>
          <p:cNvSpPr txBox="1"/>
          <p:nvPr/>
        </p:nvSpPr>
        <p:spPr>
          <a:xfrm>
            <a:off x="297330" y="5164047"/>
            <a:ext cx="10714592" cy="464871"/>
          </a:xfrm>
          <a:prstGeom prst="rect">
            <a:avLst/>
          </a:prstGeom>
          <a:noFill/>
        </p:spPr>
        <p:txBody>
          <a:bodyPr wrap="square">
            <a:spAutoFit/>
          </a:bodyPr>
          <a:lstStyle/>
          <a:p>
            <a:pPr>
              <a:lnSpc>
                <a:spcPct val="150000"/>
              </a:lnSpc>
            </a:pPr>
            <a:r>
              <a:rPr lang="en-IN" b="1" dirty="0"/>
              <a:t>Use Cases</a:t>
            </a:r>
            <a:r>
              <a:rPr lang="en-IN" dirty="0"/>
              <a:t>:</a:t>
            </a:r>
            <a:endParaRPr lang="en-US" dirty="0"/>
          </a:p>
        </p:txBody>
      </p:sp>
      <p:sp>
        <p:nvSpPr>
          <p:cNvPr id="9" name="TextBox 8">
            <a:extLst>
              <a:ext uri="{FF2B5EF4-FFF2-40B4-BE49-F238E27FC236}">
                <a16:creationId xmlns:a16="http://schemas.microsoft.com/office/drawing/2014/main" id="{8ADE55E8-C38A-5082-5836-47C28E1019CD}"/>
              </a:ext>
            </a:extLst>
          </p:cNvPr>
          <p:cNvSpPr txBox="1"/>
          <p:nvPr/>
        </p:nvSpPr>
        <p:spPr>
          <a:xfrm>
            <a:off x="297330" y="5636289"/>
            <a:ext cx="6094562" cy="923330"/>
          </a:xfrm>
          <a:prstGeom prst="rect">
            <a:avLst/>
          </a:prstGeom>
          <a:noFill/>
        </p:spPr>
        <p:txBody>
          <a:bodyPr wrap="square">
            <a:spAutoFit/>
          </a:bodyPr>
          <a:lstStyle/>
          <a:p>
            <a:r>
              <a:rPr lang="en-IN" dirty="0"/>
              <a:t>-- Network of Blog</a:t>
            </a:r>
          </a:p>
          <a:p>
            <a:r>
              <a:rPr lang="en-IN" dirty="0"/>
              <a:t>-- E-commerce Stores</a:t>
            </a:r>
          </a:p>
          <a:p>
            <a:r>
              <a:rPr lang="en-IN" dirty="0"/>
              <a:t>-- University or Government Websites:</a:t>
            </a:r>
          </a:p>
        </p:txBody>
      </p:sp>
    </p:spTree>
    <p:extLst>
      <p:ext uri="{BB962C8B-B14F-4D97-AF65-F5344CB8AC3E}">
        <p14:creationId xmlns:p14="http://schemas.microsoft.com/office/powerpoint/2010/main" val="411954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247282-3224-E0D8-B58B-E41A06F5134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0FBE388-FC5D-65A7-4A9D-F33DB7DDEE19}"/>
              </a:ext>
            </a:extLst>
          </p:cNvPr>
          <p:cNvSpPr txBox="1"/>
          <p:nvPr/>
        </p:nvSpPr>
        <p:spPr>
          <a:xfrm>
            <a:off x="377843" y="145529"/>
            <a:ext cx="10714592" cy="954107"/>
          </a:xfrm>
          <a:prstGeom prst="rect">
            <a:avLst/>
          </a:prstGeom>
          <a:noFill/>
        </p:spPr>
        <p:txBody>
          <a:bodyPr wrap="square">
            <a:spAutoFit/>
          </a:bodyPr>
          <a:lstStyle/>
          <a:p>
            <a:r>
              <a:rPr lang="en-US" sz="2800" b="1" dirty="0">
                <a:solidFill>
                  <a:schemeClr val="accent1">
                    <a:lumMod val="75000"/>
                  </a:schemeClr>
                </a:solidFill>
              </a:rPr>
              <a:t>4. How would you migrate a large WordPress site from one server to another?</a:t>
            </a:r>
          </a:p>
        </p:txBody>
      </p:sp>
      <p:sp>
        <p:nvSpPr>
          <p:cNvPr id="5" name="TextBox 4">
            <a:extLst>
              <a:ext uri="{FF2B5EF4-FFF2-40B4-BE49-F238E27FC236}">
                <a16:creationId xmlns:a16="http://schemas.microsoft.com/office/drawing/2014/main" id="{43DC5335-11D5-27F0-4307-7DD5FE3AE5C3}"/>
              </a:ext>
            </a:extLst>
          </p:cNvPr>
          <p:cNvSpPr txBox="1"/>
          <p:nvPr/>
        </p:nvSpPr>
        <p:spPr>
          <a:xfrm>
            <a:off x="462890" y="1099636"/>
            <a:ext cx="10714592" cy="880369"/>
          </a:xfrm>
          <a:prstGeom prst="rect">
            <a:avLst/>
          </a:prstGeom>
          <a:noFill/>
        </p:spPr>
        <p:txBody>
          <a:bodyPr wrap="square">
            <a:spAutoFit/>
          </a:bodyPr>
          <a:lstStyle/>
          <a:p>
            <a:pPr>
              <a:lnSpc>
                <a:spcPct val="150000"/>
              </a:lnSpc>
            </a:pPr>
            <a:r>
              <a:rPr lang="en-US" dirty="0"/>
              <a:t>Migrating a large WordPress site involves several steps to ensure that all content, configurations, and settings are transferred successfully. Here’s how you can do it:</a:t>
            </a:r>
          </a:p>
        </p:txBody>
      </p:sp>
      <p:sp>
        <p:nvSpPr>
          <p:cNvPr id="2" name="TextBox 1">
            <a:extLst>
              <a:ext uri="{FF2B5EF4-FFF2-40B4-BE49-F238E27FC236}">
                <a16:creationId xmlns:a16="http://schemas.microsoft.com/office/drawing/2014/main" id="{AD437DAC-69FE-203F-4CE0-9B7EBFE3132E}"/>
              </a:ext>
            </a:extLst>
          </p:cNvPr>
          <p:cNvSpPr txBox="1"/>
          <p:nvPr/>
        </p:nvSpPr>
        <p:spPr>
          <a:xfrm>
            <a:off x="377843" y="1523223"/>
            <a:ext cx="10714592" cy="880369"/>
          </a:xfrm>
          <a:prstGeom prst="rect">
            <a:avLst/>
          </a:prstGeom>
          <a:noFill/>
        </p:spPr>
        <p:txBody>
          <a:bodyPr wrap="square">
            <a:spAutoFit/>
          </a:bodyPr>
          <a:lstStyle/>
          <a:p>
            <a:pPr>
              <a:lnSpc>
                <a:spcPct val="150000"/>
              </a:lnSpc>
            </a:pPr>
            <a:endParaRPr lang="en-IN" b="1" dirty="0"/>
          </a:p>
          <a:p>
            <a:pPr>
              <a:lnSpc>
                <a:spcPct val="150000"/>
              </a:lnSpc>
            </a:pPr>
            <a:r>
              <a:rPr lang="en-IN" b="1" dirty="0"/>
              <a:t>Backup:</a:t>
            </a:r>
          </a:p>
        </p:txBody>
      </p:sp>
      <p:sp>
        <p:nvSpPr>
          <p:cNvPr id="3" name="TextBox 2">
            <a:extLst>
              <a:ext uri="{FF2B5EF4-FFF2-40B4-BE49-F238E27FC236}">
                <a16:creationId xmlns:a16="http://schemas.microsoft.com/office/drawing/2014/main" id="{1C899E68-0629-7675-47EE-7D9051FBE887}"/>
              </a:ext>
            </a:extLst>
          </p:cNvPr>
          <p:cNvSpPr txBox="1"/>
          <p:nvPr/>
        </p:nvSpPr>
        <p:spPr>
          <a:xfrm>
            <a:off x="297330" y="2466455"/>
            <a:ext cx="10714592" cy="1711366"/>
          </a:xfrm>
          <a:prstGeom prst="rect">
            <a:avLst/>
          </a:prstGeom>
          <a:noFill/>
        </p:spPr>
        <p:txBody>
          <a:bodyPr wrap="square">
            <a:spAutoFit/>
          </a:bodyPr>
          <a:lstStyle/>
          <a:p>
            <a:pPr>
              <a:lnSpc>
                <a:spcPct val="150000"/>
              </a:lnSpc>
            </a:pPr>
            <a:r>
              <a:rPr lang="en-US" dirty="0"/>
              <a:t>-- Use a reliable backup plugin like </a:t>
            </a:r>
            <a:r>
              <a:rPr lang="en-US" dirty="0" err="1"/>
              <a:t>UpdraftPlus</a:t>
            </a:r>
            <a:r>
              <a:rPr lang="en-US" dirty="0"/>
              <a:t> or All-in-One WP Migration to back up both files and the database.</a:t>
            </a:r>
          </a:p>
          <a:p>
            <a:pPr>
              <a:lnSpc>
                <a:spcPct val="150000"/>
              </a:lnSpc>
            </a:pPr>
            <a:r>
              <a:rPr lang="en-US" dirty="0"/>
              <a:t>-- Alternatively, manually back up by downloading the wp-content folder and exporting the database via phpMyAdmin.</a:t>
            </a:r>
          </a:p>
        </p:txBody>
      </p:sp>
      <p:sp>
        <p:nvSpPr>
          <p:cNvPr id="10" name="TextBox 9">
            <a:extLst>
              <a:ext uri="{FF2B5EF4-FFF2-40B4-BE49-F238E27FC236}">
                <a16:creationId xmlns:a16="http://schemas.microsoft.com/office/drawing/2014/main" id="{D95DFA70-EBE1-3A83-898F-08C4E301B36E}"/>
              </a:ext>
            </a:extLst>
          </p:cNvPr>
          <p:cNvSpPr txBox="1"/>
          <p:nvPr/>
        </p:nvSpPr>
        <p:spPr>
          <a:xfrm>
            <a:off x="297330" y="3800499"/>
            <a:ext cx="10714592" cy="880369"/>
          </a:xfrm>
          <a:prstGeom prst="rect">
            <a:avLst/>
          </a:prstGeom>
          <a:noFill/>
        </p:spPr>
        <p:txBody>
          <a:bodyPr wrap="square">
            <a:spAutoFit/>
          </a:bodyPr>
          <a:lstStyle/>
          <a:p>
            <a:pPr>
              <a:lnSpc>
                <a:spcPct val="150000"/>
              </a:lnSpc>
            </a:pPr>
            <a:endParaRPr lang="en-IN" b="1" dirty="0"/>
          </a:p>
          <a:p>
            <a:pPr>
              <a:lnSpc>
                <a:spcPct val="150000"/>
              </a:lnSpc>
            </a:pPr>
            <a:r>
              <a:rPr lang="en-IN" b="1" dirty="0"/>
              <a:t>Transfer Files</a:t>
            </a:r>
            <a:r>
              <a:rPr lang="en-IN" dirty="0"/>
              <a:t>:</a:t>
            </a:r>
            <a:endParaRPr lang="en-IN" b="1" dirty="0"/>
          </a:p>
        </p:txBody>
      </p:sp>
      <p:sp>
        <p:nvSpPr>
          <p:cNvPr id="11" name="TextBox 10">
            <a:extLst>
              <a:ext uri="{FF2B5EF4-FFF2-40B4-BE49-F238E27FC236}">
                <a16:creationId xmlns:a16="http://schemas.microsoft.com/office/drawing/2014/main" id="{A15CF853-80F2-3C12-9F3D-1D5329A62CA3}"/>
              </a:ext>
            </a:extLst>
          </p:cNvPr>
          <p:cNvSpPr txBox="1"/>
          <p:nvPr/>
        </p:nvSpPr>
        <p:spPr>
          <a:xfrm>
            <a:off x="377843" y="4680868"/>
            <a:ext cx="10714592" cy="880369"/>
          </a:xfrm>
          <a:prstGeom prst="rect">
            <a:avLst/>
          </a:prstGeom>
          <a:noFill/>
        </p:spPr>
        <p:txBody>
          <a:bodyPr wrap="square">
            <a:spAutoFit/>
          </a:bodyPr>
          <a:lstStyle/>
          <a:p>
            <a:pPr>
              <a:lnSpc>
                <a:spcPct val="150000"/>
              </a:lnSpc>
            </a:pPr>
            <a:r>
              <a:rPr lang="en-US" dirty="0"/>
              <a:t>-- Upload the WordPress files (including the wp-content folder) to the new server via FTP or SFTP.</a:t>
            </a:r>
          </a:p>
          <a:p>
            <a:pPr>
              <a:lnSpc>
                <a:spcPct val="150000"/>
              </a:lnSpc>
            </a:pPr>
            <a:r>
              <a:rPr lang="en-US" dirty="0"/>
              <a:t>-- Use tools like </a:t>
            </a:r>
            <a:r>
              <a:rPr lang="en-US" dirty="0" err="1"/>
              <a:t>rsync</a:t>
            </a:r>
            <a:r>
              <a:rPr lang="en-US" dirty="0"/>
              <a:t> for large file transfers.</a:t>
            </a:r>
          </a:p>
        </p:txBody>
      </p:sp>
    </p:spTree>
    <p:extLst>
      <p:ext uri="{BB962C8B-B14F-4D97-AF65-F5344CB8AC3E}">
        <p14:creationId xmlns:p14="http://schemas.microsoft.com/office/powerpoint/2010/main" val="1861899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8813361-76B7-73AE-8275-1C16AD4C58D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01A422E-5065-3970-5173-5B703E39B2AE}"/>
              </a:ext>
            </a:extLst>
          </p:cNvPr>
          <p:cNvSpPr txBox="1"/>
          <p:nvPr/>
        </p:nvSpPr>
        <p:spPr>
          <a:xfrm>
            <a:off x="377843" y="145529"/>
            <a:ext cx="10714592" cy="954107"/>
          </a:xfrm>
          <a:prstGeom prst="rect">
            <a:avLst/>
          </a:prstGeom>
          <a:noFill/>
        </p:spPr>
        <p:txBody>
          <a:bodyPr wrap="square">
            <a:spAutoFit/>
          </a:bodyPr>
          <a:lstStyle/>
          <a:p>
            <a:r>
              <a:rPr lang="en-US" sz="2800" b="1" dirty="0">
                <a:solidFill>
                  <a:schemeClr val="accent1">
                    <a:lumMod val="75000"/>
                  </a:schemeClr>
                </a:solidFill>
              </a:rPr>
              <a:t>5. What is the difference between </a:t>
            </a:r>
            <a:r>
              <a:rPr lang="en-US" sz="2800" b="1" dirty="0" err="1">
                <a:solidFill>
                  <a:schemeClr val="accent1">
                    <a:lumMod val="75000"/>
                  </a:schemeClr>
                </a:solidFill>
              </a:rPr>
              <a:t>get_option</a:t>
            </a:r>
            <a:r>
              <a:rPr lang="en-US" sz="2800" b="1" dirty="0">
                <a:solidFill>
                  <a:schemeClr val="accent1">
                    <a:lumMod val="75000"/>
                  </a:schemeClr>
                </a:solidFill>
              </a:rPr>
              <a:t>() and </a:t>
            </a:r>
            <a:r>
              <a:rPr lang="en-US" sz="2800" b="1" dirty="0" err="1">
                <a:solidFill>
                  <a:schemeClr val="accent1">
                    <a:lumMod val="75000"/>
                  </a:schemeClr>
                </a:solidFill>
              </a:rPr>
              <a:t>get_site_option</a:t>
            </a:r>
            <a:r>
              <a:rPr lang="en-US" sz="2800" b="1" dirty="0">
                <a:solidFill>
                  <a:schemeClr val="accent1">
                    <a:lumMod val="75000"/>
                  </a:schemeClr>
                </a:solidFill>
              </a:rPr>
              <a:t>() in WordPress?</a:t>
            </a:r>
          </a:p>
        </p:txBody>
      </p:sp>
      <p:sp>
        <p:nvSpPr>
          <p:cNvPr id="11" name="TextBox 10">
            <a:extLst>
              <a:ext uri="{FF2B5EF4-FFF2-40B4-BE49-F238E27FC236}">
                <a16:creationId xmlns:a16="http://schemas.microsoft.com/office/drawing/2014/main" id="{86211E39-DCCE-2A75-63F3-B34FC0386A82}"/>
              </a:ext>
            </a:extLst>
          </p:cNvPr>
          <p:cNvSpPr txBox="1"/>
          <p:nvPr/>
        </p:nvSpPr>
        <p:spPr>
          <a:xfrm>
            <a:off x="533119" y="1285120"/>
            <a:ext cx="10714592" cy="4619854"/>
          </a:xfrm>
          <a:prstGeom prst="rect">
            <a:avLst/>
          </a:prstGeom>
          <a:noFill/>
        </p:spPr>
        <p:txBody>
          <a:bodyPr wrap="square">
            <a:spAutoFit/>
          </a:bodyPr>
          <a:lstStyle/>
          <a:p>
            <a:pPr>
              <a:lnSpc>
                <a:spcPct val="150000"/>
              </a:lnSpc>
            </a:pPr>
            <a:endParaRPr lang="en-US" dirty="0"/>
          </a:p>
          <a:p>
            <a:pPr>
              <a:lnSpc>
                <a:spcPct val="150000"/>
              </a:lnSpc>
            </a:pPr>
            <a:r>
              <a:rPr lang="en-US" b="1" dirty="0" err="1">
                <a:solidFill>
                  <a:srgbClr val="FF0000"/>
                </a:solidFill>
              </a:rPr>
              <a:t>get_option</a:t>
            </a:r>
            <a:r>
              <a:rPr lang="en-US" b="1" dirty="0">
                <a:solidFill>
                  <a:srgbClr val="FF0000"/>
                </a:solidFill>
              </a:rPr>
              <a:t>(): </a:t>
            </a:r>
            <a:r>
              <a:rPr lang="en-US" dirty="0"/>
              <a:t>This function retrieves options for a single site in a single-site WordPress installation or in a single site of a Multisite network.</a:t>
            </a:r>
          </a:p>
          <a:p>
            <a:pPr>
              <a:lnSpc>
                <a:spcPct val="150000"/>
              </a:lnSpc>
            </a:pPr>
            <a:r>
              <a:rPr lang="en-US" b="1" dirty="0" err="1">
                <a:solidFill>
                  <a:srgbClr val="FF0000"/>
                </a:solidFill>
              </a:rPr>
              <a:t>get_site_option</a:t>
            </a:r>
            <a:r>
              <a:rPr lang="en-US" b="1" dirty="0">
                <a:solidFill>
                  <a:srgbClr val="FF0000"/>
                </a:solidFill>
              </a:rPr>
              <a:t>(): </a:t>
            </a:r>
            <a:r>
              <a:rPr lang="en-US" dirty="0"/>
              <a:t>This function retrieves options for a Multisite network, meaning it retrieves common options across all sites in a WordPress Multisite network.</a:t>
            </a:r>
          </a:p>
          <a:p>
            <a:pPr>
              <a:lnSpc>
                <a:spcPct val="150000"/>
              </a:lnSpc>
            </a:pPr>
            <a:r>
              <a:rPr lang="en-US" dirty="0"/>
              <a:t>For example, if you’re working on a Multisite network and need to get an option that applies to the entire network (such as network-wide settings), use </a:t>
            </a:r>
            <a:r>
              <a:rPr lang="en-US" dirty="0" err="1"/>
              <a:t>get_site_option</a:t>
            </a:r>
            <a:r>
              <a:rPr lang="en-US" dirty="0"/>
              <a:t>(). Otherwise, for single-site options, use </a:t>
            </a:r>
            <a:r>
              <a:rPr lang="en-US" dirty="0" err="1"/>
              <a:t>get_option</a:t>
            </a:r>
            <a:r>
              <a:rPr lang="en-US" dirty="0"/>
              <a:t>().</a:t>
            </a:r>
          </a:p>
          <a:p>
            <a:pPr>
              <a:lnSpc>
                <a:spcPct val="150000"/>
              </a:lnSpc>
            </a:pPr>
            <a:r>
              <a:rPr lang="en-US" b="1" dirty="0">
                <a:solidFill>
                  <a:srgbClr val="FF0000"/>
                </a:solidFill>
              </a:rPr>
              <a:t>Example:</a:t>
            </a:r>
          </a:p>
          <a:p>
            <a:pPr>
              <a:lnSpc>
                <a:spcPct val="150000"/>
              </a:lnSpc>
            </a:pPr>
            <a:r>
              <a:rPr lang="en-US" dirty="0">
                <a:highlight>
                  <a:srgbClr val="FFFF00"/>
                </a:highlight>
              </a:rPr>
              <a:t>$</a:t>
            </a:r>
            <a:r>
              <a:rPr lang="en-US" dirty="0" err="1">
                <a:highlight>
                  <a:srgbClr val="FFFF00"/>
                </a:highlight>
              </a:rPr>
              <a:t>site_option</a:t>
            </a:r>
            <a:r>
              <a:rPr lang="en-US" dirty="0">
                <a:highlight>
                  <a:srgbClr val="FFFF00"/>
                </a:highlight>
              </a:rPr>
              <a:t> = </a:t>
            </a:r>
            <a:r>
              <a:rPr lang="en-US" dirty="0" err="1">
                <a:highlight>
                  <a:srgbClr val="FFFF00"/>
                </a:highlight>
              </a:rPr>
              <a:t>get_option</a:t>
            </a:r>
            <a:r>
              <a:rPr lang="en-US" dirty="0">
                <a:highlight>
                  <a:srgbClr val="FFFF00"/>
                </a:highlight>
              </a:rPr>
              <a:t>('</a:t>
            </a:r>
            <a:r>
              <a:rPr lang="en-US" dirty="0" err="1">
                <a:highlight>
                  <a:srgbClr val="FFFF00"/>
                </a:highlight>
              </a:rPr>
              <a:t>my_option</a:t>
            </a:r>
            <a:r>
              <a:rPr lang="en-US" dirty="0">
                <a:highlight>
                  <a:srgbClr val="FFFF00"/>
                </a:highlight>
              </a:rPr>
              <a:t>'); </a:t>
            </a:r>
          </a:p>
          <a:p>
            <a:pPr>
              <a:lnSpc>
                <a:spcPct val="150000"/>
              </a:lnSpc>
            </a:pPr>
            <a:r>
              <a:rPr lang="en-US" dirty="0">
                <a:highlight>
                  <a:srgbClr val="FFFF00"/>
                </a:highlight>
              </a:rPr>
              <a:t>(Multisite) $</a:t>
            </a:r>
            <a:r>
              <a:rPr lang="en-US" dirty="0" err="1">
                <a:highlight>
                  <a:srgbClr val="FFFF00"/>
                </a:highlight>
              </a:rPr>
              <a:t>network_option</a:t>
            </a:r>
            <a:r>
              <a:rPr lang="en-US" dirty="0">
                <a:highlight>
                  <a:srgbClr val="FFFF00"/>
                </a:highlight>
              </a:rPr>
              <a:t> = </a:t>
            </a:r>
            <a:r>
              <a:rPr lang="en-US" dirty="0" err="1">
                <a:highlight>
                  <a:srgbClr val="FFFF00"/>
                </a:highlight>
              </a:rPr>
              <a:t>get_site_option</a:t>
            </a:r>
            <a:r>
              <a:rPr lang="en-US" dirty="0">
                <a:highlight>
                  <a:srgbClr val="FFFF00"/>
                </a:highlight>
              </a:rPr>
              <a:t>('</a:t>
            </a:r>
            <a:r>
              <a:rPr lang="en-US" dirty="0" err="1">
                <a:highlight>
                  <a:srgbClr val="FFFF00"/>
                </a:highlight>
              </a:rPr>
              <a:t>my_network_option</a:t>
            </a:r>
            <a:r>
              <a:rPr lang="en-US" dirty="0">
                <a:highlight>
                  <a:srgbClr val="FFFF00"/>
                </a:highlight>
              </a:rPr>
              <a:t>');</a:t>
            </a:r>
          </a:p>
        </p:txBody>
      </p:sp>
    </p:spTree>
    <p:extLst>
      <p:ext uri="{BB962C8B-B14F-4D97-AF65-F5344CB8AC3E}">
        <p14:creationId xmlns:p14="http://schemas.microsoft.com/office/powerpoint/2010/main" val="3625708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9DD23F7-7686-FBEF-CABC-C3AB0C54DBB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4558F04-8B8F-6650-C865-B8181C1DC0EE}"/>
              </a:ext>
            </a:extLst>
          </p:cNvPr>
          <p:cNvSpPr txBox="1"/>
          <p:nvPr/>
        </p:nvSpPr>
        <p:spPr>
          <a:xfrm>
            <a:off x="377843" y="145529"/>
            <a:ext cx="10714592" cy="523220"/>
          </a:xfrm>
          <a:prstGeom prst="rect">
            <a:avLst/>
          </a:prstGeom>
          <a:noFill/>
        </p:spPr>
        <p:txBody>
          <a:bodyPr wrap="square">
            <a:spAutoFit/>
          </a:bodyPr>
          <a:lstStyle/>
          <a:p>
            <a:r>
              <a:rPr lang="en-US" sz="2800" b="1" dirty="0">
                <a:solidFill>
                  <a:schemeClr val="accent1">
                    <a:lumMod val="75000"/>
                  </a:schemeClr>
                </a:solidFill>
              </a:rPr>
              <a:t>6. What is a WordPress REST API and how would you use it?</a:t>
            </a:r>
          </a:p>
        </p:txBody>
      </p:sp>
      <p:sp>
        <p:nvSpPr>
          <p:cNvPr id="3" name="TextBox 2">
            <a:extLst>
              <a:ext uri="{FF2B5EF4-FFF2-40B4-BE49-F238E27FC236}">
                <a16:creationId xmlns:a16="http://schemas.microsoft.com/office/drawing/2014/main" id="{BEF582F9-4983-A72F-7603-FE309C324BD3}"/>
              </a:ext>
            </a:extLst>
          </p:cNvPr>
          <p:cNvSpPr txBox="1"/>
          <p:nvPr/>
        </p:nvSpPr>
        <p:spPr>
          <a:xfrm>
            <a:off x="445637" y="797711"/>
            <a:ext cx="10714592" cy="1295868"/>
          </a:xfrm>
          <a:prstGeom prst="rect">
            <a:avLst/>
          </a:prstGeom>
          <a:noFill/>
        </p:spPr>
        <p:txBody>
          <a:bodyPr wrap="square">
            <a:spAutoFit/>
          </a:bodyPr>
          <a:lstStyle/>
          <a:p>
            <a:pPr>
              <a:lnSpc>
                <a:spcPct val="150000"/>
              </a:lnSpc>
            </a:pPr>
            <a:r>
              <a:rPr lang="en-US" dirty="0"/>
              <a:t>The WordPress REST API provides endpoints for interacting with WordPress data using HTTP requests (e.g., GET, POST, PUT, DELETE). It allows developers to create external applications or services that can retrieve, modify, and create WordPress content from anywhere.</a:t>
            </a:r>
          </a:p>
        </p:txBody>
      </p:sp>
      <p:sp>
        <p:nvSpPr>
          <p:cNvPr id="6" name="TextBox 5">
            <a:extLst>
              <a:ext uri="{FF2B5EF4-FFF2-40B4-BE49-F238E27FC236}">
                <a16:creationId xmlns:a16="http://schemas.microsoft.com/office/drawing/2014/main" id="{BA07911C-A572-1904-02EA-59568AECCEDF}"/>
              </a:ext>
            </a:extLst>
          </p:cNvPr>
          <p:cNvSpPr txBox="1"/>
          <p:nvPr/>
        </p:nvSpPr>
        <p:spPr>
          <a:xfrm>
            <a:off x="304081" y="2690336"/>
            <a:ext cx="11522734" cy="923330"/>
          </a:xfrm>
          <a:prstGeom prst="rect">
            <a:avLst/>
          </a:prstGeom>
          <a:noFill/>
        </p:spPr>
        <p:txBody>
          <a:bodyPr wrap="square">
            <a:spAutoFit/>
          </a:bodyPr>
          <a:lstStyle/>
          <a:p>
            <a:r>
              <a:rPr lang="en-IN" b="1" dirty="0">
                <a:solidFill>
                  <a:srgbClr val="FF0000"/>
                </a:solidFill>
              </a:rPr>
              <a:t>Headless WordPress: </a:t>
            </a:r>
            <a:r>
              <a:rPr lang="en-IN" dirty="0"/>
              <a:t>Building a decoupled frontend where WordPress only serves as a backend CMS and data provider.</a:t>
            </a:r>
          </a:p>
          <a:p>
            <a:r>
              <a:rPr lang="en-IN" b="1" dirty="0">
                <a:solidFill>
                  <a:srgbClr val="FF0000"/>
                </a:solidFill>
              </a:rPr>
              <a:t>Mobile Apps: </a:t>
            </a:r>
            <a:r>
              <a:rPr lang="en-IN" dirty="0"/>
              <a:t>Creating mobile applications that interact with WordPress content.</a:t>
            </a:r>
          </a:p>
          <a:p>
            <a:r>
              <a:rPr lang="en-IN" b="1" dirty="0">
                <a:solidFill>
                  <a:srgbClr val="FF0000"/>
                </a:solidFill>
              </a:rPr>
              <a:t>Third-Party Integrations: </a:t>
            </a:r>
            <a:r>
              <a:rPr lang="en-IN" dirty="0"/>
              <a:t>Integrating WordPress with other services like CRM, email marketing, or analytics tools.</a:t>
            </a:r>
          </a:p>
        </p:txBody>
      </p:sp>
      <p:sp>
        <p:nvSpPr>
          <p:cNvPr id="8" name="TextBox 7">
            <a:extLst>
              <a:ext uri="{FF2B5EF4-FFF2-40B4-BE49-F238E27FC236}">
                <a16:creationId xmlns:a16="http://schemas.microsoft.com/office/drawing/2014/main" id="{D3EC6AEF-F902-66A1-6579-50CBECB795D7}"/>
              </a:ext>
            </a:extLst>
          </p:cNvPr>
          <p:cNvSpPr txBox="1"/>
          <p:nvPr/>
        </p:nvSpPr>
        <p:spPr>
          <a:xfrm>
            <a:off x="304081" y="2299438"/>
            <a:ext cx="6094562" cy="369332"/>
          </a:xfrm>
          <a:prstGeom prst="rect">
            <a:avLst/>
          </a:prstGeom>
          <a:noFill/>
        </p:spPr>
        <p:txBody>
          <a:bodyPr wrap="square">
            <a:spAutoFit/>
          </a:bodyPr>
          <a:lstStyle/>
          <a:p>
            <a:r>
              <a:rPr lang="en-IN" b="1" dirty="0"/>
              <a:t>Use Cases</a:t>
            </a:r>
            <a:r>
              <a:rPr lang="en-IN" dirty="0"/>
              <a:t>:</a:t>
            </a:r>
          </a:p>
        </p:txBody>
      </p:sp>
    </p:spTree>
    <p:extLst>
      <p:ext uri="{BB962C8B-B14F-4D97-AF65-F5344CB8AC3E}">
        <p14:creationId xmlns:p14="http://schemas.microsoft.com/office/powerpoint/2010/main" val="1048094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D67BB08-DE0B-CA84-48DC-BA5B8D7C61D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FF130F0-1A75-4298-7826-C6B0C17E32B7}"/>
              </a:ext>
            </a:extLst>
          </p:cNvPr>
          <p:cNvSpPr txBox="1"/>
          <p:nvPr/>
        </p:nvSpPr>
        <p:spPr>
          <a:xfrm>
            <a:off x="377843" y="145529"/>
            <a:ext cx="10714592" cy="954107"/>
          </a:xfrm>
          <a:prstGeom prst="rect">
            <a:avLst/>
          </a:prstGeom>
          <a:noFill/>
        </p:spPr>
        <p:txBody>
          <a:bodyPr wrap="square">
            <a:spAutoFit/>
          </a:bodyPr>
          <a:lstStyle/>
          <a:p>
            <a:r>
              <a:rPr lang="en-US" sz="2800" b="1" dirty="0">
                <a:solidFill>
                  <a:schemeClr val="accent1">
                    <a:lumMod val="75000"/>
                  </a:schemeClr>
                </a:solidFill>
              </a:rPr>
              <a:t>7. Explain the concept of WordPress hooks and their usage in theme and plugin development.</a:t>
            </a:r>
          </a:p>
        </p:txBody>
      </p:sp>
      <p:sp>
        <p:nvSpPr>
          <p:cNvPr id="2" name="TextBox 1">
            <a:extLst>
              <a:ext uri="{FF2B5EF4-FFF2-40B4-BE49-F238E27FC236}">
                <a16:creationId xmlns:a16="http://schemas.microsoft.com/office/drawing/2014/main" id="{AAD598AF-C7EF-8E13-8FCA-2473CA3ECCB7}"/>
              </a:ext>
            </a:extLst>
          </p:cNvPr>
          <p:cNvSpPr txBox="1"/>
          <p:nvPr/>
        </p:nvSpPr>
        <p:spPr>
          <a:xfrm>
            <a:off x="462890" y="1099636"/>
            <a:ext cx="10714592" cy="880369"/>
          </a:xfrm>
          <a:prstGeom prst="rect">
            <a:avLst/>
          </a:prstGeom>
          <a:noFill/>
        </p:spPr>
        <p:txBody>
          <a:bodyPr wrap="square">
            <a:spAutoFit/>
          </a:bodyPr>
          <a:lstStyle/>
          <a:p>
            <a:pPr>
              <a:lnSpc>
                <a:spcPct val="150000"/>
              </a:lnSpc>
            </a:pPr>
            <a:r>
              <a:rPr lang="en-US" dirty="0"/>
              <a:t>WordPress hooks allow developers to modify or extend WordPress functionality without altering core files. There are two types of hooks:</a:t>
            </a:r>
          </a:p>
        </p:txBody>
      </p:sp>
      <p:sp>
        <p:nvSpPr>
          <p:cNvPr id="7" name="TextBox 6">
            <a:extLst>
              <a:ext uri="{FF2B5EF4-FFF2-40B4-BE49-F238E27FC236}">
                <a16:creationId xmlns:a16="http://schemas.microsoft.com/office/drawing/2014/main" id="{30F26AA0-BD9B-2C2E-EC3B-96C0E8D8CF4F}"/>
              </a:ext>
            </a:extLst>
          </p:cNvPr>
          <p:cNvSpPr txBox="1"/>
          <p:nvPr/>
        </p:nvSpPr>
        <p:spPr>
          <a:xfrm>
            <a:off x="462889" y="2371159"/>
            <a:ext cx="10415019" cy="1200329"/>
          </a:xfrm>
          <a:prstGeom prst="rect">
            <a:avLst/>
          </a:prstGeom>
          <a:noFill/>
        </p:spPr>
        <p:txBody>
          <a:bodyPr wrap="square">
            <a:spAutoFit/>
          </a:bodyPr>
          <a:lstStyle/>
          <a:p>
            <a:endParaRPr lang="en-IN" dirty="0"/>
          </a:p>
          <a:p>
            <a:r>
              <a:rPr lang="en-IN" b="1" dirty="0">
                <a:solidFill>
                  <a:srgbClr val="FF0000"/>
                </a:solidFill>
              </a:rPr>
              <a:t>Actions: </a:t>
            </a:r>
            <a:r>
              <a:rPr lang="en-IN" dirty="0"/>
              <a:t>These hooks allow you to perform operations at specific points during WordPress execution.</a:t>
            </a:r>
          </a:p>
          <a:p>
            <a:endParaRPr lang="en-IN" dirty="0"/>
          </a:p>
          <a:p>
            <a:r>
              <a:rPr lang="en-IN" b="1" dirty="0">
                <a:solidFill>
                  <a:srgbClr val="FF0000"/>
                </a:solidFill>
              </a:rPr>
              <a:t>Filters: </a:t>
            </a:r>
            <a:r>
              <a:rPr lang="en-IN" dirty="0"/>
              <a:t>These hooks let you modify data before it is output or saved.</a:t>
            </a:r>
          </a:p>
        </p:txBody>
      </p:sp>
    </p:spTree>
    <p:extLst>
      <p:ext uri="{BB962C8B-B14F-4D97-AF65-F5344CB8AC3E}">
        <p14:creationId xmlns:p14="http://schemas.microsoft.com/office/powerpoint/2010/main" val="2579730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1329DA-A054-4187-9590-AC6082C15CCD}"/>
              </a:ext>
            </a:extLst>
          </p:cNvPr>
          <p:cNvSpPr txBox="1"/>
          <p:nvPr/>
        </p:nvSpPr>
        <p:spPr>
          <a:xfrm>
            <a:off x="623639" y="2790794"/>
            <a:ext cx="9648169" cy="1446550"/>
          </a:xfrm>
          <a:prstGeom prst="rect">
            <a:avLst/>
          </a:prstGeom>
          <a:noFill/>
        </p:spPr>
        <p:txBody>
          <a:bodyPr wrap="square">
            <a:spAutoFit/>
          </a:bodyPr>
          <a:lstStyle/>
          <a:p>
            <a:pPr algn="ctr"/>
            <a:r>
              <a:rPr lang="en-US" sz="8800" dirty="0">
                <a:solidFill>
                  <a:schemeClr val="accent1">
                    <a:lumMod val="75000"/>
                  </a:schemeClr>
                </a:solidFill>
              </a:rPr>
              <a:t>Thank You</a:t>
            </a:r>
          </a:p>
        </p:txBody>
      </p:sp>
    </p:spTree>
    <p:extLst>
      <p:ext uri="{BB962C8B-B14F-4D97-AF65-F5344CB8AC3E}">
        <p14:creationId xmlns:p14="http://schemas.microsoft.com/office/powerpoint/2010/main" val="2714343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1458</TotalTime>
  <Words>963</Words>
  <Application>Microsoft Office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Shailesh94 Gajare</dc:creator>
  <cp:lastModifiedBy>Shailesh Gajare</cp:lastModifiedBy>
  <cp:revision>5</cp:revision>
  <dcterms:created xsi:type="dcterms:W3CDTF">2024-11-11T08:15:31Z</dcterms:created>
  <dcterms:modified xsi:type="dcterms:W3CDTF">2024-11-30T08:08:46Z</dcterms:modified>
</cp:coreProperties>
</file>