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72" r:id="rId2"/>
    <p:sldId id="256" r:id="rId3"/>
    <p:sldId id="273" r:id="rId4"/>
    <p:sldId id="274" r:id="rId5"/>
    <p:sldId id="275" r:id="rId6"/>
    <p:sldId id="276" r:id="rId7"/>
    <p:sldId id="277" r:id="rId8"/>
    <p:sldId id="278"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07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69366-C0D7-406D-A68B-C55969EDCB3A}" v="15" dt="2024-11-30T06:45:02.322"/>
    <p1510:client id="{A2BB1FF2-EDDD-4AFD-9645-87AB602BFABE}" v="4" dt="2024-11-30T06:26:17.677"/>
    <p1510:client id="{AF12CA15-00DA-40B7-B802-FE389E68548D}" v="20" dt="2024-11-30T05:50:17.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4887-CB70-2558-4DDA-418FE0A04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39895B-CD74-774D-6860-4C2238D4A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B8820C-8A83-911F-4B0B-56EBF1782C0D}"/>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A8780D4A-1F2F-1A46-56EA-7F1D0A621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6D359-C68A-87DC-54F3-B8A805B6809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4137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B8E6-EC9C-203D-E8CC-0D7E452B8B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88D8E4-EEAF-B157-753C-9E0CA71617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99C289-6ACF-3604-9C6F-E6E62441BA3D}"/>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E60D3327-1E91-DB72-1234-34A4EC1DD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A9BCA-5CA6-698D-7770-D8B806C8744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6207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AC7FD-76FB-2736-DE44-60E20F58AF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2E6E02-1AC4-9B7E-6153-8D690A1B7E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77884-B875-EEA3-EE0D-9CCB582AD8FF}"/>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C1ABD2B5-8C63-28E3-54A5-F2C1360E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C7717-E8B3-F1F9-3321-781357339EB8}"/>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65750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164B-04A6-388A-549A-D5431F531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DEFB27-7674-E7C0-5208-74643A91A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AFB268-DF12-61BF-E7A4-F43DC12D0FF3}"/>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2830DB2D-3117-1E80-1C99-EEAA69B6A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DFBA2-8A41-3973-EDCE-84C3D2728E8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0993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A3C0-A85B-B5C9-7C87-FCFC16DAC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38696B-FD3A-4903-4F66-E09141FCE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96B03-BCCF-D529-CE18-34265F4E7DB6}"/>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5" name="Footer Placeholder 4">
            <a:extLst>
              <a:ext uri="{FF2B5EF4-FFF2-40B4-BE49-F238E27FC236}">
                <a16:creationId xmlns:a16="http://schemas.microsoft.com/office/drawing/2014/main" id="{6D625736-9073-AE10-7049-5A7C60C69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BA2EA-AE21-C572-2858-80EDC8C62CBF}"/>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6078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046-61D7-39E9-E486-D0679CF838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CCAE7-DA41-90E6-6733-AF932BE1C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960B95-2532-1406-DE07-835E4A751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EAF782-BA6E-500F-4B34-A331514DA2D6}"/>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E7CCC52D-EAD0-E9FC-A9FD-A939DB368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B0DBC-7C52-D24F-8353-4975D1372E0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836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1B1C-1294-D619-E081-CECF6BBC05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8BE438-DA46-DC91-A29A-5EBFE25AB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8D408-B75C-7E80-E9C4-61AA6F3676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CF958-0A7B-C499-9619-C7200D248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1C6A3-5F2C-A4EE-C2F6-2CC8137010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123897-7D8B-B627-2FC2-84AC8407A915}"/>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8" name="Footer Placeholder 7">
            <a:extLst>
              <a:ext uri="{FF2B5EF4-FFF2-40B4-BE49-F238E27FC236}">
                <a16:creationId xmlns:a16="http://schemas.microsoft.com/office/drawing/2014/main" id="{6EC42053-A8FE-3DAB-582F-A0FA071366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8A3FCE-6D88-94E6-4566-B5B579D8630D}"/>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58482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55DF-8013-B7CD-7EE8-8C74AD178A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FD0510-85C8-902D-5724-F44F5784ADDB}"/>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4" name="Footer Placeholder 3">
            <a:extLst>
              <a:ext uri="{FF2B5EF4-FFF2-40B4-BE49-F238E27FC236}">
                <a16:creationId xmlns:a16="http://schemas.microsoft.com/office/drawing/2014/main" id="{EFBD5D95-D462-AFA2-7029-FC9FF1F925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546B83-7181-F9D3-C470-AFDD1A1272E4}"/>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7309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DFC426-F404-BA4F-A752-934DBE0B173C}"/>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3" name="Footer Placeholder 2">
            <a:extLst>
              <a:ext uri="{FF2B5EF4-FFF2-40B4-BE49-F238E27FC236}">
                <a16:creationId xmlns:a16="http://schemas.microsoft.com/office/drawing/2014/main" id="{52D71B2F-FAD9-38F2-DD5E-9F6FBCAD8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DBE0E0-F690-FBAE-3CB0-9EA9A4BE2712}"/>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6818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B5A7-4CF8-494F-3902-FCC024033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B5DE14-3F6E-1CF5-7342-20B2AE8D9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6B5967-D82C-E0BF-AD31-9073AE8C4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089BF-212A-E4F8-9178-6B8CA1AEE987}"/>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315FF4B2-5B25-127D-7294-6A333B7AF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17AF4-819E-0A52-C8AF-4FED7D4E54E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14514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25F1-E394-55D6-DED2-A98A96988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C361A-5F5E-BFB3-EDC8-142ECDDC6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DEE4A4-B101-0D66-851A-1D37BE8E6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0A7C7-C7AF-C291-8E5B-BB891E9A81B3}"/>
              </a:ext>
            </a:extLst>
          </p:cNvPr>
          <p:cNvSpPr>
            <a:spLocks noGrp="1"/>
          </p:cNvSpPr>
          <p:nvPr>
            <p:ph type="dt" sz="half" idx="10"/>
          </p:nvPr>
        </p:nvSpPr>
        <p:spPr/>
        <p:txBody>
          <a:bodyPr/>
          <a:lstStyle/>
          <a:p>
            <a:fld id="{3C2B07E4-CDF9-4C88-A2F3-04620E58224D}" type="datetimeFigureOut">
              <a:rPr lang="en-US" smtClean="0"/>
              <a:t>11/30/2024</a:t>
            </a:fld>
            <a:endParaRPr lang="en-US"/>
          </a:p>
        </p:txBody>
      </p:sp>
      <p:sp>
        <p:nvSpPr>
          <p:cNvPr id="6" name="Footer Placeholder 5">
            <a:extLst>
              <a:ext uri="{FF2B5EF4-FFF2-40B4-BE49-F238E27FC236}">
                <a16:creationId xmlns:a16="http://schemas.microsoft.com/office/drawing/2014/main" id="{CFA8FFBF-25F5-8423-67D7-E06851750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6D8B8-AAEB-FA8A-F60E-F6C4E068C0A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72721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3FF60-19D4-722E-AAC0-FDCEC92AF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D61D9F-BC46-C0A5-CC6A-AA6B23424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DC68C3-BCD4-E007-E266-4316CE723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11/30/2024</a:t>
            </a:fld>
            <a:endParaRPr lang="en-US" dirty="0"/>
          </a:p>
        </p:txBody>
      </p:sp>
      <p:sp>
        <p:nvSpPr>
          <p:cNvPr id="5" name="Footer Placeholder 4">
            <a:extLst>
              <a:ext uri="{FF2B5EF4-FFF2-40B4-BE49-F238E27FC236}">
                <a16:creationId xmlns:a16="http://schemas.microsoft.com/office/drawing/2014/main" id="{624F9E8A-9D19-0565-AD3D-FF09B548A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7E9B194-9039-29EB-795E-CE933B53DA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21943579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7BF7C7-C8BD-4DDD-888B-063E53F09DC2}"/>
              </a:ext>
            </a:extLst>
          </p:cNvPr>
          <p:cNvSpPr txBox="1"/>
          <p:nvPr/>
        </p:nvSpPr>
        <p:spPr>
          <a:xfrm>
            <a:off x="425844" y="2179908"/>
            <a:ext cx="10714592" cy="3139321"/>
          </a:xfrm>
          <a:prstGeom prst="rect">
            <a:avLst/>
          </a:prstGeom>
          <a:noFill/>
        </p:spPr>
        <p:txBody>
          <a:bodyPr wrap="square">
            <a:spAutoFit/>
          </a:bodyPr>
          <a:lstStyle/>
          <a:p>
            <a:pPr algn="ctr"/>
            <a:r>
              <a:rPr lang="en-US" sz="6600" b="1" dirty="0">
                <a:solidFill>
                  <a:srgbClr val="C00000"/>
                </a:solidFill>
              </a:rPr>
              <a:t>Top 10 Best MYSQL Database Interview Questions and Answers</a:t>
            </a:r>
          </a:p>
        </p:txBody>
      </p:sp>
      <p:sp>
        <p:nvSpPr>
          <p:cNvPr id="2" name="TextBox 1">
            <a:extLst>
              <a:ext uri="{FF2B5EF4-FFF2-40B4-BE49-F238E27FC236}">
                <a16:creationId xmlns:a16="http://schemas.microsoft.com/office/drawing/2014/main" id="{F46BB396-7C90-5A99-D1BA-A4E0E24CA4EC}"/>
              </a:ext>
            </a:extLst>
          </p:cNvPr>
          <p:cNvSpPr txBox="1"/>
          <p:nvPr/>
        </p:nvSpPr>
        <p:spPr>
          <a:xfrm>
            <a:off x="-242122" y="508413"/>
            <a:ext cx="12241465" cy="830997"/>
          </a:xfrm>
          <a:prstGeom prst="rect">
            <a:avLst/>
          </a:prstGeom>
          <a:noFill/>
        </p:spPr>
        <p:txBody>
          <a:bodyPr wrap="square">
            <a:spAutoFit/>
          </a:bodyPr>
          <a:lstStyle/>
          <a:p>
            <a:pPr algn="ctr"/>
            <a:r>
              <a:rPr lang="en-US" sz="4800" b="1" dirty="0">
                <a:highlight>
                  <a:srgbClr val="FFFF00"/>
                </a:highlight>
              </a:rPr>
              <a:t>MYSQL DATABASE</a:t>
            </a:r>
          </a:p>
        </p:txBody>
      </p:sp>
    </p:spTree>
    <p:extLst>
      <p:ext uri="{BB962C8B-B14F-4D97-AF65-F5344CB8AC3E}">
        <p14:creationId xmlns:p14="http://schemas.microsoft.com/office/powerpoint/2010/main" val="296565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A4F548-3A37-4A42-AA6C-56736460937D}"/>
              </a:ext>
            </a:extLst>
          </p:cNvPr>
          <p:cNvSpPr txBox="1"/>
          <p:nvPr/>
        </p:nvSpPr>
        <p:spPr>
          <a:xfrm>
            <a:off x="403722" y="479702"/>
            <a:ext cx="11354082" cy="523220"/>
          </a:xfrm>
          <a:prstGeom prst="rect">
            <a:avLst/>
          </a:prstGeom>
          <a:noFill/>
        </p:spPr>
        <p:txBody>
          <a:bodyPr wrap="square">
            <a:spAutoFit/>
          </a:bodyPr>
          <a:lstStyle/>
          <a:p>
            <a:r>
              <a:rPr lang="en-IN" sz="2800" b="1" dirty="0">
                <a:solidFill>
                  <a:srgbClr val="C00000"/>
                </a:solidFill>
              </a:rPr>
              <a:t>1. What is MySQL?</a:t>
            </a:r>
            <a:endParaRPr lang="en-US" sz="2800" b="1" dirty="0">
              <a:solidFill>
                <a:srgbClr val="C00000"/>
              </a:solidFill>
            </a:endParaRPr>
          </a:p>
        </p:txBody>
      </p:sp>
      <p:sp>
        <p:nvSpPr>
          <p:cNvPr id="3" name="TextBox 2">
            <a:extLst>
              <a:ext uri="{FF2B5EF4-FFF2-40B4-BE49-F238E27FC236}">
                <a16:creationId xmlns:a16="http://schemas.microsoft.com/office/drawing/2014/main" id="{23AB833C-CF78-E514-37FF-FEC62EF4022D}"/>
              </a:ext>
            </a:extLst>
          </p:cNvPr>
          <p:cNvSpPr txBox="1"/>
          <p:nvPr/>
        </p:nvSpPr>
        <p:spPr>
          <a:xfrm>
            <a:off x="597379" y="1344139"/>
            <a:ext cx="10435806" cy="1200329"/>
          </a:xfrm>
          <a:prstGeom prst="rect">
            <a:avLst/>
          </a:prstGeom>
          <a:noFill/>
        </p:spPr>
        <p:txBody>
          <a:bodyPr wrap="square">
            <a:spAutoFit/>
          </a:bodyPr>
          <a:lstStyle/>
          <a:p>
            <a:r>
              <a:rPr lang="en-US" dirty="0"/>
              <a:t>MySQL is an open-source relational database management system (RDBMS) that uses Structured Query Language (SQL) to manage and manipulate databases. It is developed, distributed, and supported by Oracle Corporation. MySQL is commonly used in web applications and is one of the most popular databases in the world.</a:t>
            </a:r>
          </a:p>
        </p:txBody>
      </p:sp>
      <p:sp>
        <p:nvSpPr>
          <p:cNvPr id="5" name="TextBox 4">
            <a:extLst>
              <a:ext uri="{FF2B5EF4-FFF2-40B4-BE49-F238E27FC236}">
                <a16:creationId xmlns:a16="http://schemas.microsoft.com/office/drawing/2014/main" id="{7A27D078-1771-0681-5CBD-79EC0D2FED55}"/>
              </a:ext>
            </a:extLst>
          </p:cNvPr>
          <p:cNvSpPr txBox="1"/>
          <p:nvPr/>
        </p:nvSpPr>
        <p:spPr>
          <a:xfrm>
            <a:off x="314582" y="2762827"/>
            <a:ext cx="11354082" cy="523220"/>
          </a:xfrm>
          <a:prstGeom prst="rect">
            <a:avLst/>
          </a:prstGeom>
          <a:noFill/>
        </p:spPr>
        <p:txBody>
          <a:bodyPr wrap="square">
            <a:spAutoFit/>
          </a:bodyPr>
          <a:lstStyle/>
          <a:p>
            <a:r>
              <a:rPr lang="en-US" sz="2800" b="1" dirty="0">
                <a:solidFill>
                  <a:srgbClr val="C00000"/>
                </a:solidFill>
              </a:rPr>
              <a:t>2. What is the difference between SQL and MySQL?</a:t>
            </a:r>
          </a:p>
        </p:txBody>
      </p:sp>
      <p:sp>
        <p:nvSpPr>
          <p:cNvPr id="9" name="TextBox 8">
            <a:extLst>
              <a:ext uri="{FF2B5EF4-FFF2-40B4-BE49-F238E27FC236}">
                <a16:creationId xmlns:a16="http://schemas.microsoft.com/office/drawing/2014/main" id="{EE342F43-757E-4590-1F20-25547AAF3F1C}"/>
              </a:ext>
            </a:extLst>
          </p:cNvPr>
          <p:cNvSpPr txBox="1"/>
          <p:nvPr/>
        </p:nvSpPr>
        <p:spPr>
          <a:xfrm>
            <a:off x="502488" y="3837172"/>
            <a:ext cx="10211519" cy="1477328"/>
          </a:xfrm>
          <a:prstGeom prst="rect">
            <a:avLst/>
          </a:prstGeom>
          <a:noFill/>
        </p:spPr>
        <p:txBody>
          <a:bodyPr wrap="square">
            <a:spAutoFit/>
          </a:bodyPr>
          <a:lstStyle/>
          <a:p>
            <a:r>
              <a:rPr lang="en-IN" dirty="0"/>
              <a:t>SQL (Structured Query Language) is a language used to communicate with and manage databases. It is a standard used for querying and manipulating data in relational databases.</a:t>
            </a:r>
          </a:p>
          <a:p>
            <a:endParaRPr lang="en-IN" dirty="0"/>
          </a:p>
          <a:p>
            <a:r>
              <a:rPr lang="en-IN" dirty="0"/>
              <a:t>MySQL is an RDBMS that uses SQL as its language for querying and managing the database. MySQL is a software that implements the SQL standard for interacting with databases.</a:t>
            </a:r>
          </a:p>
        </p:txBody>
      </p:sp>
    </p:spTree>
    <p:extLst>
      <p:ext uri="{BB962C8B-B14F-4D97-AF65-F5344CB8AC3E}">
        <p14:creationId xmlns:p14="http://schemas.microsoft.com/office/powerpoint/2010/main" val="46749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93203B-B269-2305-58E5-85C022F2A59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7584CAF-9DC9-751F-6B65-7A63A032474E}"/>
              </a:ext>
            </a:extLst>
          </p:cNvPr>
          <p:cNvSpPr txBox="1"/>
          <p:nvPr/>
        </p:nvSpPr>
        <p:spPr>
          <a:xfrm>
            <a:off x="403722" y="479702"/>
            <a:ext cx="11354082" cy="523220"/>
          </a:xfrm>
          <a:prstGeom prst="rect">
            <a:avLst/>
          </a:prstGeom>
          <a:noFill/>
        </p:spPr>
        <p:txBody>
          <a:bodyPr wrap="square">
            <a:spAutoFit/>
          </a:bodyPr>
          <a:lstStyle/>
          <a:p>
            <a:r>
              <a:rPr lang="en-US" sz="2800" b="1" dirty="0">
                <a:solidFill>
                  <a:srgbClr val="C00000"/>
                </a:solidFill>
              </a:rPr>
              <a:t>3. What is a Primary Key?</a:t>
            </a:r>
          </a:p>
        </p:txBody>
      </p:sp>
      <p:sp>
        <p:nvSpPr>
          <p:cNvPr id="3" name="TextBox 2">
            <a:extLst>
              <a:ext uri="{FF2B5EF4-FFF2-40B4-BE49-F238E27FC236}">
                <a16:creationId xmlns:a16="http://schemas.microsoft.com/office/drawing/2014/main" id="{982C8724-E4FC-D454-B379-02CBCB439269}"/>
              </a:ext>
            </a:extLst>
          </p:cNvPr>
          <p:cNvSpPr txBox="1"/>
          <p:nvPr/>
        </p:nvSpPr>
        <p:spPr>
          <a:xfrm>
            <a:off x="597379" y="1344139"/>
            <a:ext cx="10435806" cy="923330"/>
          </a:xfrm>
          <a:prstGeom prst="rect">
            <a:avLst/>
          </a:prstGeom>
          <a:noFill/>
        </p:spPr>
        <p:txBody>
          <a:bodyPr wrap="square">
            <a:spAutoFit/>
          </a:bodyPr>
          <a:lstStyle/>
          <a:p>
            <a:r>
              <a:rPr lang="en-US" dirty="0"/>
              <a:t>A Primary Key is a column or a set of columns in a table that uniquely identifies each row in the table. It cannot contain NULL values and must contain unique values for each record. A table can only have one primary key.</a:t>
            </a:r>
          </a:p>
        </p:txBody>
      </p:sp>
      <p:sp>
        <p:nvSpPr>
          <p:cNvPr id="5" name="TextBox 4">
            <a:extLst>
              <a:ext uri="{FF2B5EF4-FFF2-40B4-BE49-F238E27FC236}">
                <a16:creationId xmlns:a16="http://schemas.microsoft.com/office/drawing/2014/main" id="{DD6EFF9D-EB98-2705-4204-0C8B6555A1EC}"/>
              </a:ext>
            </a:extLst>
          </p:cNvPr>
          <p:cNvSpPr txBox="1"/>
          <p:nvPr/>
        </p:nvSpPr>
        <p:spPr>
          <a:xfrm>
            <a:off x="314582" y="2762827"/>
            <a:ext cx="11354082" cy="523220"/>
          </a:xfrm>
          <a:prstGeom prst="rect">
            <a:avLst/>
          </a:prstGeom>
          <a:noFill/>
        </p:spPr>
        <p:txBody>
          <a:bodyPr wrap="square">
            <a:spAutoFit/>
          </a:bodyPr>
          <a:lstStyle/>
          <a:p>
            <a:r>
              <a:rPr lang="en-US" sz="2800" b="1" dirty="0">
                <a:solidFill>
                  <a:srgbClr val="C00000"/>
                </a:solidFill>
              </a:rPr>
              <a:t>4. What is the difference between CHAR and VARCHAR?</a:t>
            </a:r>
          </a:p>
        </p:txBody>
      </p:sp>
      <p:sp>
        <p:nvSpPr>
          <p:cNvPr id="9" name="TextBox 8">
            <a:extLst>
              <a:ext uri="{FF2B5EF4-FFF2-40B4-BE49-F238E27FC236}">
                <a16:creationId xmlns:a16="http://schemas.microsoft.com/office/drawing/2014/main" id="{CC35EF65-0B3B-A058-D3B1-B32252B6E854}"/>
              </a:ext>
            </a:extLst>
          </p:cNvPr>
          <p:cNvSpPr txBox="1"/>
          <p:nvPr/>
        </p:nvSpPr>
        <p:spPr>
          <a:xfrm>
            <a:off x="493862" y="3759535"/>
            <a:ext cx="10211519" cy="1754326"/>
          </a:xfrm>
          <a:prstGeom prst="rect">
            <a:avLst/>
          </a:prstGeom>
          <a:noFill/>
        </p:spPr>
        <p:txBody>
          <a:bodyPr wrap="square">
            <a:spAutoFit/>
          </a:bodyPr>
          <a:lstStyle/>
          <a:p>
            <a:r>
              <a:rPr lang="en-US" dirty="0"/>
              <a:t>CHAR: A fixed-length string data type. It always reserves the space defined (e.g., CHAR(10) will always store 10 characters, even if the string is shorter).</a:t>
            </a:r>
          </a:p>
          <a:p>
            <a:endParaRPr lang="en-US" dirty="0"/>
          </a:p>
          <a:p>
            <a:r>
              <a:rPr lang="en-US" dirty="0"/>
              <a:t>VARCHAR: A variable-length string data type. It only uses the amount of space needed to store the actual characters. For example, VARCHAR(10) can store a string up to 10 characters, but it will use less space if the string is shorter.</a:t>
            </a:r>
            <a:endParaRPr lang="en-IN" dirty="0"/>
          </a:p>
        </p:txBody>
      </p:sp>
    </p:spTree>
    <p:extLst>
      <p:ext uri="{BB962C8B-B14F-4D97-AF65-F5344CB8AC3E}">
        <p14:creationId xmlns:p14="http://schemas.microsoft.com/office/powerpoint/2010/main" val="2918416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22711D-DA08-9B15-0D28-7CB1FBE8839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41EEC26-125B-8F10-25B1-27E59EB6388E}"/>
              </a:ext>
            </a:extLst>
          </p:cNvPr>
          <p:cNvSpPr txBox="1"/>
          <p:nvPr/>
        </p:nvSpPr>
        <p:spPr>
          <a:xfrm>
            <a:off x="403722" y="479702"/>
            <a:ext cx="11354082" cy="523220"/>
          </a:xfrm>
          <a:prstGeom prst="rect">
            <a:avLst/>
          </a:prstGeom>
          <a:noFill/>
        </p:spPr>
        <p:txBody>
          <a:bodyPr wrap="square">
            <a:spAutoFit/>
          </a:bodyPr>
          <a:lstStyle/>
          <a:p>
            <a:r>
              <a:rPr lang="en-US" sz="2800" b="1" dirty="0">
                <a:solidFill>
                  <a:srgbClr val="C00000"/>
                </a:solidFill>
              </a:rPr>
              <a:t>5. What are the different types of joins in MySQL?</a:t>
            </a:r>
          </a:p>
        </p:txBody>
      </p:sp>
      <p:sp>
        <p:nvSpPr>
          <p:cNvPr id="6" name="TextBox 5">
            <a:extLst>
              <a:ext uri="{FF2B5EF4-FFF2-40B4-BE49-F238E27FC236}">
                <a16:creationId xmlns:a16="http://schemas.microsoft.com/office/drawing/2014/main" id="{1D55B8AE-1650-3DBE-EAC2-DA2C84D946A7}"/>
              </a:ext>
            </a:extLst>
          </p:cNvPr>
          <p:cNvSpPr txBox="1"/>
          <p:nvPr/>
        </p:nvSpPr>
        <p:spPr>
          <a:xfrm>
            <a:off x="709522" y="1443841"/>
            <a:ext cx="10090749" cy="5000728"/>
          </a:xfrm>
          <a:prstGeom prst="rect">
            <a:avLst/>
          </a:prstGeom>
          <a:noFill/>
        </p:spPr>
        <p:txBody>
          <a:bodyPr wrap="square">
            <a:spAutoFit/>
          </a:bodyPr>
          <a:lstStyle/>
          <a:p>
            <a:pPr marL="342900" indent="-342900">
              <a:lnSpc>
                <a:spcPct val="200000"/>
              </a:lnSpc>
              <a:buFont typeface="+mj-lt"/>
              <a:buAutoNum type="arabicPeriod"/>
            </a:pPr>
            <a:r>
              <a:rPr lang="en-IN" b="1" dirty="0"/>
              <a:t>INNER JOIN: </a:t>
            </a:r>
            <a:r>
              <a:rPr lang="en-IN" dirty="0"/>
              <a:t>Returns only the rows that have matching values in both tables.</a:t>
            </a:r>
          </a:p>
          <a:p>
            <a:pPr marL="342900" indent="-342900">
              <a:lnSpc>
                <a:spcPct val="200000"/>
              </a:lnSpc>
              <a:buFont typeface="+mj-lt"/>
              <a:buAutoNum type="arabicPeriod"/>
            </a:pPr>
            <a:r>
              <a:rPr lang="en-IN" b="1" dirty="0"/>
              <a:t>LEFT JOIN (or LEFT OUTER JOIN): </a:t>
            </a:r>
            <a:r>
              <a:rPr lang="en-IN" dirty="0"/>
              <a:t>Returns all rows from the left table and the matched rows from the right table. If there is no match, NULL values are returned for the right table.</a:t>
            </a:r>
          </a:p>
          <a:p>
            <a:pPr marL="342900" indent="-342900">
              <a:lnSpc>
                <a:spcPct val="200000"/>
              </a:lnSpc>
              <a:buFont typeface="+mj-lt"/>
              <a:buAutoNum type="arabicPeriod"/>
            </a:pPr>
            <a:r>
              <a:rPr lang="en-IN" b="1" dirty="0"/>
              <a:t>RIGHT JOIN (or RIGHT OUTER JOIN): </a:t>
            </a:r>
            <a:r>
              <a:rPr lang="en-IN" dirty="0"/>
              <a:t>Similar to LEFT JOIN, but returns all rows from the right table.</a:t>
            </a:r>
          </a:p>
          <a:p>
            <a:pPr marL="342900" indent="-342900">
              <a:lnSpc>
                <a:spcPct val="200000"/>
              </a:lnSpc>
              <a:buFont typeface="+mj-lt"/>
              <a:buAutoNum type="arabicPeriod"/>
            </a:pPr>
            <a:r>
              <a:rPr lang="en-IN" b="1" dirty="0"/>
              <a:t>FULL JOIN (or FULL OUTER JOIN): </a:t>
            </a:r>
            <a:r>
              <a:rPr lang="en-IN" dirty="0"/>
              <a:t>Returns all rows when there is a match in either left or right table. (Note: MySQL does not support FULL OUTER JOIN directly, but it can be simulated by combining LEFT JOIN and RIGHT JOIN).</a:t>
            </a:r>
          </a:p>
          <a:p>
            <a:pPr marL="342900" indent="-342900">
              <a:lnSpc>
                <a:spcPct val="200000"/>
              </a:lnSpc>
              <a:buFont typeface="+mj-lt"/>
              <a:buAutoNum type="arabicPeriod"/>
            </a:pPr>
            <a:r>
              <a:rPr lang="en-IN" b="1" dirty="0"/>
              <a:t>CROSS JOIN: </a:t>
            </a:r>
            <a:r>
              <a:rPr lang="en-IN" dirty="0"/>
              <a:t>Returns the Cartesian product of both tables, i.e., every row from the first table is combined with every row from the second table.</a:t>
            </a:r>
          </a:p>
        </p:txBody>
      </p:sp>
    </p:spTree>
    <p:extLst>
      <p:ext uri="{BB962C8B-B14F-4D97-AF65-F5344CB8AC3E}">
        <p14:creationId xmlns:p14="http://schemas.microsoft.com/office/powerpoint/2010/main" val="236274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7344B9-ABAF-8470-8C85-736099FDE07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0E3C090-E4E6-A74D-05A5-3E3A541781FD}"/>
              </a:ext>
            </a:extLst>
          </p:cNvPr>
          <p:cNvSpPr txBox="1"/>
          <p:nvPr/>
        </p:nvSpPr>
        <p:spPr>
          <a:xfrm>
            <a:off x="403722" y="479702"/>
            <a:ext cx="11354082" cy="523220"/>
          </a:xfrm>
          <a:prstGeom prst="rect">
            <a:avLst/>
          </a:prstGeom>
          <a:noFill/>
        </p:spPr>
        <p:txBody>
          <a:bodyPr wrap="square">
            <a:spAutoFit/>
          </a:bodyPr>
          <a:lstStyle/>
          <a:p>
            <a:r>
              <a:rPr lang="en-US" sz="2800" b="1" dirty="0">
                <a:solidFill>
                  <a:srgbClr val="C00000"/>
                </a:solidFill>
              </a:rPr>
              <a:t>6. What is an Index in MySQL?</a:t>
            </a:r>
          </a:p>
        </p:txBody>
      </p:sp>
      <p:sp>
        <p:nvSpPr>
          <p:cNvPr id="6" name="TextBox 5">
            <a:extLst>
              <a:ext uri="{FF2B5EF4-FFF2-40B4-BE49-F238E27FC236}">
                <a16:creationId xmlns:a16="http://schemas.microsoft.com/office/drawing/2014/main" id="{0471409D-BF19-9390-3186-27412ED21829}"/>
              </a:ext>
            </a:extLst>
          </p:cNvPr>
          <p:cNvSpPr txBox="1"/>
          <p:nvPr/>
        </p:nvSpPr>
        <p:spPr>
          <a:xfrm>
            <a:off x="493862" y="1254060"/>
            <a:ext cx="10090749" cy="1295868"/>
          </a:xfrm>
          <a:prstGeom prst="rect">
            <a:avLst/>
          </a:prstGeom>
          <a:noFill/>
        </p:spPr>
        <p:txBody>
          <a:bodyPr wrap="square">
            <a:spAutoFit/>
          </a:bodyPr>
          <a:lstStyle/>
          <a:p>
            <a:pPr>
              <a:lnSpc>
                <a:spcPct val="150000"/>
              </a:lnSpc>
            </a:pPr>
            <a:r>
              <a:rPr lang="en-US" dirty="0"/>
              <a:t>An Index is a data structure used to speed up the retrieval of rows from a database table. It provides a fast lookup for queries based on certain columns. Indexes are especially useful for large tables. However, indexes also consume additional space and can slow down insert, update, and delete operations.</a:t>
            </a:r>
            <a:endParaRPr lang="en-IN" dirty="0"/>
          </a:p>
        </p:txBody>
      </p:sp>
      <p:sp>
        <p:nvSpPr>
          <p:cNvPr id="2" name="TextBox 1">
            <a:extLst>
              <a:ext uri="{FF2B5EF4-FFF2-40B4-BE49-F238E27FC236}">
                <a16:creationId xmlns:a16="http://schemas.microsoft.com/office/drawing/2014/main" id="{E0697077-F76E-2F62-A18C-CEB3FA75F9EB}"/>
              </a:ext>
            </a:extLst>
          </p:cNvPr>
          <p:cNvSpPr txBox="1"/>
          <p:nvPr/>
        </p:nvSpPr>
        <p:spPr>
          <a:xfrm>
            <a:off x="403722" y="2905780"/>
            <a:ext cx="11354082" cy="523220"/>
          </a:xfrm>
          <a:prstGeom prst="rect">
            <a:avLst/>
          </a:prstGeom>
          <a:noFill/>
        </p:spPr>
        <p:txBody>
          <a:bodyPr wrap="square">
            <a:spAutoFit/>
          </a:bodyPr>
          <a:lstStyle/>
          <a:p>
            <a:r>
              <a:rPr lang="en-US" sz="2800" b="1" dirty="0">
                <a:solidFill>
                  <a:srgbClr val="C00000"/>
                </a:solidFill>
              </a:rPr>
              <a:t>7. What is a Foreign Key in MySQL?</a:t>
            </a:r>
          </a:p>
        </p:txBody>
      </p:sp>
      <p:sp>
        <p:nvSpPr>
          <p:cNvPr id="7" name="TextBox 6">
            <a:extLst>
              <a:ext uri="{FF2B5EF4-FFF2-40B4-BE49-F238E27FC236}">
                <a16:creationId xmlns:a16="http://schemas.microsoft.com/office/drawing/2014/main" id="{9934CFDE-C92C-7E4C-33EA-66DDC9BAC750}"/>
              </a:ext>
            </a:extLst>
          </p:cNvPr>
          <p:cNvSpPr txBox="1"/>
          <p:nvPr/>
        </p:nvSpPr>
        <p:spPr>
          <a:xfrm>
            <a:off x="597378" y="3849614"/>
            <a:ext cx="10082123" cy="1200329"/>
          </a:xfrm>
          <a:prstGeom prst="rect">
            <a:avLst/>
          </a:prstGeom>
          <a:noFill/>
        </p:spPr>
        <p:txBody>
          <a:bodyPr wrap="square">
            <a:spAutoFit/>
          </a:bodyPr>
          <a:lstStyle/>
          <a:p>
            <a:r>
              <a:rPr lang="en-IN" dirty="0"/>
              <a:t>A Foreign Key is a column or a set of columns in one table that refers to the primary key of another table. It is used to enforce referential integrity between the tables. Foreign keys ensure that relationships between tables remain consistent (i.e., a row in one table cannot reference a non-existent row in another table).</a:t>
            </a:r>
          </a:p>
        </p:txBody>
      </p:sp>
    </p:spTree>
    <p:extLst>
      <p:ext uri="{BB962C8B-B14F-4D97-AF65-F5344CB8AC3E}">
        <p14:creationId xmlns:p14="http://schemas.microsoft.com/office/powerpoint/2010/main" val="2239881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4D9DA9-B2D5-6799-19B2-83893C62BC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A47464F-7230-E8EF-E14E-52112D963C09}"/>
              </a:ext>
            </a:extLst>
          </p:cNvPr>
          <p:cNvSpPr txBox="1"/>
          <p:nvPr/>
        </p:nvSpPr>
        <p:spPr>
          <a:xfrm>
            <a:off x="403722" y="479702"/>
            <a:ext cx="11354082" cy="523220"/>
          </a:xfrm>
          <a:prstGeom prst="rect">
            <a:avLst/>
          </a:prstGeom>
          <a:noFill/>
        </p:spPr>
        <p:txBody>
          <a:bodyPr wrap="square">
            <a:spAutoFit/>
          </a:bodyPr>
          <a:lstStyle/>
          <a:p>
            <a:r>
              <a:rPr lang="en-US" sz="2800" b="1" dirty="0">
                <a:solidFill>
                  <a:srgbClr val="C00000"/>
                </a:solidFill>
              </a:rPr>
              <a:t>8. What are Normalization and Denormalization?</a:t>
            </a:r>
          </a:p>
        </p:txBody>
      </p:sp>
      <p:sp>
        <p:nvSpPr>
          <p:cNvPr id="6" name="TextBox 5">
            <a:extLst>
              <a:ext uri="{FF2B5EF4-FFF2-40B4-BE49-F238E27FC236}">
                <a16:creationId xmlns:a16="http://schemas.microsoft.com/office/drawing/2014/main" id="{76F64108-DF06-46AD-F97E-86C28FD89AA3}"/>
              </a:ext>
            </a:extLst>
          </p:cNvPr>
          <p:cNvSpPr txBox="1"/>
          <p:nvPr/>
        </p:nvSpPr>
        <p:spPr>
          <a:xfrm>
            <a:off x="493862" y="1254060"/>
            <a:ext cx="10090749" cy="2126864"/>
          </a:xfrm>
          <a:prstGeom prst="rect">
            <a:avLst/>
          </a:prstGeom>
          <a:noFill/>
        </p:spPr>
        <p:txBody>
          <a:bodyPr wrap="square">
            <a:spAutoFit/>
          </a:bodyPr>
          <a:lstStyle/>
          <a:p>
            <a:pPr>
              <a:lnSpc>
                <a:spcPct val="150000"/>
              </a:lnSpc>
            </a:pPr>
            <a:r>
              <a:rPr lang="en-US" b="1" dirty="0"/>
              <a:t>Normalization: </a:t>
            </a:r>
            <a:r>
              <a:rPr lang="en-US" dirty="0"/>
              <a:t>The process of organizing data to minimize redundancy and dependency by dividing a large table into smaller tables and linking them using relationships (usually foreign keys). Normal forms (1NF, 2NF, 3NF, etc.) define different levels of normalization.</a:t>
            </a:r>
          </a:p>
          <a:p>
            <a:pPr>
              <a:lnSpc>
                <a:spcPct val="150000"/>
              </a:lnSpc>
            </a:pPr>
            <a:r>
              <a:rPr lang="en-US" b="1" dirty="0"/>
              <a:t>Denormalization: </a:t>
            </a:r>
            <a:r>
              <a:rPr lang="en-US" dirty="0"/>
              <a:t>The process of combining normalized tables to reduce the complexity of queries and improve performance, often at the expense of introducing data redundancy.</a:t>
            </a:r>
            <a:endParaRPr lang="en-IN" dirty="0"/>
          </a:p>
        </p:txBody>
      </p:sp>
    </p:spTree>
    <p:extLst>
      <p:ext uri="{BB962C8B-B14F-4D97-AF65-F5344CB8AC3E}">
        <p14:creationId xmlns:p14="http://schemas.microsoft.com/office/powerpoint/2010/main" val="92017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E43386-5DC9-2A05-2A41-6BE3A2CF48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F3CAEBB-BFFD-9EEB-BE3D-0450931FAE07}"/>
              </a:ext>
            </a:extLst>
          </p:cNvPr>
          <p:cNvSpPr txBox="1"/>
          <p:nvPr/>
        </p:nvSpPr>
        <p:spPr>
          <a:xfrm>
            <a:off x="403722" y="479702"/>
            <a:ext cx="11354082" cy="954107"/>
          </a:xfrm>
          <a:prstGeom prst="rect">
            <a:avLst/>
          </a:prstGeom>
          <a:noFill/>
        </p:spPr>
        <p:txBody>
          <a:bodyPr wrap="square">
            <a:spAutoFit/>
          </a:bodyPr>
          <a:lstStyle/>
          <a:p>
            <a:r>
              <a:rPr lang="en-US" sz="2800" b="1" dirty="0">
                <a:solidFill>
                  <a:srgbClr val="C00000"/>
                </a:solidFill>
              </a:rPr>
              <a:t>9. What is the difference between DELETE, TRUNCATE, and DROP in MySQL?</a:t>
            </a:r>
          </a:p>
        </p:txBody>
      </p:sp>
      <p:sp>
        <p:nvSpPr>
          <p:cNvPr id="6" name="TextBox 5">
            <a:extLst>
              <a:ext uri="{FF2B5EF4-FFF2-40B4-BE49-F238E27FC236}">
                <a16:creationId xmlns:a16="http://schemas.microsoft.com/office/drawing/2014/main" id="{CCB18404-6812-57AC-FB57-6D4FED74770C}"/>
              </a:ext>
            </a:extLst>
          </p:cNvPr>
          <p:cNvSpPr txBox="1"/>
          <p:nvPr/>
        </p:nvSpPr>
        <p:spPr>
          <a:xfrm>
            <a:off x="403722" y="2004558"/>
            <a:ext cx="10090749" cy="2542363"/>
          </a:xfrm>
          <a:prstGeom prst="rect">
            <a:avLst/>
          </a:prstGeom>
          <a:noFill/>
        </p:spPr>
        <p:txBody>
          <a:bodyPr wrap="square">
            <a:spAutoFit/>
          </a:bodyPr>
          <a:lstStyle/>
          <a:p>
            <a:pPr>
              <a:lnSpc>
                <a:spcPct val="150000"/>
              </a:lnSpc>
            </a:pPr>
            <a:r>
              <a:rPr lang="en-US" b="1" dirty="0"/>
              <a:t>DELETE: </a:t>
            </a:r>
            <a:r>
              <a:rPr lang="en-US" dirty="0"/>
              <a:t>Deletes rows from a table based on a condition. It is a DML (Data Manipulation Language) operation and can be rolled back if wrapped in a transaction. The table structure remains intact.</a:t>
            </a:r>
          </a:p>
          <a:p>
            <a:pPr>
              <a:lnSpc>
                <a:spcPct val="150000"/>
              </a:lnSpc>
            </a:pPr>
            <a:r>
              <a:rPr lang="en-US" b="1" dirty="0"/>
              <a:t>TRUNCATE: </a:t>
            </a:r>
            <a:r>
              <a:rPr lang="en-US" dirty="0"/>
              <a:t>Removes all rows from a table but does not log individual row deletions. It is faster than DELETE and cannot be rolled back in most cases. The table structure remains.</a:t>
            </a:r>
          </a:p>
          <a:p>
            <a:pPr>
              <a:lnSpc>
                <a:spcPct val="150000"/>
              </a:lnSpc>
            </a:pPr>
            <a:r>
              <a:rPr lang="en-US" b="1" dirty="0"/>
              <a:t>DROP: </a:t>
            </a:r>
            <a:r>
              <a:rPr lang="en-US" dirty="0"/>
              <a:t>Removes the table entirely from the database, including the table structure, indexes, and data. It cannot be rolled back.</a:t>
            </a:r>
            <a:endParaRPr lang="en-IN" dirty="0"/>
          </a:p>
        </p:txBody>
      </p:sp>
    </p:spTree>
    <p:extLst>
      <p:ext uri="{BB962C8B-B14F-4D97-AF65-F5344CB8AC3E}">
        <p14:creationId xmlns:p14="http://schemas.microsoft.com/office/powerpoint/2010/main" val="253691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AD44A7-D224-05C4-1C7A-9B2861C6F12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1C2E8A9-CCDC-7A63-EA6D-F00BF3A7D35F}"/>
              </a:ext>
            </a:extLst>
          </p:cNvPr>
          <p:cNvSpPr txBox="1"/>
          <p:nvPr/>
        </p:nvSpPr>
        <p:spPr>
          <a:xfrm>
            <a:off x="403722" y="479702"/>
            <a:ext cx="11354082" cy="523220"/>
          </a:xfrm>
          <a:prstGeom prst="rect">
            <a:avLst/>
          </a:prstGeom>
          <a:noFill/>
        </p:spPr>
        <p:txBody>
          <a:bodyPr wrap="square">
            <a:spAutoFit/>
          </a:bodyPr>
          <a:lstStyle/>
          <a:p>
            <a:r>
              <a:rPr lang="en-US" sz="2800" b="1" dirty="0">
                <a:solidFill>
                  <a:srgbClr val="C00000"/>
                </a:solidFill>
              </a:rPr>
              <a:t> 10. What is the use of the LIMIT clause in MySQL?</a:t>
            </a:r>
          </a:p>
        </p:txBody>
      </p:sp>
      <p:sp>
        <p:nvSpPr>
          <p:cNvPr id="6" name="TextBox 5">
            <a:extLst>
              <a:ext uri="{FF2B5EF4-FFF2-40B4-BE49-F238E27FC236}">
                <a16:creationId xmlns:a16="http://schemas.microsoft.com/office/drawing/2014/main" id="{D42967B2-49F6-AF68-640A-67A51F4553CD}"/>
              </a:ext>
            </a:extLst>
          </p:cNvPr>
          <p:cNvSpPr txBox="1"/>
          <p:nvPr/>
        </p:nvSpPr>
        <p:spPr>
          <a:xfrm>
            <a:off x="550370" y="1383456"/>
            <a:ext cx="10090749" cy="880369"/>
          </a:xfrm>
          <a:prstGeom prst="rect">
            <a:avLst/>
          </a:prstGeom>
          <a:noFill/>
        </p:spPr>
        <p:txBody>
          <a:bodyPr wrap="square">
            <a:spAutoFit/>
          </a:bodyPr>
          <a:lstStyle/>
          <a:p>
            <a:pPr>
              <a:lnSpc>
                <a:spcPct val="150000"/>
              </a:lnSpc>
            </a:pPr>
            <a:r>
              <a:rPr lang="en-US" dirty="0"/>
              <a:t>The LIMIT clause is used to specify the number of rows to return from a query. It is often used to implement pagination in applications or to restrict the results of a query for performance reasons.</a:t>
            </a:r>
            <a:endParaRPr lang="en-IN" dirty="0"/>
          </a:p>
        </p:txBody>
      </p:sp>
      <p:sp>
        <p:nvSpPr>
          <p:cNvPr id="3" name="TextBox 2">
            <a:extLst>
              <a:ext uri="{FF2B5EF4-FFF2-40B4-BE49-F238E27FC236}">
                <a16:creationId xmlns:a16="http://schemas.microsoft.com/office/drawing/2014/main" id="{72155DE9-510C-1319-D1AA-FE350B6FEF42}"/>
              </a:ext>
            </a:extLst>
          </p:cNvPr>
          <p:cNvSpPr txBox="1"/>
          <p:nvPr/>
        </p:nvSpPr>
        <p:spPr>
          <a:xfrm>
            <a:off x="700896" y="2580100"/>
            <a:ext cx="6094562" cy="369332"/>
          </a:xfrm>
          <a:prstGeom prst="rect">
            <a:avLst/>
          </a:prstGeom>
          <a:noFill/>
        </p:spPr>
        <p:txBody>
          <a:bodyPr wrap="square">
            <a:spAutoFit/>
          </a:bodyPr>
          <a:lstStyle/>
          <a:p>
            <a:r>
              <a:rPr lang="en-IN" dirty="0"/>
              <a:t>SELECT * FROM employees LIMIT 5;</a:t>
            </a:r>
          </a:p>
        </p:txBody>
      </p:sp>
    </p:spTree>
    <p:extLst>
      <p:ext uri="{BB962C8B-B14F-4D97-AF65-F5344CB8AC3E}">
        <p14:creationId xmlns:p14="http://schemas.microsoft.com/office/powerpoint/2010/main" val="277523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623639" y="2790794"/>
            <a:ext cx="9648169" cy="1446550"/>
          </a:xfrm>
          <a:prstGeom prst="rect">
            <a:avLst/>
          </a:prstGeom>
          <a:noFill/>
        </p:spPr>
        <p:txBody>
          <a:bodyPr wrap="square">
            <a:spAutoFit/>
          </a:bodyPr>
          <a:lstStyle/>
          <a:p>
            <a:pPr algn="ctr"/>
            <a:r>
              <a:rPr lang="en-US" sz="8800" dirty="0">
                <a:solidFill>
                  <a:schemeClr val="accent1">
                    <a:lumMod val="75000"/>
                  </a:schemeClr>
                </a:solidFill>
              </a:rPr>
              <a:t>Thank You</a:t>
            </a:r>
          </a:p>
        </p:txBody>
      </p:sp>
    </p:spTree>
    <p:extLst>
      <p:ext uri="{BB962C8B-B14F-4D97-AF65-F5344CB8AC3E}">
        <p14:creationId xmlns:p14="http://schemas.microsoft.com/office/powerpoint/2010/main" val="2714343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1523</TotalTime>
  <Words>863</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Shailesh94 Gajare</dc:creator>
  <cp:lastModifiedBy>Shailesh Gajare</cp:lastModifiedBy>
  <cp:revision>9</cp:revision>
  <dcterms:created xsi:type="dcterms:W3CDTF">2024-11-11T08:15:31Z</dcterms:created>
  <dcterms:modified xsi:type="dcterms:W3CDTF">2024-11-30T06:48:59Z</dcterms:modified>
</cp:coreProperties>
</file>