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560485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2873560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31469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750724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1283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pPr/>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val="318055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535471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463454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2B07E4-CDF9-4C88-A2F3-04620E58224D}"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68078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B07E4-CDF9-4C88-A2F3-04620E58224D}"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3993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2B07E4-CDF9-4C88-A2F3-04620E58224D}"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572105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2B07E4-CDF9-4C88-A2F3-04620E58224D}" type="datetimeFigureOut">
              <a:rPr lang="en-US" smtClean="0"/>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580100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2B07E4-CDF9-4C88-A2F3-04620E58224D}" type="datetimeFigureOut">
              <a:rPr lang="en-US" smtClean="0"/>
              <a:t>11/11/2024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72601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B07E4-CDF9-4C88-A2F3-04620E58224D}" type="datetimeFigureOut">
              <a:rPr lang="en-US" smtClean="0"/>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291824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2B07E4-CDF9-4C88-A2F3-04620E58224D}"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605293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2B07E4-CDF9-4C88-A2F3-04620E58224D}"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075984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2B07E4-CDF9-4C88-A2F3-04620E58224D}" type="datetimeFigureOut">
              <a:rPr lang="en-US" smtClean="0"/>
              <a:pPr/>
              <a:t>11/11/2024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794190674"/>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B40121E4-0F9D-411A-BF26-F8E038CCF88B}"/>
              </a:ext>
            </a:extLst>
          </p:cNvPr>
          <p:cNvSpPr txBox="1"/>
          <p:nvPr/>
        </p:nvSpPr>
        <p:spPr>
          <a:xfrm>
            <a:off x="1207185" y="1104979"/>
            <a:ext cx="8331098" cy="3934860"/>
          </a:xfrm>
          <a:prstGeom prst="rect">
            <a:avLst/>
          </a:prstGeom>
          <a:noFill/>
        </p:spPr>
        <p:txBody>
          <a:bodyPr wrap="square">
            <a:spAutoFit/>
          </a:bodyPr>
          <a:lstStyle/>
          <a:p>
            <a:pPr marL="342900" indent="-342900">
              <a:buAutoNum type="arabicPeriod"/>
            </a:pPr>
            <a:r>
              <a:rPr lang="en-US" sz="3200" b="1" dirty="0">
                <a:solidFill>
                  <a:schemeClr val="accent1">
                    <a:lumMod val="75000"/>
                  </a:schemeClr>
                </a:solidFill>
              </a:rPr>
              <a:t>What is WordPress, and how does it work?</a:t>
            </a:r>
          </a:p>
          <a:p>
            <a:pPr>
              <a:lnSpc>
                <a:spcPct val="150000"/>
              </a:lnSpc>
            </a:pPr>
            <a:endParaRPr lang="en-US" b="1" dirty="0"/>
          </a:p>
          <a:p>
            <a:pPr>
              <a:lnSpc>
                <a:spcPct val="150000"/>
              </a:lnSpc>
            </a:pPr>
            <a:r>
              <a:rPr lang="en-US" b="1" dirty="0">
                <a:solidFill>
                  <a:schemeClr val="accent1">
                    <a:lumMod val="75000"/>
                  </a:schemeClr>
                </a:solidFill>
              </a:rPr>
              <a:t>Answer</a:t>
            </a:r>
            <a:r>
              <a:rPr lang="en-US" dirty="0">
                <a:solidFill>
                  <a:schemeClr val="accent1">
                    <a:lumMod val="75000"/>
                  </a:schemeClr>
                </a:solidFill>
              </a:rPr>
              <a:t>: </a:t>
            </a:r>
            <a:r>
              <a:rPr lang="en-US" dirty="0"/>
              <a:t>WordPress is a popular, open-source Content Management System (CMS) built on PHP and MySQL, primarily used for creating and managing websites. It works by allowing users to manage content through an intuitive admin interface, while the code handles the display and functionality of the website on the front end. WordPress themes control the site's appearance, and plugins extend functionality, making it highly customizable.</a:t>
            </a:r>
          </a:p>
        </p:txBody>
      </p:sp>
      <p:pic>
        <p:nvPicPr>
          <p:cNvPr id="44" name="Picture 43">
            <a:extLst>
              <a:ext uri="{FF2B5EF4-FFF2-40B4-BE49-F238E27FC236}">
                <a16:creationId xmlns:a16="http://schemas.microsoft.com/office/drawing/2014/main" id="{3D98F19F-3D11-4056-8298-A4FE7E07E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34" y="1104979"/>
            <a:ext cx="968814" cy="968814"/>
          </a:xfrm>
          <a:prstGeom prst="rect">
            <a:avLst/>
          </a:prstGeom>
        </p:spPr>
      </p:pic>
    </p:spTree>
    <p:extLst>
      <p:ext uri="{BB962C8B-B14F-4D97-AF65-F5344CB8AC3E}">
        <p14:creationId xmlns:p14="http://schemas.microsoft.com/office/powerpoint/2010/main" val="467497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1329DA-A054-4187-9590-AC6082C15CCD}"/>
              </a:ext>
            </a:extLst>
          </p:cNvPr>
          <p:cNvSpPr txBox="1"/>
          <p:nvPr/>
        </p:nvSpPr>
        <p:spPr>
          <a:xfrm>
            <a:off x="393451" y="1067288"/>
            <a:ext cx="9648169" cy="2765309"/>
          </a:xfrm>
          <a:prstGeom prst="rect">
            <a:avLst/>
          </a:prstGeom>
          <a:noFill/>
        </p:spPr>
        <p:txBody>
          <a:bodyPr wrap="square">
            <a:spAutoFit/>
          </a:bodyPr>
          <a:lstStyle/>
          <a:p>
            <a:r>
              <a:rPr lang="en-US" sz="3200" b="1" dirty="0">
                <a:solidFill>
                  <a:schemeClr val="accent1">
                    <a:lumMod val="75000"/>
                  </a:schemeClr>
                </a:solidFill>
              </a:rPr>
              <a:t>10. What are custom taxonomies, and how would you create one?</a:t>
            </a:r>
            <a:br>
              <a:rPr lang="en-US" sz="3200" b="1" dirty="0">
                <a:solidFill>
                  <a:schemeClr val="accent1">
                    <a:lumMod val="75000"/>
                  </a:schemeClr>
                </a:solidFill>
              </a:rPr>
            </a:br>
            <a:endParaRPr lang="en-US" sz="3200" b="1" dirty="0">
              <a:solidFill>
                <a:schemeClr val="accent1">
                  <a:lumMod val="75000"/>
                </a:schemeClr>
              </a:solidFill>
            </a:endParaRPr>
          </a:p>
          <a:p>
            <a:pPr>
              <a:lnSpc>
                <a:spcPct val="150000"/>
              </a:lnSpc>
            </a:pPr>
            <a:r>
              <a:rPr lang="en-US" b="1" dirty="0">
                <a:solidFill>
                  <a:schemeClr val="accent1">
                    <a:lumMod val="75000"/>
                  </a:schemeClr>
                </a:solidFill>
              </a:rPr>
              <a:t>Answer: </a:t>
            </a:r>
            <a:r>
              <a:rPr lang="en-US" dirty="0"/>
              <a:t>Custom taxonomies are ways to organize content beyond categories and tags. You can create a custom taxonomy using </a:t>
            </a:r>
            <a:r>
              <a:rPr lang="en-US" dirty="0" err="1"/>
              <a:t>register_taxonomy</a:t>
            </a:r>
            <a:r>
              <a:rPr lang="en-US" dirty="0"/>
              <a:t>, which adds an organized structure to custom post types or default posts for improved content grouping.</a:t>
            </a:r>
          </a:p>
        </p:txBody>
      </p:sp>
      <p:pic>
        <p:nvPicPr>
          <p:cNvPr id="3" name="Picture 2">
            <a:extLst>
              <a:ext uri="{FF2B5EF4-FFF2-40B4-BE49-F238E27FC236}">
                <a16:creationId xmlns:a16="http://schemas.microsoft.com/office/drawing/2014/main" id="{2DA05CDF-E6ED-4345-8832-60D1FA59C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70" y="81468"/>
            <a:ext cx="876764" cy="876764"/>
          </a:xfrm>
          <a:prstGeom prst="rect">
            <a:avLst/>
          </a:prstGeom>
        </p:spPr>
      </p:pic>
    </p:spTree>
    <p:extLst>
      <p:ext uri="{BB962C8B-B14F-4D97-AF65-F5344CB8AC3E}">
        <p14:creationId xmlns:p14="http://schemas.microsoft.com/office/powerpoint/2010/main" val="4208679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1329DA-A054-4187-9590-AC6082C15CCD}"/>
              </a:ext>
            </a:extLst>
          </p:cNvPr>
          <p:cNvSpPr txBox="1"/>
          <p:nvPr/>
        </p:nvSpPr>
        <p:spPr>
          <a:xfrm>
            <a:off x="653509" y="1218289"/>
            <a:ext cx="9648169" cy="3103863"/>
          </a:xfrm>
          <a:prstGeom prst="rect">
            <a:avLst/>
          </a:prstGeom>
          <a:noFill/>
        </p:spPr>
        <p:txBody>
          <a:bodyPr wrap="square">
            <a:spAutoFit/>
          </a:bodyPr>
          <a:lstStyle/>
          <a:p>
            <a:r>
              <a:rPr lang="en-US" sz="3200" b="1" dirty="0">
                <a:solidFill>
                  <a:schemeClr val="accent1">
                    <a:lumMod val="75000"/>
                  </a:schemeClr>
                </a:solidFill>
              </a:rPr>
              <a:t>11. How would you debug a WordPress site?</a:t>
            </a:r>
            <a:br>
              <a:rPr lang="en-US" sz="3200" b="1" dirty="0">
                <a:solidFill>
                  <a:schemeClr val="accent1">
                    <a:lumMod val="75000"/>
                  </a:schemeClr>
                </a:solidFill>
              </a:rPr>
            </a:br>
            <a:endParaRPr lang="en-US" sz="3200" b="1" dirty="0">
              <a:solidFill>
                <a:schemeClr val="accent1">
                  <a:lumMod val="75000"/>
                </a:schemeClr>
              </a:solidFill>
            </a:endParaRPr>
          </a:p>
          <a:p>
            <a:pPr>
              <a:lnSpc>
                <a:spcPct val="150000"/>
              </a:lnSpc>
            </a:pPr>
            <a:r>
              <a:rPr lang="en-US" b="1" dirty="0">
                <a:solidFill>
                  <a:schemeClr val="accent1">
                    <a:lumMod val="75000"/>
                  </a:schemeClr>
                </a:solidFill>
              </a:rPr>
              <a:t>Answer: </a:t>
            </a:r>
            <a:r>
              <a:rPr lang="en-US" dirty="0"/>
              <a:t>Common debugging methods include:</a:t>
            </a:r>
            <a:br>
              <a:rPr lang="en-US" dirty="0"/>
            </a:br>
            <a:r>
              <a:rPr lang="en-US" dirty="0"/>
              <a:t>Enabling WP_DEBUG and WP_DEBUG_LOG in wp-</a:t>
            </a:r>
            <a:r>
              <a:rPr lang="en-US" dirty="0" err="1"/>
              <a:t>config.php</a:t>
            </a:r>
            <a:r>
              <a:rPr lang="en-US" dirty="0"/>
              <a:t>.</a:t>
            </a:r>
          </a:p>
          <a:p>
            <a:pPr>
              <a:lnSpc>
                <a:spcPct val="150000"/>
              </a:lnSpc>
            </a:pPr>
            <a:r>
              <a:rPr lang="en-US" dirty="0"/>
              <a:t>Reviewing the debug.log in wp-content.</a:t>
            </a:r>
          </a:p>
          <a:p>
            <a:pPr>
              <a:lnSpc>
                <a:spcPct val="150000"/>
              </a:lnSpc>
            </a:pPr>
            <a:r>
              <a:rPr lang="en-US" dirty="0"/>
              <a:t>Deactivating plugins and switching themes.</a:t>
            </a:r>
          </a:p>
          <a:p>
            <a:pPr>
              <a:lnSpc>
                <a:spcPct val="150000"/>
              </a:lnSpc>
            </a:pPr>
            <a:r>
              <a:rPr lang="en-US" dirty="0"/>
              <a:t>Using Query Monitor or Debug Bar plugins to identify performance or query issues.</a:t>
            </a:r>
          </a:p>
        </p:txBody>
      </p:sp>
      <p:pic>
        <p:nvPicPr>
          <p:cNvPr id="3" name="Picture 2">
            <a:extLst>
              <a:ext uri="{FF2B5EF4-FFF2-40B4-BE49-F238E27FC236}">
                <a16:creationId xmlns:a16="http://schemas.microsoft.com/office/drawing/2014/main" id="{E3966C56-745B-407A-9FE8-0B9203172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68" y="140418"/>
            <a:ext cx="968814" cy="968814"/>
          </a:xfrm>
          <a:prstGeom prst="rect">
            <a:avLst/>
          </a:prstGeom>
        </p:spPr>
      </p:pic>
    </p:spTree>
    <p:extLst>
      <p:ext uri="{BB962C8B-B14F-4D97-AF65-F5344CB8AC3E}">
        <p14:creationId xmlns:p14="http://schemas.microsoft.com/office/powerpoint/2010/main" val="3155486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1329DA-A054-4187-9590-AC6082C15CCD}"/>
              </a:ext>
            </a:extLst>
          </p:cNvPr>
          <p:cNvSpPr txBox="1"/>
          <p:nvPr/>
        </p:nvSpPr>
        <p:spPr>
          <a:xfrm>
            <a:off x="793742" y="1297554"/>
            <a:ext cx="9648169" cy="3596306"/>
          </a:xfrm>
          <a:prstGeom prst="rect">
            <a:avLst/>
          </a:prstGeom>
          <a:noFill/>
        </p:spPr>
        <p:txBody>
          <a:bodyPr wrap="square">
            <a:spAutoFit/>
          </a:bodyPr>
          <a:lstStyle/>
          <a:p>
            <a:r>
              <a:rPr lang="en-US" sz="3200" b="1" dirty="0">
                <a:solidFill>
                  <a:schemeClr val="accent1">
                    <a:lumMod val="75000"/>
                  </a:schemeClr>
                </a:solidFill>
              </a:rPr>
              <a:t>12. What is the difference between </a:t>
            </a:r>
            <a:r>
              <a:rPr lang="en-US" sz="3200" b="1" dirty="0" err="1">
                <a:solidFill>
                  <a:schemeClr val="accent1">
                    <a:lumMod val="75000"/>
                  </a:schemeClr>
                </a:solidFill>
              </a:rPr>
              <a:t>get_template_part</a:t>
            </a:r>
            <a:r>
              <a:rPr lang="en-US" sz="3200" b="1" dirty="0">
                <a:solidFill>
                  <a:schemeClr val="accent1">
                    <a:lumMod val="75000"/>
                  </a:schemeClr>
                </a:solidFill>
              </a:rPr>
              <a:t> and </a:t>
            </a:r>
            <a:r>
              <a:rPr lang="en-US" sz="3200" b="1" dirty="0" err="1">
                <a:solidFill>
                  <a:schemeClr val="accent1">
                    <a:lumMod val="75000"/>
                  </a:schemeClr>
                </a:solidFill>
              </a:rPr>
              <a:t>locate_template</a:t>
            </a:r>
            <a:r>
              <a:rPr lang="en-US" sz="3200" b="1" dirty="0">
                <a:solidFill>
                  <a:schemeClr val="accent1">
                    <a:lumMod val="75000"/>
                  </a:schemeClr>
                </a:solidFill>
              </a:rPr>
              <a:t>?</a:t>
            </a:r>
            <a:br>
              <a:rPr lang="en-US" sz="3200" b="1" dirty="0">
                <a:solidFill>
                  <a:schemeClr val="accent1">
                    <a:lumMod val="75000"/>
                  </a:schemeClr>
                </a:solidFill>
              </a:rPr>
            </a:br>
            <a:endParaRPr lang="en-US" sz="3200" b="1" dirty="0">
              <a:solidFill>
                <a:schemeClr val="accent1">
                  <a:lumMod val="75000"/>
                </a:schemeClr>
              </a:solidFill>
            </a:endParaRPr>
          </a:p>
          <a:p>
            <a:pPr>
              <a:lnSpc>
                <a:spcPct val="150000"/>
              </a:lnSpc>
            </a:pPr>
            <a:r>
              <a:rPr lang="en-US" b="1" dirty="0">
                <a:solidFill>
                  <a:schemeClr val="accent1">
                    <a:lumMod val="75000"/>
                  </a:schemeClr>
                </a:solidFill>
              </a:rPr>
              <a:t>Answer:</a:t>
            </a:r>
            <a:r>
              <a:rPr lang="en-US" dirty="0"/>
              <a:t> </a:t>
            </a:r>
            <a:r>
              <a:rPr lang="en-US" dirty="0" err="1"/>
              <a:t>get_template_part</a:t>
            </a:r>
            <a:r>
              <a:rPr lang="en-US" dirty="0"/>
              <a:t> is used to include reusable template parts within themes, following the child/parent theme structure. </a:t>
            </a:r>
            <a:r>
              <a:rPr lang="en-US" dirty="0" err="1"/>
              <a:t>locate_template</a:t>
            </a:r>
            <a:r>
              <a:rPr lang="en-US" dirty="0"/>
              <a:t> is similar but returns the path of the template file without directly including it, giving developers more flexibility for conditional inclusion.</a:t>
            </a:r>
          </a:p>
          <a:p>
            <a:pPr>
              <a:lnSpc>
                <a:spcPct val="150000"/>
              </a:lnSpc>
            </a:pPr>
            <a:endParaRPr lang="en-US" dirty="0"/>
          </a:p>
        </p:txBody>
      </p:sp>
      <p:pic>
        <p:nvPicPr>
          <p:cNvPr id="3" name="Picture 2">
            <a:extLst>
              <a:ext uri="{FF2B5EF4-FFF2-40B4-BE49-F238E27FC236}">
                <a16:creationId xmlns:a16="http://schemas.microsoft.com/office/drawing/2014/main" id="{C6EA3A92-933F-420F-8D96-B52C5013A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77" y="148634"/>
            <a:ext cx="968814" cy="968814"/>
          </a:xfrm>
          <a:prstGeom prst="rect">
            <a:avLst/>
          </a:prstGeom>
        </p:spPr>
      </p:pic>
    </p:spTree>
    <p:extLst>
      <p:ext uri="{BB962C8B-B14F-4D97-AF65-F5344CB8AC3E}">
        <p14:creationId xmlns:p14="http://schemas.microsoft.com/office/powerpoint/2010/main" val="2432403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1329DA-A054-4187-9590-AC6082C15CCD}"/>
              </a:ext>
            </a:extLst>
          </p:cNvPr>
          <p:cNvSpPr txBox="1"/>
          <p:nvPr/>
        </p:nvSpPr>
        <p:spPr>
          <a:xfrm>
            <a:off x="665584" y="903271"/>
            <a:ext cx="9648169" cy="3180807"/>
          </a:xfrm>
          <a:prstGeom prst="rect">
            <a:avLst/>
          </a:prstGeom>
          <a:noFill/>
        </p:spPr>
        <p:txBody>
          <a:bodyPr wrap="square">
            <a:spAutoFit/>
          </a:bodyPr>
          <a:lstStyle/>
          <a:p>
            <a:r>
              <a:rPr lang="en-US" sz="3200" b="1" dirty="0">
                <a:solidFill>
                  <a:schemeClr val="accent1">
                    <a:lumMod val="75000"/>
                  </a:schemeClr>
                </a:solidFill>
              </a:rPr>
              <a:t>13. How do you set up a multisite in WordPress, and what are the use cases?</a:t>
            </a:r>
            <a:br>
              <a:rPr lang="en-US" sz="3200" b="1" dirty="0">
                <a:solidFill>
                  <a:schemeClr val="accent1">
                    <a:lumMod val="75000"/>
                  </a:schemeClr>
                </a:solidFill>
              </a:rPr>
            </a:br>
            <a:endParaRPr lang="en-US" sz="3200" b="1" dirty="0">
              <a:solidFill>
                <a:schemeClr val="accent1">
                  <a:lumMod val="75000"/>
                </a:schemeClr>
              </a:solidFill>
            </a:endParaRPr>
          </a:p>
          <a:p>
            <a:pPr>
              <a:lnSpc>
                <a:spcPct val="150000"/>
              </a:lnSpc>
            </a:pPr>
            <a:r>
              <a:rPr lang="en-US" dirty="0">
                <a:solidFill>
                  <a:schemeClr val="accent1">
                    <a:lumMod val="75000"/>
                  </a:schemeClr>
                </a:solidFill>
              </a:rPr>
              <a:t>Answer: </a:t>
            </a:r>
            <a:r>
              <a:rPr lang="en-US" dirty="0"/>
              <a:t>To enable multisite, add define('WP_ALLOW_MULTISITE', true); in wp-</a:t>
            </a:r>
            <a:r>
              <a:rPr lang="en-US" dirty="0" err="1"/>
              <a:t>config.php</a:t>
            </a:r>
            <a:r>
              <a:rPr lang="en-US" dirty="0"/>
              <a:t>. After refreshing, set up a network from the Tools menu. Multisite is ideal for managing multiple sites under a single installation, perfect for networks, organizations, or schools with separate but related sites.</a:t>
            </a:r>
          </a:p>
        </p:txBody>
      </p:sp>
      <p:pic>
        <p:nvPicPr>
          <p:cNvPr id="5" name="Picture 4">
            <a:extLst>
              <a:ext uri="{FF2B5EF4-FFF2-40B4-BE49-F238E27FC236}">
                <a16:creationId xmlns:a16="http://schemas.microsoft.com/office/drawing/2014/main" id="{DDB2FC8B-3E00-402D-B942-27FC0AD942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68814" cy="968814"/>
          </a:xfrm>
          <a:prstGeom prst="rect">
            <a:avLst/>
          </a:prstGeom>
        </p:spPr>
      </p:pic>
    </p:spTree>
    <p:extLst>
      <p:ext uri="{BB962C8B-B14F-4D97-AF65-F5344CB8AC3E}">
        <p14:creationId xmlns:p14="http://schemas.microsoft.com/office/powerpoint/2010/main" val="1039648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1329DA-A054-4187-9590-AC6082C15CCD}"/>
              </a:ext>
            </a:extLst>
          </p:cNvPr>
          <p:cNvSpPr txBox="1"/>
          <p:nvPr/>
        </p:nvSpPr>
        <p:spPr>
          <a:xfrm>
            <a:off x="665584" y="903271"/>
            <a:ext cx="9648169" cy="2349810"/>
          </a:xfrm>
          <a:prstGeom prst="rect">
            <a:avLst/>
          </a:prstGeom>
          <a:noFill/>
        </p:spPr>
        <p:txBody>
          <a:bodyPr wrap="square">
            <a:spAutoFit/>
          </a:bodyPr>
          <a:lstStyle/>
          <a:p>
            <a:r>
              <a:rPr lang="en-US" sz="3200" b="1" dirty="0">
                <a:solidFill>
                  <a:schemeClr val="accent1">
                    <a:lumMod val="75000"/>
                  </a:schemeClr>
                </a:solidFill>
              </a:rPr>
              <a:t>14. What is the purpose of </a:t>
            </a:r>
            <a:r>
              <a:rPr lang="en-US" sz="3200" b="1" dirty="0" err="1">
                <a:solidFill>
                  <a:schemeClr val="accent1">
                    <a:lumMod val="75000"/>
                  </a:schemeClr>
                </a:solidFill>
              </a:rPr>
              <a:t>the_ID</a:t>
            </a:r>
            <a:r>
              <a:rPr lang="en-US" sz="3200" b="1" dirty="0">
                <a:solidFill>
                  <a:schemeClr val="accent1">
                    <a:lumMod val="75000"/>
                  </a:schemeClr>
                </a:solidFill>
              </a:rPr>
              <a:t>() and </a:t>
            </a:r>
            <a:r>
              <a:rPr lang="en-US" sz="3200" b="1" dirty="0" err="1">
                <a:solidFill>
                  <a:schemeClr val="accent1">
                    <a:lumMod val="75000"/>
                  </a:schemeClr>
                </a:solidFill>
              </a:rPr>
              <a:t>the_title</a:t>
            </a:r>
            <a:r>
              <a:rPr lang="en-US" sz="3200" b="1" dirty="0">
                <a:solidFill>
                  <a:schemeClr val="accent1">
                    <a:lumMod val="75000"/>
                  </a:schemeClr>
                </a:solidFill>
              </a:rPr>
              <a:t>() in WordPress?</a:t>
            </a:r>
            <a:br>
              <a:rPr lang="en-US" sz="3200" b="1" dirty="0">
                <a:solidFill>
                  <a:schemeClr val="accent1">
                    <a:lumMod val="75000"/>
                  </a:schemeClr>
                </a:solidFill>
              </a:rPr>
            </a:br>
            <a:endParaRPr lang="en-US" sz="3200" b="1" dirty="0">
              <a:solidFill>
                <a:schemeClr val="accent1">
                  <a:lumMod val="75000"/>
                </a:schemeClr>
              </a:solidFill>
            </a:endParaRPr>
          </a:p>
          <a:p>
            <a:pPr>
              <a:lnSpc>
                <a:spcPct val="150000"/>
              </a:lnSpc>
            </a:pPr>
            <a:r>
              <a:rPr lang="en-US" b="1" dirty="0">
                <a:solidFill>
                  <a:schemeClr val="accent1">
                    <a:lumMod val="75000"/>
                  </a:schemeClr>
                </a:solidFill>
              </a:rPr>
              <a:t>Answer: </a:t>
            </a:r>
            <a:r>
              <a:rPr lang="en-US" dirty="0" err="1"/>
              <a:t>the_ID</a:t>
            </a:r>
            <a:r>
              <a:rPr lang="en-US" dirty="0"/>
              <a:t>() outputs the post’s ID, and </a:t>
            </a:r>
            <a:r>
              <a:rPr lang="en-US" dirty="0" err="1"/>
              <a:t>the_title</a:t>
            </a:r>
            <a:r>
              <a:rPr lang="en-US" dirty="0"/>
              <a:t>() displays the post’s title. They are often used within the Loop to dynamically output post-specific information.</a:t>
            </a:r>
          </a:p>
        </p:txBody>
      </p:sp>
      <p:pic>
        <p:nvPicPr>
          <p:cNvPr id="3" name="Picture 2">
            <a:extLst>
              <a:ext uri="{FF2B5EF4-FFF2-40B4-BE49-F238E27FC236}">
                <a16:creationId xmlns:a16="http://schemas.microsoft.com/office/drawing/2014/main" id="{A0784C4D-C068-4CD1-B201-8D071D5F9B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22" y="140245"/>
            <a:ext cx="968814" cy="968814"/>
          </a:xfrm>
          <a:prstGeom prst="rect">
            <a:avLst/>
          </a:prstGeom>
        </p:spPr>
      </p:pic>
    </p:spTree>
    <p:extLst>
      <p:ext uri="{BB962C8B-B14F-4D97-AF65-F5344CB8AC3E}">
        <p14:creationId xmlns:p14="http://schemas.microsoft.com/office/powerpoint/2010/main" val="439896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1329DA-A054-4187-9590-AC6082C15CCD}"/>
              </a:ext>
            </a:extLst>
          </p:cNvPr>
          <p:cNvSpPr txBox="1"/>
          <p:nvPr/>
        </p:nvSpPr>
        <p:spPr>
          <a:xfrm>
            <a:off x="665584" y="903271"/>
            <a:ext cx="9648169" cy="3519361"/>
          </a:xfrm>
          <a:prstGeom prst="rect">
            <a:avLst/>
          </a:prstGeom>
          <a:noFill/>
        </p:spPr>
        <p:txBody>
          <a:bodyPr wrap="square">
            <a:spAutoFit/>
          </a:bodyPr>
          <a:lstStyle/>
          <a:p>
            <a:r>
              <a:rPr lang="en-US" sz="3200" b="1" dirty="0">
                <a:solidFill>
                  <a:schemeClr val="accent1">
                    <a:lumMod val="75000"/>
                  </a:schemeClr>
                </a:solidFill>
              </a:rPr>
              <a:t>15. Describe the WordPress directory structure.</a:t>
            </a:r>
            <a:br>
              <a:rPr lang="en-US" sz="3200" b="1" dirty="0">
                <a:solidFill>
                  <a:schemeClr val="accent1">
                    <a:lumMod val="75000"/>
                  </a:schemeClr>
                </a:solidFill>
              </a:rPr>
            </a:br>
            <a:endParaRPr lang="en-US" sz="3200" b="1" dirty="0">
              <a:solidFill>
                <a:schemeClr val="accent1">
                  <a:lumMod val="75000"/>
                </a:schemeClr>
              </a:solidFill>
            </a:endParaRPr>
          </a:p>
          <a:p>
            <a:pPr>
              <a:lnSpc>
                <a:spcPct val="150000"/>
              </a:lnSpc>
            </a:pPr>
            <a:r>
              <a:rPr lang="en-US" b="1" dirty="0">
                <a:solidFill>
                  <a:schemeClr val="accent1">
                    <a:lumMod val="75000"/>
                  </a:schemeClr>
                </a:solidFill>
              </a:rPr>
              <a:t>Answer: </a:t>
            </a:r>
            <a:r>
              <a:rPr lang="en-US" dirty="0"/>
              <a:t>WordPress has a standard directory structure:</a:t>
            </a:r>
          </a:p>
          <a:p>
            <a:pPr>
              <a:lnSpc>
                <a:spcPct val="150000"/>
              </a:lnSpc>
            </a:pPr>
            <a:r>
              <a:rPr lang="en-US" b="1" dirty="0">
                <a:solidFill>
                  <a:schemeClr val="accent1">
                    <a:lumMod val="75000"/>
                  </a:schemeClr>
                </a:solidFill>
              </a:rPr>
              <a:t>wp-admin: </a:t>
            </a:r>
            <a:r>
              <a:rPr lang="en-US" dirty="0"/>
              <a:t>Contains core files for the WordPress admin area.</a:t>
            </a:r>
          </a:p>
          <a:p>
            <a:pPr>
              <a:lnSpc>
                <a:spcPct val="150000"/>
              </a:lnSpc>
            </a:pPr>
            <a:r>
              <a:rPr lang="en-US" b="1" dirty="0">
                <a:solidFill>
                  <a:schemeClr val="accent1">
                    <a:lumMod val="75000"/>
                  </a:schemeClr>
                </a:solidFill>
              </a:rPr>
              <a:t>wp-includes: </a:t>
            </a:r>
            <a:r>
              <a:rPr lang="en-US" dirty="0"/>
              <a:t>Contains core WordPress code files, functions, and classes.</a:t>
            </a:r>
          </a:p>
          <a:p>
            <a:pPr>
              <a:lnSpc>
                <a:spcPct val="150000"/>
              </a:lnSpc>
            </a:pPr>
            <a:r>
              <a:rPr lang="en-US" b="1" dirty="0">
                <a:solidFill>
                  <a:schemeClr val="accent1">
                    <a:lumMod val="75000"/>
                  </a:schemeClr>
                </a:solidFill>
              </a:rPr>
              <a:t>wp-content: </a:t>
            </a:r>
            <a:r>
              <a:rPr lang="en-US" dirty="0"/>
              <a:t>Contains user-generated content, themes, plugins, and uploads.</a:t>
            </a:r>
          </a:p>
          <a:p>
            <a:pPr>
              <a:lnSpc>
                <a:spcPct val="150000"/>
              </a:lnSpc>
            </a:pPr>
            <a:r>
              <a:rPr lang="en-US" b="1" dirty="0" err="1">
                <a:solidFill>
                  <a:schemeClr val="accent1">
                    <a:lumMod val="75000"/>
                  </a:schemeClr>
                </a:solidFill>
              </a:rPr>
              <a:t>index.php</a:t>
            </a:r>
            <a:r>
              <a:rPr lang="en-US" b="1" dirty="0">
                <a:solidFill>
                  <a:schemeClr val="accent1">
                    <a:lumMod val="75000"/>
                  </a:schemeClr>
                </a:solidFill>
              </a:rPr>
              <a:t>: </a:t>
            </a:r>
            <a:r>
              <a:rPr lang="en-US" dirty="0"/>
              <a:t>The main index file.</a:t>
            </a:r>
          </a:p>
          <a:p>
            <a:pPr>
              <a:lnSpc>
                <a:spcPct val="150000"/>
              </a:lnSpc>
            </a:pPr>
            <a:r>
              <a:rPr lang="en-US" b="1" dirty="0">
                <a:solidFill>
                  <a:schemeClr val="accent1">
                    <a:lumMod val="75000"/>
                  </a:schemeClr>
                </a:solidFill>
              </a:rPr>
              <a:t>wp-</a:t>
            </a:r>
            <a:r>
              <a:rPr lang="en-US" b="1" dirty="0" err="1">
                <a:solidFill>
                  <a:schemeClr val="accent1">
                    <a:lumMod val="75000"/>
                  </a:schemeClr>
                </a:solidFill>
              </a:rPr>
              <a:t>config.php</a:t>
            </a:r>
            <a:r>
              <a:rPr lang="en-US" b="1" dirty="0">
                <a:solidFill>
                  <a:schemeClr val="accent1">
                    <a:lumMod val="75000"/>
                  </a:schemeClr>
                </a:solidFill>
              </a:rPr>
              <a:t>: </a:t>
            </a:r>
            <a:r>
              <a:rPr lang="en-US" dirty="0"/>
              <a:t>The main configuration file containing database details.</a:t>
            </a:r>
          </a:p>
        </p:txBody>
      </p:sp>
      <p:pic>
        <p:nvPicPr>
          <p:cNvPr id="3" name="Picture 2">
            <a:extLst>
              <a:ext uri="{FF2B5EF4-FFF2-40B4-BE49-F238E27FC236}">
                <a16:creationId xmlns:a16="http://schemas.microsoft.com/office/drawing/2014/main" id="{A865453C-B597-4CB8-BF41-0331622BB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44" y="81522"/>
            <a:ext cx="968814" cy="968814"/>
          </a:xfrm>
          <a:prstGeom prst="rect">
            <a:avLst/>
          </a:prstGeom>
        </p:spPr>
      </p:pic>
    </p:spTree>
    <p:extLst>
      <p:ext uri="{BB962C8B-B14F-4D97-AF65-F5344CB8AC3E}">
        <p14:creationId xmlns:p14="http://schemas.microsoft.com/office/powerpoint/2010/main" val="2058881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1329DA-A054-4187-9590-AC6082C15CCD}"/>
              </a:ext>
            </a:extLst>
          </p:cNvPr>
          <p:cNvSpPr txBox="1"/>
          <p:nvPr/>
        </p:nvSpPr>
        <p:spPr>
          <a:xfrm>
            <a:off x="2167213" y="2388122"/>
            <a:ext cx="9648169" cy="1446550"/>
          </a:xfrm>
          <a:prstGeom prst="rect">
            <a:avLst/>
          </a:prstGeom>
          <a:noFill/>
        </p:spPr>
        <p:txBody>
          <a:bodyPr wrap="square">
            <a:spAutoFit/>
          </a:bodyPr>
          <a:lstStyle/>
          <a:p>
            <a:r>
              <a:rPr lang="en-US" sz="8800" dirty="0">
                <a:solidFill>
                  <a:schemeClr val="accent1">
                    <a:lumMod val="75000"/>
                  </a:schemeClr>
                </a:solidFill>
              </a:rPr>
              <a:t>Thank You</a:t>
            </a:r>
          </a:p>
        </p:txBody>
      </p:sp>
    </p:spTree>
    <p:extLst>
      <p:ext uri="{BB962C8B-B14F-4D97-AF65-F5344CB8AC3E}">
        <p14:creationId xmlns:p14="http://schemas.microsoft.com/office/powerpoint/2010/main" val="2714343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B40121E4-0F9D-411A-BF26-F8E038CCF88B}"/>
              </a:ext>
            </a:extLst>
          </p:cNvPr>
          <p:cNvSpPr txBox="1"/>
          <p:nvPr/>
        </p:nvSpPr>
        <p:spPr>
          <a:xfrm>
            <a:off x="1072961" y="467416"/>
            <a:ext cx="8331098" cy="5258299"/>
          </a:xfrm>
          <a:prstGeom prst="rect">
            <a:avLst/>
          </a:prstGeom>
          <a:noFill/>
        </p:spPr>
        <p:txBody>
          <a:bodyPr wrap="square">
            <a:spAutoFit/>
          </a:bodyPr>
          <a:lstStyle/>
          <a:p>
            <a:r>
              <a:rPr lang="en-US" sz="3200" b="1" dirty="0">
                <a:solidFill>
                  <a:schemeClr val="accent1">
                    <a:lumMod val="75000"/>
                  </a:schemeClr>
                </a:solidFill>
              </a:rPr>
              <a:t>2. Explain the WordPress database structure and key tables.</a:t>
            </a:r>
          </a:p>
          <a:p>
            <a:endParaRPr lang="en-US" sz="3200" b="1" dirty="0">
              <a:solidFill>
                <a:schemeClr val="accent1">
                  <a:lumMod val="75000"/>
                </a:schemeClr>
              </a:solidFill>
            </a:endParaRPr>
          </a:p>
          <a:p>
            <a:pPr marL="342900" indent="-342900">
              <a:lnSpc>
                <a:spcPct val="150000"/>
              </a:lnSpc>
              <a:buAutoNum type="arabicPeriod"/>
            </a:pPr>
            <a:r>
              <a:rPr lang="en-US" dirty="0">
                <a:solidFill>
                  <a:schemeClr val="accent1">
                    <a:lumMod val="75000"/>
                  </a:schemeClr>
                </a:solidFill>
              </a:rPr>
              <a:t>Answer: </a:t>
            </a:r>
            <a:r>
              <a:rPr lang="en-US" dirty="0"/>
              <a:t>The WordPress database has a structured schema with default tables, each serving a unique purpose:</a:t>
            </a:r>
          </a:p>
          <a:p>
            <a:pPr marL="342900" indent="-342900">
              <a:lnSpc>
                <a:spcPct val="150000"/>
              </a:lnSpc>
              <a:buAutoNum type="arabicPeriod"/>
            </a:pPr>
            <a:r>
              <a:rPr lang="en-US" dirty="0" err="1">
                <a:solidFill>
                  <a:schemeClr val="accent1">
                    <a:lumMod val="75000"/>
                  </a:schemeClr>
                </a:solidFill>
              </a:rPr>
              <a:t>wp_posts</a:t>
            </a:r>
            <a:r>
              <a:rPr lang="en-US" dirty="0">
                <a:solidFill>
                  <a:schemeClr val="accent1">
                    <a:lumMod val="75000"/>
                  </a:schemeClr>
                </a:solidFill>
              </a:rPr>
              <a:t>: </a:t>
            </a:r>
            <a:r>
              <a:rPr lang="en-US" dirty="0"/>
              <a:t>Stores all types of content like posts, pages, and revisions.</a:t>
            </a:r>
          </a:p>
          <a:p>
            <a:pPr marL="342900" indent="-342900">
              <a:lnSpc>
                <a:spcPct val="150000"/>
              </a:lnSpc>
              <a:buAutoNum type="arabicPeriod"/>
            </a:pPr>
            <a:r>
              <a:rPr lang="en-US" dirty="0" err="1">
                <a:solidFill>
                  <a:schemeClr val="accent1">
                    <a:lumMod val="75000"/>
                  </a:schemeClr>
                </a:solidFill>
              </a:rPr>
              <a:t>wp_users</a:t>
            </a:r>
            <a:r>
              <a:rPr lang="en-US" dirty="0">
                <a:solidFill>
                  <a:schemeClr val="accent1">
                    <a:lumMod val="75000"/>
                  </a:schemeClr>
                </a:solidFill>
              </a:rPr>
              <a:t>: </a:t>
            </a:r>
            <a:r>
              <a:rPr lang="en-US" dirty="0"/>
              <a:t>Holds user information.</a:t>
            </a:r>
          </a:p>
          <a:p>
            <a:pPr marL="342900" indent="-342900">
              <a:lnSpc>
                <a:spcPct val="150000"/>
              </a:lnSpc>
              <a:buAutoNum type="arabicPeriod"/>
            </a:pPr>
            <a:r>
              <a:rPr lang="en-US" dirty="0" err="1">
                <a:solidFill>
                  <a:schemeClr val="accent1">
                    <a:lumMod val="75000"/>
                  </a:schemeClr>
                </a:solidFill>
              </a:rPr>
              <a:t>wp_options</a:t>
            </a:r>
            <a:r>
              <a:rPr lang="en-US" dirty="0">
                <a:solidFill>
                  <a:schemeClr val="accent1">
                    <a:lumMod val="75000"/>
                  </a:schemeClr>
                </a:solidFill>
              </a:rPr>
              <a:t>: </a:t>
            </a:r>
            <a:r>
              <a:rPr lang="en-US" dirty="0"/>
              <a:t>Stores site-wide settings and configurations.</a:t>
            </a:r>
          </a:p>
          <a:p>
            <a:pPr marL="342900" indent="-342900">
              <a:lnSpc>
                <a:spcPct val="150000"/>
              </a:lnSpc>
              <a:buAutoNum type="arabicPeriod"/>
            </a:pPr>
            <a:r>
              <a:rPr lang="en-US" dirty="0" err="1">
                <a:solidFill>
                  <a:schemeClr val="accent1">
                    <a:lumMod val="75000"/>
                  </a:schemeClr>
                </a:solidFill>
              </a:rPr>
              <a:t>wp_postmeta</a:t>
            </a:r>
            <a:r>
              <a:rPr lang="en-US" dirty="0">
                <a:solidFill>
                  <a:schemeClr val="accent1">
                    <a:lumMod val="75000"/>
                  </a:schemeClr>
                </a:solidFill>
              </a:rPr>
              <a:t>: </a:t>
            </a:r>
            <a:r>
              <a:rPr lang="en-US" dirty="0"/>
              <a:t>Stores metadata for posts.</a:t>
            </a:r>
          </a:p>
          <a:p>
            <a:pPr marL="342900" indent="-342900">
              <a:lnSpc>
                <a:spcPct val="150000"/>
              </a:lnSpc>
              <a:buAutoNum type="arabicPeriod"/>
            </a:pPr>
            <a:r>
              <a:rPr lang="en-US" dirty="0" err="1">
                <a:solidFill>
                  <a:schemeClr val="accent1">
                    <a:lumMod val="75000"/>
                  </a:schemeClr>
                </a:solidFill>
              </a:rPr>
              <a:t>wp_terms</a:t>
            </a:r>
            <a:r>
              <a:rPr lang="en-US" dirty="0">
                <a:solidFill>
                  <a:schemeClr val="accent1">
                    <a:lumMod val="75000"/>
                  </a:schemeClr>
                </a:solidFill>
              </a:rPr>
              <a:t>, </a:t>
            </a:r>
            <a:r>
              <a:rPr lang="en-US" dirty="0" err="1"/>
              <a:t>wp_term_taxonomy</a:t>
            </a:r>
            <a:r>
              <a:rPr lang="en-US" dirty="0"/>
              <a:t>, and </a:t>
            </a:r>
            <a:r>
              <a:rPr lang="en-US" dirty="0" err="1"/>
              <a:t>wp_term_relationships</a:t>
            </a:r>
            <a:r>
              <a:rPr lang="en-US" dirty="0"/>
              <a:t>: Manage categories, tags, and custom taxonomies. This database structure is crucial for data organization and retrieval.</a:t>
            </a:r>
          </a:p>
        </p:txBody>
      </p:sp>
      <p:pic>
        <p:nvPicPr>
          <p:cNvPr id="3" name="Picture 2">
            <a:extLst>
              <a:ext uri="{FF2B5EF4-FFF2-40B4-BE49-F238E27FC236}">
                <a16:creationId xmlns:a16="http://schemas.microsoft.com/office/drawing/2014/main" id="{6671CE60-C6D1-4CF0-8153-B6444B1320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01" y="400304"/>
            <a:ext cx="968814" cy="968814"/>
          </a:xfrm>
          <a:prstGeom prst="rect">
            <a:avLst/>
          </a:prstGeom>
        </p:spPr>
      </p:pic>
    </p:spTree>
    <p:extLst>
      <p:ext uri="{BB962C8B-B14F-4D97-AF65-F5344CB8AC3E}">
        <p14:creationId xmlns:p14="http://schemas.microsoft.com/office/powerpoint/2010/main" val="1448027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B40121E4-0F9D-411A-BF26-F8E038CCF88B}"/>
              </a:ext>
            </a:extLst>
          </p:cNvPr>
          <p:cNvSpPr txBox="1"/>
          <p:nvPr/>
        </p:nvSpPr>
        <p:spPr>
          <a:xfrm>
            <a:off x="989071" y="836531"/>
            <a:ext cx="8331098" cy="4011804"/>
          </a:xfrm>
          <a:prstGeom prst="rect">
            <a:avLst/>
          </a:prstGeom>
          <a:noFill/>
        </p:spPr>
        <p:txBody>
          <a:bodyPr wrap="square">
            <a:spAutoFit/>
          </a:bodyPr>
          <a:lstStyle/>
          <a:p>
            <a:r>
              <a:rPr lang="en-US" sz="3200" b="1" dirty="0">
                <a:solidFill>
                  <a:schemeClr val="accent1">
                    <a:lumMod val="75000"/>
                  </a:schemeClr>
                </a:solidFill>
              </a:rPr>
              <a:t>3. What is the difference between actions and filters in WordPress?</a:t>
            </a:r>
          </a:p>
          <a:p>
            <a:endParaRPr lang="en-US" sz="3200" b="1" dirty="0">
              <a:solidFill>
                <a:schemeClr val="accent1">
                  <a:lumMod val="75000"/>
                </a:schemeClr>
              </a:solidFill>
            </a:endParaRPr>
          </a:p>
          <a:p>
            <a:pPr>
              <a:lnSpc>
                <a:spcPct val="150000"/>
              </a:lnSpc>
            </a:pPr>
            <a:r>
              <a:rPr lang="en-US" dirty="0">
                <a:solidFill>
                  <a:schemeClr val="accent1">
                    <a:lumMod val="75000"/>
                  </a:schemeClr>
                </a:solidFill>
              </a:rPr>
              <a:t>Answer: </a:t>
            </a:r>
            <a:r>
              <a:rPr lang="en-US" dirty="0">
                <a:solidFill>
                  <a:schemeClr val="tx2"/>
                </a:solidFill>
              </a:rPr>
              <a:t>Actions and filters are types of hooks:</a:t>
            </a:r>
          </a:p>
          <a:p>
            <a:pPr>
              <a:lnSpc>
                <a:spcPct val="150000"/>
              </a:lnSpc>
            </a:pPr>
            <a:r>
              <a:rPr lang="en-US" dirty="0">
                <a:solidFill>
                  <a:schemeClr val="accent1">
                    <a:lumMod val="75000"/>
                  </a:schemeClr>
                </a:solidFill>
              </a:rPr>
              <a:t>Actions: </a:t>
            </a:r>
            <a:r>
              <a:rPr lang="en-US" dirty="0">
                <a:solidFill>
                  <a:schemeClr val="tx2"/>
                </a:solidFill>
              </a:rPr>
              <a:t>Allow you to add custom functions to specific points in WordPress, like on saving a post or initializing the theme.</a:t>
            </a:r>
          </a:p>
          <a:p>
            <a:pPr>
              <a:lnSpc>
                <a:spcPct val="150000"/>
              </a:lnSpc>
            </a:pPr>
            <a:r>
              <a:rPr lang="en-US" dirty="0">
                <a:solidFill>
                  <a:schemeClr val="accent1">
                    <a:lumMod val="75000"/>
                  </a:schemeClr>
                </a:solidFill>
              </a:rPr>
              <a:t>Filters: </a:t>
            </a:r>
            <a:r>
              <a:rPr lang="en-US" dirty="0">
                <a:solidFill>
                  <a:schemeClr val="tx2"/>
                </a:solidFill>
              </a:rPr>
              <a:t>Modify data before it’s sent to the browser or database, like changing the content of a post. Actions run custom code, while filters modify existing code.</a:t>
            </a:r>
          </a:p>
        </p:txBody>
      </p:sp>
      <p:pic>
        <p:nvPicPr>
          <p:cNvPr id="3" name="Picture 2">
            <a:extLst>
              <a:ext uri="{FF2B5EF4-FFF2-40B4-BE49-F238E27FC236}">
                <a16:creationId xmlns:a16="http://schemas.microsoft.com/office/drawing/2014/main" id="{409C9DD0-FCC3-4237-B444-006D1C6FC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989" y="735863"/>
            <a:ext cx="968814" cy="968814"/>
          </a:xfrm>
          <a:prstGeom prst="rect">
            <a:avLst/>
          </a:prstGeom>
        </p:spPr>
      </p:pic>
    </p:spTree>
    <p:extLst>
      <p:ext uri="{BB962C8B-B14F-4D97-AF65-F5344CB8AC3E}">
        <p14:creationId xmlns:p14="http://schemas.microsoft.com/office/powerpoint/2010/main" val="2256330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B40121E4-0F9D-411A-BF26-F8E038CCF88B}"/>
              </a:ext>
            </a:extLst>
          </p:cNvPr>
          <p:cNvSpPr txBox="1"/>
          <p:nvPr/>
        </p:nvSpPr>
        <p:spPr>
          <a:xfrm>
            <a:off x="1098128" y="786197"/>
            <a:ext cx="8331098" cy="3180807"/>
          </a:xfrm>
          <a:prstGeom prst="rect">
            <a:avLst/>
          </a:prstGeom>
          <a:noFill/>
        </p:spPr>
        <p:txBody>
          <a:bodyPr wrap="square">
            <a:spAutoFit/>
          </a:bodyPr>
          <a:lstStyle/>
          <a:p>
            <a:r>
              <a:rPr lang="en-US" sz="3200" b="1" dirty="0">
                <a:solidFill>
                  <a:schemeClr val="accent1">
                    <a:lumMod val="75000"/>
                  </a:schemeClr>
                </a:solidFill>
              </a:rPr>
              <a:t>4. How does the WordPress REST API work, and how would you use it?</a:t>
            </a:r>
          </a:p>
          <a:p>
            <a:endParaRPr lang="en-US" sz="3200" b="1" dirty="0">
              <a:solidFill>
                <a:schemeClr val="accent1">
                  <a:lumMod val="75000"/>
                </a:schemeClr>
              </a:solidFill>
            </a:endParaRPr>
          </a:p>
          <a:p>
            <a:pPr>
              <a:lnSpc>
                <a:spcPct val="150000"/>
              </a:lnSpc>
            </a:pPr>
            <a:r>
              <a:rPr lang="en-US" dirty="0">
                <a:solidFill>
                  <a:schemeClr val="accent1">
                    <a:lumMod val="75000"/>
                  </a:schemeClr>
                </a:solidFill>
              </a:rPr>
              <a:t>Answer: </a:t>
            </a:r>
            <a:r>
              <a:rPr lang="en-US" dirty="0"/>
              <a:t>The WordPress REST API allows external applications to interact with WordPress data over HTTP by sending and receiving JSON. It’s used to retrieve, create, update, and delete WordPress content, enabling headless CMS setups, mobile apps, or integrations with other systems.</a:t>
            </a:r>
          </a:p>
        </p:txBody>
      </p:sp>
      <p:pic>
        <p:nvPicPr>
          <p:cNvPr id="3" name="Picture 2">
            <a:extLst>
              <a:ext uri="{FF2B5EF4-FFF2-40B4-BE49-F238E27FC236}">
                <a16:creationId xmlns:a16="http://schemas.microsoft.com/office/drawing/2014/main" id="{B99725A5-F08F-4D67-9C8A-FD4653D21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14" y="651974"/>
            <a:ext cx="968814" cy="968814"/>
          </a:xfrm>
          <a:prstGeom prst="rect">
            <a:avLst/>
          </a:prstGeom>
        </p:spPr>
      </p:pic>
    </p:spTree>
    <p:extLst>
      <p:ext uri="{BB962C8B-B14F-4D97-AF65-F5344CB8AC3E}">
        <p14:creationId xmlns:p14="http://schemas.microsoft.com/office/powerpoint/2010/main" val="2227056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B40121E4-0F9D-411A-BF26-F8E038CCF88B}"/>
              </a:ext>
            </a:extLst>
          </p:cNvPr>
          <p:cNvSpPr txBox="1"/>
          <p:nvPr/>
        </p:nvSpPr>
        <p:spPr>
          <a:xfrm>
            <a:off x="1291075" y="1356649"/>
            <a:ext cx="8331098" cy="3180807"/>
          </a:xfrm>
          <a:prstGeom prst="rect">
            <a:avLst/>
          </a:prstGeom>
          <a:noFill/>
        </p:spPr>
        <p:txBody>
          <a:bodyPr wrap="square">
            <a:spAutoFit/>
          </a:bodyPr>
          <a:lstStyle/>
          <a:p>
            <a:r>
              <a:rPr lang="en-US" sz="3200" b="1" dirty="0">
                <a:solidFill>
                  <a:schemeClr val="accent1">
                    <a:lumMod val="75000"/>
                  </a:schemeClr>
                </a:solidFill>
              </a:rPr>
              <a:t>5. How do you create a custom post type in WordPress?</a:t>
            </a:r>
            <a:br>
              <a:rPr lang="en-US" sz="3200" b="1" dirty="0">
                <a:solidFill>
                  <a:schemeClr val="accent1">
                    <a:lumMod val="75000"/>
                  </a:schemeClr>
                </a:solidFill>
              </a:rPr>
            </a:br>
            <a:endParaRPr lang="en-US" sz="3200" b="1" dirty="0">
              <a:solidFill>
                <a:schemeClr val="accent1">
                  <a:lumMod val="75000"/>
                </a:schemeClr>
              </a:solidFill>
            </a:endParaRPr>
          </a:p>
          <a:p>
            <a:pPr>
              <a:lnSpc>
                <a:spcPct val="150000"/>
              </a:lnSpc>
            </a:pPr>
            <a:r>
              <a:rPr lang="en-US" b="1" dirty="0">
                <a:solidFill>
                  <a:schemeClr val="accent1">
                    <a:lumMod val="75000"/>
                  </a:schemeClr>
                </a:solidFill>
              </a:rPr>
              <a:t>Answer: </a:t>
            </a:r>
            <a:r>
              <a:rPr lang="en-US" dirty="0"/>
              <a:t>Use the </a:t>
            </a:r>
            <a:r>
              <a:rPr lang="en-US" dirty="0" err="1"/>
              <a:t>register_post_type</a:t>
            </a:r>
            <a:r>
              <a:rPr lang="en-US" dirty="0"/>
              <a:t> function, typically within the theme’s </a:t>
            </a:r>
            <a:r>
              <a:rPr lang="en-US" dirty="0" err="1"/>
              <a:t>functions.php</a:t>
            </a:r>
            <a:r>
              <a:rPr lang="en-US" dirty="0"/>
              <a:t> or a custom plugin. This creates a new content type with customizable properties like title, labels, and menu position. Custom post types extend WordPress beyond default content types like posts and pages.</a:t>
            </a:r>
          </a:p>
        </p:txBody>
      </p:sp>
      <p:pic>
        <p:nvPicPr>
          <p:cNvPr id="3" name="Picture 2">
            <a:extLst>
              <a:ext uri="{FF2B5EF4-FFF2-40B4-BE49-F238E27FC236}">
                <a16:creationId xmlns:a16="http://schemas.microsoft.com/office/drawing/2014/main" id="{B23B9E0F-A171-4230-B623-D6E23B30C0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12" y="1281148"/>
            <a:ext cx="968814" cy="968814"/>
          </a:xfrm>
          <a:prstGeom prst="rect">
            <a:avLst/>
          </a:prstGeom>
        </p:spPr>
      </p:pic>
    </p:spTree>
    <p:extLst>
      <p:ext uri="{BB962C8B-B14F-4D97-AF65-F5344CB8AC3E}">
        <p14:creationId xmlns:p14="http://schemas.microsoft.com/office/powerpoint/2010/main" val="3171924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B40121E4-0F9D-411A-BF26-F8E038CCF88B}"/>
              </a:ext>
            </a:extLst>
          </p:cNvPr>
          <p:cNvSpPr txBox="1"/>
          <p:nvPr/>
        </p:nvSpPr>
        <p:spPr>
          <a:xfrm>
            <a:off x="1282685" y="1390204"/>
            <a:ext cx="8331098" cy="2688365"/>
          </a:xfrm>
          <a:prstGeom prst="rect">
            <a:avLst/>
          </a:prstGeom>
          <a:noFill/>
        </p:spPr>
        <p:txBody>
          <a:bodyPr wrap="square">
            <a:spAutoFit/>
          </a:bodyPr>
          <a:lstStyle/>
          <a:p>
            <a:r>
              <a:rPr lang="en-US" sz="3200" b="1" dirty="0">
                <a:solidFill>
                  <a:schemeClr val="accent1">
                    <a:lumMod val="75000"/>
                  </a:schemeClr>
                </a:solidFill>
              </a:rPr>
              <a:t>6. What are WP-CLI and its benefits?</a:t>
            </a:r>
            <a:br>
              <a:rPr lang="en-US" sz="3200" b="1" dirty="0">
                <a:solidFill>
                  <a:schemeClr val="accent1">
                    <a:lumMod val="75000"/>
                  </a:schemeClr>
                </a:solidFill>
              </a:rPr>
            </a:br>
            <a:endParaRPr lang="en-US" sz="3200" b="1" dirty="0">
              <a:solidFill>
                <a:schemeClr val="accent1">
                  <a:lumMod val="75000"/>
                </a:schemeClr>
              </a:solidFill>
            </a:endParaRPr>
          </a:p>
          <a:p>
            <a:pPr>
              <a:lnSpc>
                <a:spcPct val="150000"/>
              </a:lnSpc>
            </a:pPr>
            <a:r>
              <a:rPr lang="en-US" b="1" dirty="0">
                <a:solidFill>
                  <a:schemeClr val="accent1">
                    <a:lumMod val="75000"/>
                  </a:schemeClr>
                </a:solidFill>
              </a:rPr>
              <a:t>Answer: </a:t>
            </a:r>
            <a:r>
              <a:rPr lang="en-US" dirty="0"/>
              <a:t>WP-CLI is a command-line tool for managing WordPress installations. Benefits include the ability to automate tasks, perform database operations, manage plugins and themes, and speed up workflows. It’s useful for repetitive tasks and efficient site management, especially on large-scale sites.</a:t>
            </a:r>
          </a:p>
        </p:txBody>
      </p:sp>
      <p:pic>
        <p:nvPicPr>
          <p:cNvPr id="3" name="Picture 2">
            <a:extLst>
              <a:ext uri="{FF2B5EF4-FFF2-40B4-BE49-F238E27FC236}">
                <a16:creationId xmlns:a16="http://schemas.microsoft.com/office/drawing/2014/main" id="{FC2CA773-702A-42B9-90C3-3FE17AE21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879" y="1281148"/>
            <a:ext cx="968814" cy="968814"/>
          </a:xfrm>
          <a:prstGeom prst="rect">
            <a:avLst/>
          </a:prstGeom>
        </p:spPr>
      </p:pic>
    </p:spTree>
    <p:extLst>
      <p:ext uri="{BB962C8B-B14F-4D97-AF65-F5344CB8AC3E}">
        <p14:creationId xmlns:p14="http://schemas.microsoft.com/office/powerpoint/2010/main" val="1600565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B40121E4-0F9D-411A-BF26-F8E038CCF88B}"/>
              </a:ext>
            </a:extLst>
          </p:cNvPr>
          <p:cNvSpPr txBox="1"/>
          <p:nvPr/>
        </p:nvSpPr>
        <p:spPr>
          <a:xfrm>
            <a:off x="905180" y="824007"/>
            <a:ext cx="9648169" cy="3180807"/>
          </a:xfrm>
          <a:prstGeom prst="rect">
            <a:avLst/>
          </a:prstGeom>
          <a:noFill/>
        </p:spPr>
        <p:txBody>
          <a:bodyPr wrap="square">
            <a:spAutoFit/>
          </a:bodyPr>
          <a:lstStyle/>
          <a:p>
            <a:pPr>
              <a:lnSpc>
                <a:spcPct val="150000"/>
              </a:lnSpc>
            </a:pPr>
            <a:r>
              <a:rPr lang="en-US" sz="3200" b="1" dirty="0">
                <a:solidFill>
                  <a:schemeClr val="accent1">
                    <a:lumMod val="75000"/>
                  </a:schemeClr>
                </a:solidFill>
              </a:rPr>
              <a:t>7</a:t>
            </a:r>
            <a:r>
              <a:rPr lang="en-US" sz="3200" dirty="0">
                <a:solidFill>
                  <a:schemeClr val="accent1">
                    <a:lumMod val="75000"/>
                  </a:schemeClr>
                </a:solidFill>
              </a:rPr>
              <a:t>. </a:t>
            </a:r>
            <a:r>
              <a:rPr lang="en-US" sz="3200" b="1" dirty="0">
                <a:solidFill>
                  <a:schemeClr val="accent1">
                    <a:lumMod val="75000"/>
                  </a:schemeClr>
                </a:solidFill>
              </a:rPr>
              <a:t>Explain the WordPress template hierarchy.</a:t>
            </a:r>
            <a:br>
              <a:rPr lang="en-US" sz="3200" b="1" dirty="0">
                <a:solidFill>
                  <a:schemeClr val="accent1">
                    <a:lumMod val="75000"/>
                  </a:schemeClr>
                </a:solidFill>
              </a:rPr>
            </a:br>
            <a:br>
              <a:rPr lang="en-US" sz="3200" b="1" dirty="0">
                <a:solidFill>
                  <a:schemeClr val="accent1">
                    <a:lumMod val="75000"/>
                  </a:schemeClr>
                </a:solidFill>
              </a:rPr>
            </a:br>
            <a:r>
              <a:rPr lang="en-US" b="1" dirty="0">
                <a:solidFill>
                  <a:schemeClr val="accent1">
                    <a:lumMod val="75000"/>
                  </a:schemeClr>
                </a:solidFill>
              </a:rPr>
              <a:t>Answer: </a:t>
            </a:r>
            <a:r>
              <a:rPr lang="en-US" dirty="0"/>
              <a:t>The template hierarchy dictates how WordPress chooses template files based on the type of page being requested (single post, page, category, etc.). For example, a single post will look for single-{</a:t>
            </a:r>
            <a:r>
              <a:rPr lang="en-US" dirty="0" err="1"/>
              <a:t>post_type</a:t>
            </a:r>
            <a:r>
              <a:rPr lang="en-US" dirty="0"/>
              <a:t>}.php, </a:t>
            </a:r>
            <a:r>
              <a:rPr lang="en-US" dirty="0" err="1"/>
              <a:t>single.php</a:t>
            </a:r>
            <a:r>
              <a:rPr lang="en-US" dirty="0"/>
              <a:t>, then </a:t>
            </a:r>
            <a:r>
              <a:rPr lang="en-US" dirty="0" err="1"/>
              <a:t>index.php</a:t>
            </a:r>
            <a:r>
              <a:rPr lang="en-US" dirty="0"/>
              <a:t>. This hierarchy allows for customized page layouts.</a:t>
            </a:r>
          </a:p>
        </p:txBody>
      </p:sp>
      <p:pic>
        <p:nvPicPr>
          <p:cNvPr id="4" name="Picture 3">
            <a:extLst>
              <a:ext uri="{FF2B5EF4-FFF2-40B4-BE49-F238E27FC236}">
                <a16:creationId xmlns:a16="http://schemas.microsoft.com/office/drawing/2014/main" id="{640CB8A9-546C-42A6-8B44-1B6E86676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34" y="995922"/>
            <a:ext cx="968814" cy="968814"/>
          </a:xfrm>
          <a:prstGeom prst="rect">
            <a:avLst/>
          </a:prstGeom>
        </p:spPr>
      </p:pic>
    </p:spTree>
    <p:extLst>
      <p:ext uri="{BB962C8B-B14F-4D97-AF65-F5344CB8AC3E}">
        <p14:creationId xmlns:p14="http://schemas.microsoft.com/office/powerpoint/2010/main" val="271032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1329DA-A054-4187-9590-AC6082C15CCD}"/>
              </a:ext>
            </a:extLst>
          </p:cNvPr>
          <p:cNvSpPr txBox="1"/>
          <p:nvPr/>
        </p:nvSpPr>
        <p:spPr>
          <a:xfrm>
            <a:off x="905180" y="824007"/>
            <a:ext cx="9648169" cy="4427302"/>
          </a:xfrm>
          <a:prstGeom prst="rect">
            <a:avLst/>
          </a:prstGeom>
          <a:noFill/>
        </p:spPr>
        <p:txBody>
          <a:bodyPr wrap="square">
            <a:spAutoFit/>
          </a:bodyPr>
          <a:lstStyle/>
          <a:p>
            <a:r>
              <a:rPr lang="en-US" sz="3200" b="1" dirty="0">
                <a:solidFill>
                  <a:schemeClr val="accent1">
                    <a:lumMod val="75000"/>
                  </a:schemeClr>
                </a:solidFill>
              </a:rPr>
              <a:t>8. How do you add a custom field to a WordPress post?</a:t>
            </a:r>
            <a:br>
              <a:rPr lang="en-US" sz="3200" b="1" dirty="0">
                <a:solidFill>
                  <a:schemeClr val="accent1">
                    <a:lumMod val="75000"/>
                  </a:schemeClr>
                </a:solidFill>
              </a:rPr>
            </a:br>
            <a:endParaRPr lang="en-US" sz="3200" b="1" dirty="0">
              <a:solidFill>
                <a:schemeClr val="accent1">
                  <a:lumMod val="75000"/>
                </a:schemeClr>
              </a:solidFill>
            </a:endParaRPr>
          </a:p>
          <a:p>
            <a:pPr>
              <a:lnSpc>
                <a:spcPct val="150000"/>
              </a:lnSpc>
            </a:pPr>
            <a:r>
              <a:rPr lang="en-US" b="1" dirty="0">
                <a:solidFill>
                  <a:schemeClr val="accent1">
                    <a:lumMod val="75000"/>
                  </a:schemeClr>
                </a:solidFill>
              </a:rPr>
              <a:t>Answer: </a:t>
            </a:r>
            <a:r>
              <a:rPr lang="en-US" dirty="0"/>
              <a:t>Security practices include:</a:t>
            </a:r>
          </a:p>
          <a:p>
            <a:pPr>
              <a:lnSpc>
                <a:spcPct val="150000"/>
              </a:lnSpc>
            </a:pPr>
            <a:r>
              <a:rPr lang="en-US" dirty="0"/>
              <a:t>Keeping WordPress core, themes, and plugins updated.</a:t>
            </a:r>
          </a:p>
          <a:p>
            <a:pPr>
              <a:lnSpc>
                <a:spcPct val="150000"/>
              </a:lnSpc>
            </a:pPr>
            <a:r>
              <a:rPr lang="en-US" dirty="0"/>
              <a:t>Using strong passwords and limiting login attempts.</a:t>
            </a:r>
          </a:p>
          <a:p>
            <a:pPr>
              <a:lnSpc>
                <a:spcPct val="150000"/>
              </a:lnSpc>
            </a:pPr>
            <a:r>
              <a:rPr lang="en-US" dirty="0"/>
              <a:t>Installing security plugins like </a:t>
            </a:r>
            <a:r>
              <a:rPr lang="en-US" dirty="0" err="1"/>
              <a:t>Wordfence</a:t>
            </a:r>
            <a:r>
              <a:rPr lang="en-US" dirty="0"/>
              <a:t>.</a:t>
            </a:r>
          </a:p>
          <a:p>
            <a:pPr>
              <a:lnSpc>
                <a:spcPct val="150000"/>
              </a:lnSpc>
            </a:pPr>
            <a:r>
              <a:rPr lang="en-US" dirty="0"/>
              <a:t>Enabling two-factor authentication.</a:t>
            </a:r>
          </a:p>
          <a:p>
            <a:pPr>
              <a:lnSpc>
                <a:spcPct val="150000"/>
              </a:lnSpc>
            </a:pPr>
            <a:r>
              <a:rPr lang="en-US" dirty="0"/>
              <a:t>Restricting file permissions and disabling XML-RPC. These practices mitigate common vulnerabilities.</a:t>
            </a:r>
          </a:p>
        </p:txBody>
      </p:sp>
      <p:pic>
        <p:nvPicPr>
          <p:cNvPr id="5" name="Picture 4">
            <a:extLst>
              <a:ext uri="{FF2B5EF4-FFF2-40B4-BE49-F238E27FC236}">
                <a16:creationId xmlns:a16="http://schemas.microsoft.com/office/drawing/2014/main" id="{5BAD09DF-85D3-43FC-A88C-51FF421B76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34" y="769678"/>
            <a:ext cx="968814" cy="968814"/>
          </a:xfrm>
          <a:prstGeom prst="rect">
            <a:avLst/>
          </a:prstGeom>
        </p:spPr>
      </p:pic>
    </p:spTree>
    <p:extLst>
      <p:ext uri="{BB962C8B-B14F-4D97-AF65-F5344CB8AC3E}">
        <p14:creationId xmlns:p14="http://schemas.microsoft.com/office/powerpoint/2010/main" val="778127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1329DA-A054-4187-9590-AC6082C15CCD}"/>
              </a:ext>
            </a:extLst>
          </p:cNvPr>
          <p:cNvSpPr txBox="1"/>
          <p:nvPr/>
        </p:nvSpPr>
        <p:spPr>
          <a:xfrm>
            <a:off x="980680" y="1042121"/>
            <a:ext cx="9648169" cy="3180807"/>
          </a:xfrm>
          <a:prstGeom prst="rect">
            <a:avLst/>
          </a:prstGeom>
          <a:noFill/>
        </p:spPr>
        <p:txBody>
          <a:bodyPr wrap="square">
            <a:spAutoFit/>
          </a:bodyPr>
          <a:lstStyle/>
          <a:p>
            <a:r>
              <a:rPr lang="en-US" sz="3200" b="1" dirty="0">
                <a:solidFill>
                  <a:schemeClr val="accent1">
                    <a:lumMod val="75000"/>
                  </a:schemeClr>
                </a:solidFill>
              </a:rPr>
              <a:t>9. What is the purpose of </a:t>
            </a:r>
            <a:r>
              <a:rPr lang="en-US" sz="3200" b="1" dirty="0" err="1">
                <a:solidFill>
                  <a:schemeClr val="accent1">
                    <a:lumMod val="75000"/>
                  </a:schemeClr>
                </a:solidFill>
              </a:rPr>
              <a:t>wp_enqueue_script</a:t>
            </a:r>
            <a:r>
              <a:rPr lang="en-US" sz="3200" b="1" dirty="0">
                <a:solidFill>
                  <a:schemeClr val="accent1">
                    <a:lumMod val="75000"/>
                  </a:schemeClr>
                </a:solidFill>
              </a:rPr>
              <a:t> and </a:t>
            </a:r>
            <a:r>
              <a:rPr lang="en-US" sz="3200" b="1" dirty="0" err="1">
                <a:solidFill>
                  <a:schemeClr val="accent1">
                    <a:lumMod val="75000"/>
                  </a:schemeClr>
                </a:solidFill>
              </a:rPr>
              <a:t>wp_enqueue_style</a:t>
            </a:r>
            <a:r>
              <a:rPr lang="en-US" sz="3200" b="1" dirty="0">
                <a:solidFill>
                  <a:schemeClr val="accent1">
                    <a:lumMod val="75000"/>
                  </a:schemeClr>
                </a:solidFill>
              </a:rPr>
              <a:t>?</a:t>
            </a:r>
            <a:br>
              <a:rPr lang="en-US" sz="3200" b="1" dirty="0">
                <a:solidFill>
                  <a:schemeClr val="accent1">
                    <a:lumMod val="75000"/>
                  </a:schemeClr>
                </a:solidFill>
              </a:rPr>
            </a:br>
            <a:endParaRPr lang="en-US" sz="3200" b="1" dirty="0">
              <a:solidFill>
                <a:schemeClr val="accent1">
                  <a:lumMod val="75000"/>
                </a:schemeClr>
              </a:solidFill>
            </a:endParaRPr>
          </a:p>
          <a:p>
            <a:pPr>
              <a:lnSpc>
                <a:spcPct val="150000"/>
              </a:lnSpc>
            </a:pPr>
            <a:r>
              <a:rPr lang="en-US" b="1" dirty="0">
                <a:solidFill>
                  <a:schemeClr val="accent1">
                    <a:lumMod val="75000"/>
                  </a:schemeClr>
                </a:solidFill>
              </a:rPr>
              <a:t>Answer: </a:t>
            </a:r>
            <a:r>
              <a:rPr lang="en-US" dirty="0"/>
              <a:t>These functions ensure proper loading of JavaScript and CSS files. They manage dependencies and prevent duplicate loading, enhancing compatibility and performance. Enqueueing files in </a:t>
            </a:r>
            <a:r>
              <a:rPr lang="en-US" dirty="0" err="1"/>
              <a:t>functions.php</a:t>
            </a:r>
            <a:r>
              <a:rPr lang="en-US" dirty="0"/>
              <a:t> or plugins allows you to control when and where scripts/styles load.</a:t>
            </a:r>
          </a:p>
        </p:txBody>
      </p:sp>
      <p:pic>
        <p:nvPicPr>
          <p:cNvPr id="3" name="Picture 2">
            <a:extLst>
              <a:ext uri="{FF2B5EF4-FFF2-40B4-BE49-F238E27FC236}">
                <a16:creationId xmlns:a16="http://schemas.microsoft.com/office/drawing/2014/main" id="{26001077-DF56-4C3C-94DF-35059448E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54" y="1042121"/>
            <a:ext cx="837236" cy="837236"/>
          </a:xfrm>
          <a:prstGeom prst="rect">
            <a:avLst/>
          </a:prstGeom>
        </p:spPr>
      </p:pic>
    </p:spTree>
    <p:extLst>
      <p:ext uri="{BB962C8B-B14F-4D97-AF65-F5344CB8AC3E}">
        <p14:creationId xmlns:p14="http://schemas.microsoft.com/office/powerpoint/2010/main" val="33646815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38</TotalTime>
  <Words>1071</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Shailesh94 Gajare</dc:creator>
  <cp:lastModifiedBy>Shailesh94 Gajare</cp:lastModifiedBy>
  <cp:revision>1</cp:revision>
  <dcterms:created xsi:type="dcterms:W3CDTF">2024-11-11T08:15:31Z</dcterms:created>
  <dcterms:modified xsi:type="dcterms:W3CDTF">2024-11-11T08:54:10Z</dcterms:modified>
</cp:coreProperties>
</file>