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edium"/>
      <p:regular r:id="rId19"/>
      <p:bold r:id="rId20"/>
      <p:italic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E782F4-EA7B-4FDB-8819-C4D2063757F7}">
  <a:tblStyle styleId="{D4E782F4-EA7B-4FDB-8819-C4D2063757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c24c7a4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bc24c7a4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e3cdec72e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ce3cdec72e_0_1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e3cdec72e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e3cdec72e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e938755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e938755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c24c7a42c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c24c7a42c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c24c7a42c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bc24c7a42c_2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c24c7a42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bc24c7a42c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c24c7a42c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bc24c7a42c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2c9e833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c2c9e8336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c24c7a42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bc24c7a42c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e3cdec72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e3cdec72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e4247ba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e4247ba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59" name="Google Shape;59;p14"/>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0" name="Google Shape;60;p1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61" name="Google Shape;61;p1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2" name="Google Shape;6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1200"/>
              </a:spcBef>
              <a:spcAft>
                <a:spcPts val="0"/>
              </a:spcAft>
              <a:buClr>
                <a:schemeClr val="dk1"/>
              </a:buClr>
              <a:buSzPts val="2100"/>
              <a:buChar char="○"/>
              <a:defRPr sz="2100"/>
            </a:lvl2pPr>
            <a:lvl3pPr indent="-342900" lvl="2" marL="1371600" rtl="0" algn="l">
              <a:lnSpc>
                <a:spcPct val="90000"/>
              </a:lnSpc>
              <a:spcBef>
                <a:spcPts val="1200"/>
              </a:spcBef>
              <a:spcAft>
                <a:spcPts val="0"/>
              </a:spcAft>
              <a:buClr>
                <a:schemeClr val="dk1"/>
              </a:buClr>
              <a:buSzPts val="1800"/>
              <a:buChar char="■"/>
              <a:defRPr sz="1800"/>
            </a:lvl3pPr>
            <a:lvl4pPr indent="-323850" lvl="3" marL="1828800" rtl="0" algn="l">
              <a:lnSpc>
                <a:spcPct val="90000"/>
              </a:lnSpc>
              <a:spcBef>
                <a:spcPts val="1200"/>
              </a:spcBef>
              <a:spcAft>
                <a:spcPts val="0"/>
              </a:spcAft>
              <a:buClr>
                <a:schemeClr val="dk1"/>
              </a:buClr>
              <a:buSzPts val="1500"/>
              <a:buChar char="●"/>
              <a:defRPr sz="1500"/>
            </a:lvl4pPr>
            <a:lvl5pPr indent="-323850" lvl="4" marL="2286000" rtl="0" algn="l">
              <a:lnSpc>
                <a:spcPct val="90000"/>
              </a:lnSpc>
              <a:spcBef>
                <a:spcPts val="1200"/>
              </a:spcBef>
              <a:spcAft>
                <a:spcPts val="0"/>
              </a:spcAft>
              <a:buClr>
                <a:schemeClr val="dk1"/>
              </a:buClr>
              <a:buSzPts val="1500"/>
              <a:buChar char="○"/>
              <a:defRPr sz="1500"/>
            </a:lvl5pPr>
            <a:lvl6pPr indent="-323850" lvl="5" marL="2743200" rtl="0" algn="l">
              <a:lnSpc>
                <a:spcPct val="90000"/>
              </a:lnSpc>
              <a:spcBef>
                <a:spcPts val="1200"/>
              </a:spcBef>
              <a:spcAft>
                <a:spcPts val="0"/>
              </a:spcAft>
              <a:buClr>
                <a:schemeClr val="dk1"/>
              </a:buClr>
              <a:buSzPts val="1500"/>
              <a:buChar char="■"/>
              <a:defRPr sz="1500"/>
            </a:lvl6pPr>
            <a:lvl7pPr indent="-323850" lvl="6" marL="3200400" rtl="0" algn="l">
              <a:lnSpc>
                <a:spcPct val="90000"/>
              </a:lnSpc>
              <a:spcBef>
                <a:spcPts val="1200"/>
              </a:spcBef>
              <a:spcAft>
                <a:spcPts val="0"/>
              </a:spcAft>
              <a:buClr>
                <a:schemeClr val="dk1"/>
              </a:buClr>
              <a:buSzPts val="1500"/>
              <a:buChar char="●"/>
              <a:defRPr sz="1500"/>
            </a:lvl7pPr>
            <a:lvl8pPr indent="-323850" lvl="7" marL="3657600" rtl="0" algn="l">
              <a:lnSpc>
                <a:spcPct val="90000"/>
              </a:lnSpc>
              <a:spcBef>
                <a:spcPts val="1200"/>
              </a:spcBef>
              <a:spcAft>
                <a:spcPts val="0"/>
              </a:spcAft>
              <a:buClr>
                <a:schemeClr val="dk1"/>
              </a:buClr>
              <a:buSzPts val="1500"/>
              <a:buChar char="○"/>
              <a:defRPr sz="1500"/>
            </a:lvl8pPr>
            <a:lvl9pPr indent="-323850" lvl="8" marL="4114800" rtl="0" algn="l">
              <a:lnSpc>
                <a:spcPct val="90000"/>
              </a:lnSpc>
              <a:spcBef>
                <a:spcPts val="1200"/>
              </a:spcBef>
              <a:spcAft>
                <a:spcPts val="1200"/>
              </a:spcAft>
              <a:buClr>
                <a:schemeClr val="dk1"/>
              </a:buClr>
              <a:buSzPts val="1500"/>
              <a:buChar char="■"/>
              <a:defRPr sz="1500"/>
            </a:lvl9pPr>
          </a:lstStyle>
          <a:p/>
        </p:txBody>
      </p:sp>
      <p:sp>
        <p:nvSpPr>
          <p:cNvPr id="68" name="Google Shape;68;p1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1200"/>
              </a:spcBef>
              <a:spcAft>
                <a:spcPts val="0"/>
              </a:spcAft>
              <a:buClr>
                <a:schemeClr val="dk1"/>
              </a:buClr>
              <a:buSzPts val="1100"/>
              <a:buNone/>
              <a:defRPr sz="1100"/>
            </a:lvl2pPr>
            <a:lvl3pPr indent="-228600" lvl="2" marL="1371600" rtl="0" algn="l">
              <a:lnSpc>
                <a:spcPct val="90000"/>
              </a:lnSpc>
              <a:spcBef>
                <a:spcPts val="1200"/>
              </a:spcBef>
              <a:spcAft>
                <a:spcPts val="0"/>
              </a:spcAft>
              <a:buClr>
                <a:schemeClr val="dk1"/>
              </a:buClr>
              <a:buSzPts val="900"/>
              <a:buNone/>
              <a:defRPr sz="900"/>
            </a:lvl3pPr>
            <a:lvl4pPr indent="-228600" lvl="3" marL="1828800" rtl="0" algn="l">
              <a:lnSpc>
                <a:spcPct val="90000"/>
              </a:lnSpc>
              <a:spcBef>
                <a:spcPts val="1200"/>
              </a:spcBef>
              <a:spcAft>
                <a:spcPts val="0"/>
              </a:spcAft>
              <a:buClr>
                <a:schemeClr val="dk1"/>
              </a:buClr>
              <a:buSzPts val="800"/>
              <a:buNone/>
              <a:defRPr sz="800"/>
            </a:lvl4pPr>
            <a:lvl5pPr indent="-228600" lvl="4" marL="2286000" rtl="0" algn="l">
              <a:lnSpc>
                <a:spcPct val="90000"/>
              </a:lnSpc>
              <a:spcBef>
                <a:spcPts val="1200"/>
              </a:spcBef>
              <a:spcAft>
                <a:spcPts val="0"/>
              </a:spcAft>
              <a:buClr>
                <a:schemeClr val="dk1"/>
              </a:buClr>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
        <p:nvSpPr>
          <p:cNvPr id="69" name="Google Shape;6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1009835" y="100059"/>
            <a:ext cx="6858000" cy="17907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00000"/>
              <a:buFont typeface="Algerian"/>
              <a:buNone/>
            </a:pPr>
            <a:r>
              <a:rPr lang="en" sz="5500">
                <a:latin typeface="Algerian"/>
                <a:ea typeface="Algerian"/>
                <a:cs typeface="Algerian"/>
                <a:sym typeface="Algerian"/>
              </a:rPr>
              <a:t>HR Analytics</a:t>
            </a:r>
            <a:br>
              <a:rPr lang="en">
                <a:latin typeface="Algerian"/>
                <a:ea typeface="Algerian"/>
                <a:cs typeface="Algerian"/>
                <a:sym typeface="Algerian"/>
              </a:rPr>
            </a:br>
            <a:r>
              <a:rPr lang="en" sz="5000">
                <a:solidFill>
                  <a:schemeClr val="accent1"/>
                </a:solidFill>
              </a:rPr>
              <a:t>Employee Attrition Analytics</a:t>
            </a:r>
            <a:endParaRPr sz="5000">
              <a:latin typeface="Algerian"/>
              <a:ea typeface="Algerian"/>
              <a:cs typeface="Algerian"/>
              <a:sym typeface="Algerian"/>
            </a:endParaRPr>
          </a:p>
        </p:txBody>
      </p:sp>
      <p:sp>
        <p:nvSpPr>
          <p:cNvPr id="77" name="Google Shape;77;p16"/>
          <p:cNvSpPr txBox="1"/>
          <p:nvPr>
            <p:ph idx="1" type="subTitle"/>
          </p:nvPr>
        </p:nvSpPr>
        <p:spPr>
          <a:xfrm>
            <a:off x="5899212" y="2079616"/>
            <a:ext cx="1897500" cy="2288100"/>
          </a:xfrm>
          <a:prstGeom prst="rect">
            <a:avLst/>
          </a:prstGeom>
          <a:noFill/>
          <a:ln>
            <a:noFill/>
          </a:ln>
        </p:spPr>
        <p:txBody>
          <a:bodyPr anchorCtr="0" anchor="t" bIns="34275" lIns="68575" spcFirstLastPara="1" rIns="68575" wrap="square" tIns="34275">
            <a:normAutofit fontScale="25000"/>
          </a:bodyPr>
          <a:lstStyle/>
          <a:p>
            <a:pPr indent="0" lvl="0" marL="0" rtl="0" algn="l">
              <a:lnSpc>
                <a:spcPct val="90000"/>
              </a:lnSpc>
              <a:spcBef>
                <a:spcPts val="0"/>
              </a:spcBef>
              <a:spcAft>
                <a:spcPts val="0"/>
              </a:spcAft>
              <a:buClr>
                <a:schemeClr val="dk1"/>
              </a:buClr>
              <a:buSzPct val="100000"/>
              <a:buNone/>
            </a:pPr>
            <a:r>
              <a:t/>
            </a:r>
            <a:endParaRPr sz="12000">
              <a:solidFill>
                <a:schemeClr val="accent1"/>
              </a:solidFill>
            </a:endParaRPr>
          </a:p>
          <a:p>
            <a:pPr indent="0" lvl="0" marL="0" rtl="0" algn="r">
              <a:lnSpc>
                <a:spcPct val="90000"/>
              </a:lnSpc>
              <a:spcBef>
                <a:spcPts val="800"/>
              </a:spcBef>
              <a:spcAft>
                <a:spcPts val="0"/>
              </a:spcAft>
              <a:buClr>
                <a:schemeClr val="dk1"/>
              </a:buClr>
              <a:buSzPct val="100000"/>
              <a:buNone/>
            </a:pPr>
            <a:r>
              <a:rPr b="1" lang="en" sz="6000"/>
              <a:t>Reshma.Prajapati</a:t>
            </a:r>
            <a:endParaRPr b="1" sz="6000"/>
          </a:p>
          <a:p>
            <a:pPr indent="0" lvl="0" marL="0" rtl="0" algn="r">
              <a:lnSpc>
                <a:spcPct val="90000"/>
              </a:lnSpc>
              <a:spcBef>
                <a:spcPts val="800"/>
              </a:spcBef>
              <a:spcAft>
                <a:spcPts val="0"/>
              </a:spcAft>
              <a:buClr>
                <a:schemeClr val="dk1"/>
              </a:buClr>
              <a:buSzPct val="100000"/>
              <a:buNone/>
            </a:pPr>
            <a:r>
              <a:rPr b="1" lang="en" sz="6000"/>
              <a:t>Trupti.Nadivadekar</a:t>
            </a:r>
            <a:endParaRPr b="1" sz="6000"/>
          </a:p>
          <a:p>
            <a:pPr indent="0" lvl="0" marL="0" rtl="0" algn="r">
              <a:lnSpc>
                <a:spcPct val="90000"/>
              </a:lnSpc>
              <a:spcBef>
                <a:spcPts val="800"/>
              </a:spcBef>
              <a:spcAft>
                <a:spcPts val="0"/>
              </a:spcAft>
              <a:buClr>
                <a:schemeClr val="dk1"/>
              </a:buClr>
              <a:buSzPct val="100000"/>
              <a:buNone/>
            </a:pPr>
            <a:r>
              <a:rPr b="1" lang="en" sz="6000"/>
              <a:t>Aditee</a:t>
            </a:r>
            <a:endParaRPr/>
          </a:p>
          <a:p>
            <a:pPr indent="0" lvl="0" marL="0" rtl="0" algn="r">
              <a:lnSpc>
                <a:spcPct val="90000"/>
              </a:lnSpc>
              <a:spcBef>
                <a:spcPts val="800"/>
              </a:spcBef>
              <a:spcAft>
                <a:spcPts val="0"/>
              </a:spcAft>
              <a:buClr>
                <a:schemeClr val="dk1"/>
              </a:buClr>
              <a:buSzPct val="100000"/>
              <a:buNone/>
            </a:pPr>
            <a:r>
              <a:rPr b="1" lang="en" sz="6000"/>
              <a:t>Shailesh</a:t>
            </a:r>
            <a:endParaRPr/>
          </a:p>
          <a:p>
            <a:pPr indent="0" lvl="0" marL="0" rtl="0" algn="r">
              <a:lnSpc>
                <a:spcPct val="90000"/>
              </a:lnSpc>
              <a:spcBef>
                <a:spcPts val="800"/>
              </a:spcBef>
              <a:spcAft>
                <a:spcPts val="0"/>
              </a:spcAft>
              <a:buClr>
                <a:schemeClr val="dk1"/>
              </a:buClr>
              <a:buSzPct val="214285"/>
              <a:buNone/>
            </a:pPr>
            <a:r>
              <a:t/>
            </a:r>
            <a:endParaRPr/>
          </a:p>
          <a:p>
            <a:pPr indent="0" lvl="0" marL="0" rtl="0" algn="r">
              <a:lnSpc>
                <a:spcPct val="90000"/>
              </a:lnSpc>
              <a:spcBef>
                <a:spcPts val="800"/>
              </a:spcBef>
              <a:spcAft>
                <a:spcPts val="0"/>
              </a:spcAft>
              <a:buClr>
                <a:schemeClr val="dk1"/>
              </a:buClr>
              <a:buSzPct val="100000"/>
              <a:buNone/>
            </a:pPr>
            <a:r>
              <a:t/>
            </a:r>
            <a:endParaRPr sz="1600">
              <a:solidFill>
                <a:schemeClr val="accent1"/>
              </a:solidFill>
            </a:endParaRPr>
          </a:p>
        </p:txBody>
      </p:sp>
      <p:pic>
        <p:nvPicPr>
          <p:cNvPr descr="Employee attrition prediction" id="78" name="Google Shape;78;p16"/>
          <p:cNvPicPr preferRelativeResize="0"/>
          <p:nvPr/>
        </p:nvPicPr>
        <p:blipFill rotWithShape="1">
          <a:blip r:embed="rId3">
            <a:alphaModFix/>
          </a:blip>
          <a:srcRect b="0" l="0" r="0" t="0"/>
          <a:stretch/>
        </p:blipFill>
        <p:spPr>
          <a:xfrm>
            <a:off x="572211" y="2079617"/>
            <a:ext cx="5433533" cy="22881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628650" y="273848"/>
            <a:ext cx="7886700" cy="744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lgerian"/>
                <a:ea typeface="Algerian"/>
                <a:cs typeface="Algerian"/>
                <a:sym typeface="Algerian"/>
              </a:rPr>
              <a:t>Conclusion &amp; Inference</a:t>
            </a:r>
            <a:endParaRPr>
              <a:latin typeface="Algerian"/>
              <a:ea typeface="Algerian"/>
              <a:cs typeface="Algerian"/>
              <a:sym typeface="Algerian"/>
            </a:endParaRPr>
          </a:p>
        </p:txBody>
      </p:sp>
      <p:sp>
        <p:nvSpPr>
          <p:cNvPr id="166" name="Google Shape;166;p25"/>
          <p:cNvSpPr txBox="1"/>
          <p:nvPr>
            <p:ph idx="1" type="body"/>
          </p:nvPr>
        </p:nvSpPr>
        <p:spPr>
          <a:xfrm>
            <a:off x="628650" y="1017851"/>
            <a:ext cx="7886700" cy="36147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a:p>
          <a:p>
            <a:pPr indent="-336550" lvl="0" marL="457200" rtl="0" algn="l">
              <a:lnSpc>
                <a:spcPct val="90000"/>
              </a:lnSpc>
              <a:spcBef>
                <a:spcPts val="800"/>
              </a:spcBef>
              <a:spcAft>
                <a:spcPts val="0"/>
              </a:spcAft>
              <a:buSzPts val="1700"/>
              <a:buChar char="●"/>
            </a:pPr>
            <a:r>
              <a:rPr lang="en" sz="1700"/>
              <a:t>Why Random Forest?</a:t>
            </a:r>
            <a:endParaRPr sz="1700"/>
          </a:p>
          <a:p>
            <a:pPr indent="-336550" lvl="1" marL="914400" rtl="0" algn="l">
              <a:spcBef>
                <a:spcPts val="0"/>
              </a:spcBef>
              <a:spcAft>
                <a:spcPts val="0"/>
              </a:spcAft>
              <a:buSzPts val="1700"/>
              <a:buChar char="○"/>
            </a:pPr>
            <a:r>
              <a:rPr lang="en" sz="1700"/>
              <a:t>In Random Forest, we can plot multiple trees that learn from one another's mistake (or wrong prediction) to give a better accuracy.	</a:t>
            </a:r>
            <a:endParaRPr sz="1700"/>
          </a:p>
          <a:p>
            <a:pPr indent="-336550" lvl="0" marL="457200" rtl="0" algn="l">
              <a:spcBef>
                <a:spcPts val="0"/>
              </a:spcBef>
              <a:spcAft>
                <a:spcPts val="0"/>
              </a:spcAft>
              <a:buSzPts val="1700"/>
              <a:buChar char="●"/>
            </a:pPr>
            <a:r>
              <a:rPr lang="en" sz="1700"/>
              <a:t>From ROC curve we can identify that Random Forest has highest accuracy. </a:t>
            </a:r>
            <a:endParaRPr sz="1700"/>
          </a:p>
          <a:p>
            <a:pPr indent="-336550" lvl="0" marL="457200" rtl="0" algn="l">
              <a:spcBef>
                <a:spcPts val="0"/>
              </a:spcBef>
              <a:spcAft>
                <a:spcPts val="0"/>
              </a:spcAft>
              <a:buSzPts val="1700"/>
              <a:buChar char="●"/>
            </a:pPr>
            <a:r>
              <a:rPr lang="en" sz="1700"/>
              <a:t>So we move ahead with Random Forest which also gave Feature importance graph based on which we can predict factors influencing attrition.</a:t>
            </a:r>
            <a:endParaRPr sz="1700"/>
          </a:p>
          <a:p>
            <a:pPr indent="-336550" lvl="0" marL="457200" rtl="0" algn="l">
              <a:spcBef>
                <a:spcPts val="0"/>
              </a:spcBef>
              <a:spcAft>
                <a:spcPts val="0"/>
              </a:spcAft>
              <a:buSzPts val="1700"/>
              <a:buChar char="●"/>
            </a:pPr>
            <a:r>
              <a:rPr lang="en" sz="1700"/>
              <a:t>Total Working and Training Hours are the primary factors influencing attrition in both the years.</a:t>
            </a:r>
            <a:endParaRPr sz="1700"/>
          </a:p>
          <a:p>
            <a:pPr indent="-336550" lvl="0" marL="457200" rtl="0" algn="l">
              <a:spcBef>
                <a:spcPts val="0"/>
              </a:spcBef>
              <a:spcAft>
                <a:spcPts val="0"/>
              </a:spcAft>
              <a:buSzPts val="1700"/>
              <a:buChar char="●"/>
            </a:pPr>
            <a:r>
              <a:rPr lang="en" sz="1700"/>
              <a:t>Leave Hours and NC Hours are the secondary factors influencing attrition in both the years.</a:t>
            </a:r>
            <a:endParaRPr sz="1700"/>
          </a:p>
          <a:p>
            <a:pPr indent="-317500" lvl="0" marL="457200" rtl="0" algn="l">
              <a:lnSpc>
                <a:spcPct val="100000"/>
              </a:lnSpc>
              <a:spcBef>
                <a:spcPts val="0"/>
              </a:spcBef>
              <a:spcAft>
                <a:spcPts val="0"/>
              </a:spcAft>
              <a:buSzPts val="1400"/>
              <a:buChar char="●"/>
            </a:pPr>
            <a:r>
              <a:rPr lang="en" sz="1700"/>
              <a:t>Employees that resign with the least no of working year belong to the age group of 26 to 30</a:t>
            </a:r>
            <a:r>
              <a:rPr lang="en" sz="1400">
                <a:solidFill>
                  <a:schemeClr val="dk1"/>
                </a:solidFill>
              </a:rPr>
              <a:t>.</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813775" y="2112175"/>
            <a:ext cx="2508075" cy="2506250"/>
          </a:xfrm>
          <a:prstGeom prst="rect">
            <a:avLst/>
          </a:prstGeom>
          <a:noFill/>
          <a:ln>
            <a:noFill/>
          </a:ln>
        </p:spPr>
      </p:pic>
      <p:sp>
        <p:nvSpPr>
          <p:cNvPr id="172" name="Google Shape;172;p26"/>
          <p:cNvSpPr txBox="1"/>
          <p:nvPr>
            <p:ph idx="4294967295" type="title"/>
          </p:nvPr>
        </p:nvSpPr>
        <p:spPr>
          <a:xfrm>
            <a:off x="4371975" y="1006100"/>
            <a:ext cx="4197000" cy="7440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17857"/>
              <a:buFont typeface="Calibri"/>
              <a:buNone/>
            </a:pPr>
            <a:r>
              <a:rPr lang="en">
                <a:latin typeface="Algerian"/>
                <a:ea typeface="Algerian"/>
                <a:cs typeface="Algerian"/>
                <a:sym typeface="Algerian"/>
              </a:rPr>
              <a:t>Conclusion &amp; </a:t>
            </a:r>
            <a:r>
              <a:rPr lang="en">
                <a:latin typeface="Algerian"/>
                <a:ea typeface="Algerian"/>
                <a:cs typeface="Algerian"/>
                <a:sym typeface="Algerian"/>
              </a:rPr>
              <a:t>Recommendation</a:t>
            </a:r>
            <a:endParaRPr>
              <a:latin typeface="Algerian"/>
              <a:ea typeface="Algerian"/>
              <a:cs typeface="Algerian"/>
              <a:sym typeface="Algerian"/>
            </a:endParaRPr>
          </a:p>
        </p:txBody>
      </p:sp>
      <p:sp>
        <p:nvSpPr>
          <p:cNvPr id="173" name="Google Shape;173;p26"/>
          <p:cNvSpPr txBox="1"/>
          <p:nvPr/>
        </p:nvSpPr>
        <p:spPr>
          <a:xfrm>
            <a:off x="3975375" y="1924050"/>
            <a:ext cx="4757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Employees resigning are falling in the age group of 21 to 30 which is ~70% of the attrited employee data and are also falling at lower job levels of which majority are male.</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recommend to provide considerably high training hours to Employee Position : 6,7,8 and Employee Location : 1,3,7, as they are showing high attrition in the previous years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can retain high performers by providing them high training hours which may also give them internal career growth.</a:t>
            </a:r>
            <a:endParaRPr>
              <a:solidFill>
                <a:schemeClr val="dk1"/>
              </a:solidFill>
              <a:latin typeface="Calibri"/>
              <a:ea typeface="Calibri"/>
              <a:cs typeface="Calibri"/>
              <a:sym typeface="Calibri"/>
            </a:endParaRPr>
          </a:p>
        </p:txBody>
      </p:sp>
      <p:sp>
        <p:nvSpPr>
          <p:cNvPr id="174" name="Google Shape;174;p26"/>
          <p:cNvSpPr txBox="1"/>
          <p:nvPr/>
        </p:nvSpPr>
        <p:spPr>
          <a:xfrm>
            <a:off x="332175" y="488625"/>
            <a:ext cx="3643200" cy="1405200"/>
          </a:xfrm>
          <a:prstGeom prst="rect">
            <a:avLst/>
          </a:prstGeom>
          <a:noFill/>
          <a:ln>
            <a:noFill/>
          </a:ln>
        </p:spPr>
        <p:txBody>
          <a:bodyPr anchorCtr="0" anchor="t" bIns="91425" lIns="91425" spcFirstLastPara="1" rIns="91425" wrap="square" tIns="91425">
            <a:spAutoFit/>
          </a:bodyPr>
          <a:lstStyle/>
          <a:p>
            <a:pPr indent="457200" lvl="0" marL="0" rtl="0" algn="l">
              <a:lnSpc>
                <a:spcPct val="90000"/>
              </a:lnSpc>
              <a:spcBef>
                <a:spcPts val="800"/>
              </a:spcBef>
              <a:spcAft>
                <a:spcPts val="0"/>
              </a:spcAft>
              <a:buNone/>
            </a:pPr>
            <a:r>
              <a:rPr b="1" lang="en" sz="1200" u="sng">
                <a:solidFill>
                  <a:schemeClr val="dk2"/>
                </a:solidFill>
              </a:rPr>
              <a:t>Future Prediction</a:t>
            </a:r>
            <a:endParaRPr b="1" sz="1200" u="sng">
              <a:solidFill>
                <a:schemeClr val="dk2"/>
              </a:solidFill>
            </a:endParaRPr>
          </a:p>
          <a:p>
            <a:pPr indent="-298450" lvl="0" marL="457200" rtl="0" algn="l">
              <a:lnSpc>
                <a:spcPct val="90000"/>
              </a:lnSpc>
              <a:spcBef>
                <a:spcPts val="1200"/>
              </a:spcBef>
              <a:spcAft>
                <a:spcPts val="0"/>
              </a:spcAft>
              <a:buClr>
                <a:schemeClr val="dk1"/>
              </a:buClr>
              <a:buSzPts val="1100"/>
              <a:buFont typeface="Calibri"/>
              <a:buChar char="●"/>
            </a:pPr>
            <a:r>
              <a:rPr lang="en" sz="1300">
                <a:latin typeface="Calibri"/>
                <a:ea typeface="Calibri"/>
                <a:cs typeface="Calibri"/>
                <a:sym typeface="Calibri"/>
              </a:rPr>
              <a:t>Model prediction of </a:t>
            </a:r>
            <a:r>
              <a:rPr lang="en" sz="1300">
                <a:solidFill>
                  <a:schemeClr val="dk1"/>
                </a:solidFill>
                <a:latin typeface="Calibri"/>
                <a:ea typeface="Calibri"/>
                <a:cs typeface="Calibri"/>
                <a:sym typeface="Calibri"/>
              </a:rPr>
              <a:t>data of 2016-17 </a:t>
            </a:r>
            <a:r>
              <a:rPr lang="en" sz="1300">
                <a:latin typeface="Calibri"/>
                <a:ea typeface="Calibri"/>
                <a:cs typeface="Calibri"/>
                <a:sym typeface="Calibri"/>
              </a:rPr>
              <a:t> is giving 15% attrition for the following year.</a:t>
            </a:r>
            <a:endParaRPr sz="1300">
              <a:latin typeface="Calibri"/>
              <a:ea typeface="Calibri"/>
              <a:cs typeface="Calibri"/>
              <a:sym typeface="Calibri"/>
            </a:endParaRPr>
          </a:p>
          <a:p>
            <a:pPr indent="-298450" lvl="0" marL="457200" rtl="0" algn="l">
              <a:lnSpc>
                <a:spcPct val="90000"/>
              </a:lnSpc>
              <a:spcBef>
                <a:spcPts val="0"/>
              </a:spcBef>
              <a:spcAft>
                <a:spcPts val="0"/>
              </a:spcAft>
              <a:buClr>
                <a:schemeClr val="dk1"/>
              </a:buClr>
              <a:buSzPts val="1100"/>
              <a:buFont typeface="Calibri"/>
              <a:buChar char="●"/>
            </a:pPr>
            <a:r>
              <a:rPr lang="en" sz="1300">
                <a:solidFill>
                  <a:schemeClr val="dk1"/>
                </a:solidFill>
                <a:latin typeface="Calibri"/>
                <a:ea typeface="Calibri"/>
                <a:cs typeface="Calibri"/>
                <a:sym typeface="Calibri"/>
              </a:rPr>
              <a:t>Model prediction of data of 2017-18  is giving 13.75% attrition for the following year.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600">
                <a:highlight>
                  <a:srgbClr val="00FFFF"/>
                </a:highlight>
              </a:rPr>
              <a:t>“</a:t>
            </a:r>
            <a:r>
              <a:rPr lang="en" sz="2100">
                <a:highlight>
                  <a:srgbClr val="00FFFF"/>
                </a:highlight>
              </a:rPr>
              <a:t>Research indicates that employees have three prime needs: </a:t>
            </a:r>
            <a:r>
              <a:rPr b="1" lang="en" sz="2100">
                <a:highlight>
                  <a:srgbClr val="00FFFF"/>
                </a:highlight>
              </a:rPr>
              <a:t>Interesting work, recognition for doing a good job, and being let in on things that are going on in the company</a:t>
            </a:r>
            <a:r>
              <a:rPr lang="en" sz="2100">
                <a:highlight>
                  <a:srgbClr val="00FFFF"/>
                </a:highlight>
              </a:rPr>
              <a:t>.”</a:t>
            </a:r>
            <a:endParaRPr sz="2100">
              <a:highlight>
                <a:srgbClr val="00FFFF"/>
              </a:highlight>
            </a:endParaRPr>
          </a:p>
          <a:p>
            <a:pPr indent="0" lvl="0" marL="0" rtl="0" algn="ctr">
              <a:spcBef>
                <a:spcPts val="0"/>
              </a:spcBef>
              <a:spcAft>
                <a:spcPts val="0"/>
              </a:spcAft>
              <a:buNone/>
            </a:pPr>
            <a:r>
              <a:t/>
            </a:r>
            <a:endParaRPr sz="1600">
              <a:highlight>
                <a:srgbClr val="00FFFF"/>
              </a:highlight>
            </a:endParaRPr>
          </a:p>
          <a:p>
            <a:pPr indent="-330200" lvl="0" marL="457200" rtl="0" algn="ctr">
              <a:spcBef>
                <a:spcPts val="0"/>
              </a:spcBef>
              <a:spcAft>
                <a:spcPts val="0"/>
              </a:spcAft>
              <a:buSzPts val="1600"/>
              <a:buChar char="-"/>
            </a:pPr>
            <a:r>
              <a:rPr lang="en" sz="1600">
                <a:highlight>
                  <a:schemeClr val="lt1"/>
                </a:highlight>
              </a:rPr>
              <a:t>Zig Ziglar </a:t>
            </a:r>
            <a:endParaRPr sz="1600">
              <a:highlight>
                <a:schemeClr val="lt1"/>
              </a:highlight>
            </a:endParaRPr>
          </a:p>
        </p:txBody>
      </p:sp>
      <p:sp>
        <p:nvSpPr>
          <p:cNvPr id="180" name="Google Shape;180;p27"/>
          <p:cNvSpPr txBox="1"/>
          <p:nvPr>
            <p:ph idx="1" type="subTitle"/>
          </p:nvPr>
        </p:nvSpPr>
        <p:spPr>
          <a:xfrm>
            <a:off x="4018350" y="3300425"/>
            <a:ext cx="4738800" cy="132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a:solidFill>
                  <a:srgbClr val="980000"/>
                </a:solidFill>
                <a:latin typeface="Algerian"/>
                <a:ea typeface="Algerian"/>
                <a:cs typeface="Algerian"/>
                <a:sym typeface="Algerian"/>
              </a:rPr>
              <a:t>Thank You</a:t>
            </a:r>
            <a:endParaRPr b="1" sz="4100">
              <a:solidFill>
                <a:srgbClr val="980000"/>
              </a:solidFill>
              <a:latin typeface="Algerian"/>
              <a:ea typeface="Algerian"/>
              <a:cs typeface="Algerian"/>
              <a:sym typeface="Algerian"/>
            </a:endParaRPr>
          </a:p>
        </p:txBody>
      </p:sp>
      <p:pic>
        <p:nvPicPr>
          <p:cNvPr id="181" name="Google Shape;181;p27"/>
          <p:cNvPicPr preferRelativeResize="0"/>
          <p:nvPr/>
        </p:nvPicPr>
        <p:blipFill>
          <a:blip r:embed="rId3">
            <a:alphaModFix/>
          </a:blip>
          <a:stretch>
            <a:fillRect/>
          </a:stretch>
        </p:blipFill>
        <p:spPr>
          <a:xfrm>
            <a:off x="1350200" y="2571750"/>
            <a:ext cx="2440350" cy="244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311700" y="744575"/>
            <a:ext cx="8520600" cy="74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lgerian"/>
                <a:ea typeface="Algerian"/>
                <a:cs typeface="Algerian"/>
                <a:sym typeface="Algerian"/>
              </a:rPr>
              <a:t>AGENDA</a:t>
            </a:r>
            <a:endParaRPr>
              <a:latin typeface="Algerian"/>
              <a:ea typeface="Algerian"/>
              <a:cs typeface="Algerian"/>
              <a:sym typeface="Algerian"/>
            </a:endParaRPr>
          </a:p>
        </p:txBody>
      </p:sp>
      <p:sp>
        <p:nvSpPr>
          <p:cNvPr id="84" name="Google Shape;84;p17"/>
          <p:cNvSpPr txBox="1"/>
          <p:nvPr>
            <p:ph idx="1" type="subTitle"/>
          </p:nvPr>
        </p:nvSpPr>
        <p:spPr>
          <a:xfrm>
            <a:off x="311700" y="1553125"/>
            <a:ext cx="8520600" cy="3378600"/>
          </a:xfrm>
          <a:prstGeom prst="rect">
            <a:avLst/>
          </a:prstGeom>
        </p:spPr>
        <p:txBody>
          <a:bodyPr anchorCtr="0" anchor="t" bIns="91425" lIns="91425" spcFirstLastPara="1" rIns="91425" wrap="square" tIns="91425">
            <a:normAutofit fontScale="70000" lnSpcReduction="20000"/>
          </a:bodyPr>
          <a:lstStyle/>
          <a:p>
            <a:pPr indent="-353060" lvl="0" marL="457200" rtl="0" algn="l">
              <a:spcBef>
                <a:spcPts val="0"/>
              </a:spcBef>
              <a:spcAft>
                <a:spcPts val="0"/>
              </a:spcAft>
              <a:buSzPct val="100000"/>
              <a:buChar char="●"/>
            </a:pPr>
            <a:r>
              <a:rPr lang="en"/>
              <a:t>Objective</a:t>
            </a:r>
            <a:endParaRPr/>
          </a:p>
          <a:p>
            <a:pPr indent="-353060" lvl="0" marL="457200" rtl="0" algn="l">
              <a:spcBef>
                <a:spcPts val="0"/>
              </a:spcBef>
              <a:spcAft>
                <a:spcPts val="0"/>
              </a:spcAft>
              <a:buSzPct val="100000"/>
              <a:buChar char="●"/>
            </a:pPr>
            <a:r>
              <a:rPr lang="en"/>
              <a:t>What is HR Analytics</a:t>
            </a:r>
            <a:endParaRPr/>
          </a:p>
          <a:p>
            <a:pPr indent="-353060" lvl="0" marL="457200" rtl="0" algn="l">
              <a:spcBef>
                <a:spcPts val="0"/>
              </a:spcBef>
              <a:spcAft>
                <a:spcPts val="0"/>
              </a:spcAft>
              <a:buSzPct val="100000"/>
              <a:buChar char="●"/>
            </a:pPr>
            <a:r>
              <a:rPr lang="en"/>
              <a:t>Why we are doing HR Analytics</a:t>
            </a:r>
            <a:endParaRPr/>
          </a:p>
          <a:p>
            <a:pPr indent="-353060" lvl="0" marL="457200" rtl="0" algn="l">
              <a:spcBef>
                <a:spcPts val="0"/>
              </a:spcBef>
              <a:spcAft>
                <a:spcPts val="0"/>
              </a:spcAft>
              <a:buSzPct val="100000"/>
              <a:buChar char="●"/>
            </a:pPr>
            <a:r>
              <a:rPr lang="en"/>
              <a:t>Data Cleaning</a:t>
            </a:r>
            <a:endParaRPr/>
          </a:p>
          <a:p>
            <a:pPr indent="-353060" lvl="0" marL="457200" rtl="0" algn="l">
              <a:spcBef>
                <a:spcPts val="0"/>
              </a:spcBef>
              <a:spcAft>
                <a:spcPts val="0"/>
              </a:spcAft>
              <a:buSzPct val="100000"/>
              <a:buChar char="●"/>
            </a:pPr>
            <a:r>
              <a:rPr lang="en"/>
              <a:t>Exploratory Data Analysis</a:t>
            </a:r>
            <a:endParaRPr/>
          </a:p>
          <a:p>
            <a:pPr indent="-353060" lvl="0" marL="457200" rtl="0" algn="l">
              <a:spcBef>
                <a:spcPts val="0"/>
              </a:spcBef>
              <a:spcAft>
                <a:spcPts val="0"/>
              </a:spcAft>
              <a:buSzPct val="100000"/>
              <a:buChar char="●"/>
            </a:pPr>
            <a:r>
              <a:rPr lang="en"/>
              <a:t>Predicting Attrition of Employees</a:t>
            </a:r>
            <a:endParaRPr/>
          </a:p>
          <a:p>
            <a:pPr indent="-353060" lvl="1" marL="914400" rtl="0" algn="l">
              <a:spcBef>
                <a:spcPts val="0"/>
              </a:spcBef>
              <a:spcAft>
                <a:spcPts val="0"/>
              </a:spcAft>
              <a:buSzPct val="100000"/>
              <a:buChar char="○"/>
            </a:pPr>
            <a:r>
              <a:rPr lang="en"/>
              <a:t>Machine Learning</a:t>
            </a:r>
            <a:endParaRPr/>
          </a:p>
          <a:p>
            <a:pPr indent="-353060" lvl="2" marL="1371600" rtl="0" algn="l">
              <a:spcBef>
                <a:spcPts val="0"/>
              </a:spcBef>
              <a:spcAft>
                <a:spcPts val="0"/>
              </a:spcAft>
              <a:buSzPct val="100000"/>
              <a:buChar char="■"/>
            </a:pPr>
            <a:r>
              <a:rPr lang="en"/>
              <a:t>Decision Tree</a:t>
            </a:r>
            <a:endParaRPr/>
          </a:p>
          <a:p>
            <a:pPr indent="-353060" lvl="2" marL="1371600" rtl="0" algn="l">
              <a:spcBef>
                <a:spcPts val="0"/>
              </a:spcBef>
              <a:spcAft>
                <a:spcPts val="0"/>
              </a:spcAft>
              <a:buSzPct val="100000"/>
              <a:buChar char="■"/>
            </a:pPr>
            <a:r>
              <a:rPr lang="en"/>
              <a:t>Random Forest</a:t>
            </a:r>
            <a:endParaRPr/>
          </a:p>
          <a:p>
            <a:pPr indent="-353060" lvl="2" marL="1371600" rtl="0" algn="l">
              <a:spcBef>
                <a:spcPts val="0"/>
              </a:spcBef>
              <a:spcAft>
                <a:spcPts val="0"/>
              </a:spcAft>
              <a:buSzPct val="100000"/>
              <a:buChar char="■"/>
            </a:pPr>
            <a:r>
              <a:rPr lang="en"/>
              <a:t>Logistic Regression</a:t>
            </a:r>
            <a:endParaRPr/>
          </a:p>
          <a:p>
            <a:pPr indent="-353060" lvl="2" marL="1371600" rtl="0" algn="l">
              <a:spcBef>
                <a:spcPts val="0"/>
              </a:spcBef>
              <a:spcAft>
                <a:spcPts val="0"/>
              </a:spcAft>
              <a:buSzPct val="100000"/>
              <a:buChar char="■"/>
            </a:pPr>
            <a:r>
              <a:rPr lang="en"/>
              <a:t>KNN</a:t>
            </a:r>
            <a:endParaRPr/>
          </a:p>
          <a:p>
            <a:pPr indent="-353060" lvl="0" marL="457200" rtl="0" algn="l">
              <a:spcBef>
                <a:spcPts val="0"/>
              </a:spcBef>
              <a:spcAft>
                <a:spcPts val="0"/>
              </a:spcAft>
              <a:buSzPct val="100000"/>
              <a:buChar char="●"/>
            </a:pPr>
            <a:r>
              <a:rPr lang="en"/>
              <a:t>Recommendations</a:t>
            </a:r>
            <a:endParaRPr/>
          </a:p>
          <a:p>
            <a:pPr indent="-353060" lvl="0" marL="457200" rtl="0" algn="l">
              <a:spcBef>
                <a:spcPts val="0"/>
              </a:spcBef>
              <a:spcAft>
                <a:spcPts val="0"/>
              </a:spcAft>
              <a:buSzPct val="1000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sz="3300">
                <a:latin typeface="Algerian"/>
                <a:ea typeface="Algerian"/>
                <a:cs typeface="Algerian"/>
                <a:sym typeface="Algerian"/>
              </a:rPr>
              <a:t>Business objective</a:t>
            </a:r>
            <a:endParaRPr>
              <a:latin typeface="Algerian"/>
              <a:ea typeface="Algerian"/>
              <a:cs typeface="Algerian"/>
              <a:sym typeface="Algerian"/>
            </a:endParaRPr>
          </a:p>
        </p:txBody>
      </p:sp>
      <p:sp>
        <p:nvSpPr>
          <p:cNvPr id="90" name="Google Shape;90;p18"/>
          <p:cNvSpPr txBox="1"/>
          <p:nvPr>
            <p:ph idx="1" type="body"/>
          </p:nvPr>
        </p:nvSpPr>
        <p:spPr>
          <a:xfrm>
            <a:off x="628650" y="1140621"/>
            <a:ext cx="7886700" cy="1283100"/>
          </a:xfrm>
          <a:prstGeom prst="rect">
            <a:avLst/>
          </a:prstGeom>
          <a:noFill/>
          <a:ln>
            <a:noFill/>
          </a:ln>
        </p:spPr>
        <p:txBody>
          <a:bodyPr anchorCtr="0" anchor="t" bIns="34275" lIns="68575" spcFirstLastPara="1" rIns="68575" wrap="square" tIns="34275">
            <a:normAutofit/>
          </a:bodyPr>
          <a:lstStyle/>
          <a:p>
            <a:pPr indent="-171450" lvl="0" marL="177800" rtl="0" algn="l">
              <a:lnSpc>
                <a:spcPct val="80000"/>
              </a:lnSpc>
              <a:spcBef>
                <a:spcPts val="0"/>
              </a:spcBef>
              <a:spcAft>
                <a:spcPts val="0"/>
              </a:spcAft>
              <a:buClr>
                <a:schemeClr val="dk1"/>
              </a:buClr>
              <a:buSzPts val="2100"/>
              <a:buChar char="●"/>
            </a:pPr>
            <a:r>
              <a:rPr lang="en" sz="1700"/>
              <a:t>T</a:t>
            </a:r>
            <a:r>
              <a:rPr lang="en" sz="2000"/>
              <a:t>o build a data model to predict the following: </a:t>
            </a:r>
            <a:endParaRPr sz="1700"/>
          </a:p>
          <a:p>
            <a:pPr indent="-381000" lvl="1" marL="723900" rtl="0" algn="l">
              <a:lnSpc>
                <a:spcPct val="80000"/>
              </a:lnSpc>
              <a:spcBef>
                <a:spcPts val="400"/>
              </a:spcBef>
              <a:spcAft>
                <a:spcPts val="0"/>
              </a:spcAft>
              <a:buClr>
                <a:schemeClr val="dk1"/>
              </a:buClr>
              <a:buSzPts val="1800"/>
              <a:buFont typeface="Calibri"/>
              <a:buAutoNum type="arabicPeriod"/>
            </a:pPr>
            <a:r>
              <a:rPr lang="en" sz="1600">
                <a:solidFill>
                  <a:schemeClr val="dk1"/>
                </a:solidFill>
                <a:latin typeface="Calibri"/>
                <a:ea typeface="Calibri"/>
                <a:cs typeface="Calibri"/>
                <a:sym typeface="Calibri"/>
              </a:rPr>
              <a:t>Identify factors influencing attrition.</a:t>
            </a:r>
            <a:endParaRPr sz="1600">
              <a:solidFill>
                <a:schemeClr val="dk1"/>
              </a:solidFill>
              <a:latin typeface="Calibri"/>
              <a:ea typeface="Calibri"/>
              <a:cs typeface="Calibri"/>
              <a:sym typeface="Calibri"/>
            </a:endParaRPr>
          </a:p>
          <a:p>
            <a:pPr indent="-381000" lvl="1" marL="723900" rtl="0" algn="l">
              <a:lnSpc>
                <a:spcPct val="80000"/>
              </a:lnSpc>
              <a:spcBef>
                <a:spcPts val="400"/>
              </a:spcBef>
              <a:spcAft>
                <a:spcPts val="0"/>
              </a:spcAft>
              <a:buClr>
                <a:schemeClr val="dk1"/>
              </a:buClr>
              <a:buSzPts val="1800"/>
              <a:buFont typeface="Calibri"/>
              <a:buAutoNum type="arabicPeriod"/>
            </a:pPr>
            <a:r>
              <a:rPr lang="en" sz="1600">
                <a:solidFill>
                  <a:schemeClr val="dk1"/>
                </a:solidFill>
                <a:latin typeface="Calibri"/>
                <a:ea typeface="Calibri"/>
                <a:cs typeface="Calibri"/>
                <a:sym typeface="Calibri"/>
              </a:rPr>
              <a:t>Predict possible attritions</a:t>
            </a:r>
            <a:endParaRPr sz="1600">
              <a:solidFill>
                <a:schemeClr val="dk1"/>
              </a:solidFill>
              <a:latin typeface="Calibri"/>
              <a:ea typeface="Calibri"/>
              <a:cs typeface="Calibri"/>
              <a:sym typeface="Calibri"/>
            </a:endParaRPr>
          </a:p>
          <a:p>
            <a:pPr indent="-381000" lvl="1" marL="723900" rtl="0" algn="l">
              <a:lnSpc>
                <a:spcPct val="80000"/>
              </a:lnSpc>
              <a:spcBef>
                <a:spcPts val="400"/>
              </a:spcBef>
              <a:spcAft>
                <a:spcPts val="0"/>
              </a:spcAft>
              <a:buClr>
                <a:schemeClr val="dk1"/>
              </a:buClr>
              <a:buSzPts val="1800"/>
              <a:buFont typeface="Calibri"/>
              <a:buAutoNum type="arabicPeriod"/>
            </a:pPr>
            <a:r>
              <a:rPr lang="en" sz="1600">
                <a:solidFill>
                  <a:schemeClr val="dk1"/>
                </a:solidFill>
                <a:latin typeface="Calibri"/>
                <a:ea typeface="Calibri"/>
                <a:cs typeface="Calibri"/>
                <a:sym typeface="Calibri"/>
              </a:rPr>
              <a:t>Identify possible ways to retain high performers</a:t>
            </a:r>
            <a:endParaRPr sz="2700">
              <a:solidFill>
                <a:schemeClr val="accent1"/>
              </a:solidFill>
            </a:endParaRPr>
          </a:p>
        </p:txBody>
      </p:sp>
      <p:sp>
        <p:nvSpPr>
          <p:cNvPr id="91" name="Google Shape;91;p18"/>
          <p:cNvSpPr txBox="1"/>
          <p:nvPr>
            <p:ph type="title"/>
          </p:nvPr>
        </p:nvSpPr>
        <p:spPr>
          <a:xfrm>
            <a:off x="730625" y="23211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sz="3300">
                <a:latin typeface="Algerian"/>
                <a:ea typeface="Algerian"/>
                <a:cs typeface="Algerian"/>
                <a:sym typeface="Algerian"/>
              </a:rPr>
              <a:t>Source</a:t>
            </a:r>
            <a:endParaRPr>
              <a:latin typeface="Algerian"/>
              <a:ea typeface="Algerian"/>
              <a:cs typeface="Algerian"/>
              <a:sym typeface="Algerian"/>
            </a:endParaRPr>
          </a:p>
        </p:txBody>
      </p:sp>
      <p:sp>
        <p:nvSpPr>
          <p:cNvPr id="92" name="Google Shape;92;p18"/>
          <p:cNvSpPr txBox="1"/>
          <p:nvPr>
            <p:ph idx="1" type="body"/>
          </p:nvPr>
        </p:nvSpPr>
        <p:spPr>
          <a:xfrm>
            <a:off x="730625" y="3256271"/>
            <a:ext cx="7886700" cy="1283100"/>
          </a:xfrm>
          <a:prstGeom prst="rect">
            <a:avLst/>
          </a:prstGeom>
          <a:noFill/>
          <a:ln>
            <a:noFill/>
          </a:ln>
        </p:spPr>
        <p:txBody>
          <a:bodyPr anchorCtr="0" anchor="t" bIns="34275" lIns="68575" spcFirstLastPara="1" rIns="68575" wrap="square" tIns="34275">
            <a:normAutofit lnSpcReduction="10000"/>
          </a:bodyPr>
          <a:lstStyle/>
          <a:p>
            <a:pPr indent="-330200" lvl="0" marL="457200" rtl="0" algn="l">
              <a:lnSpc>
                <a:spcPct val="8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2 Dataset containing complete staff utilization reports for all employees of the XYZ Corp. through 2016-2018.</a:t>
            </a:r>
            <a:endParaRPr sz="160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lnSpc>
                <a:spcPct val="8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Each dataset contains 115 columns and ~900 rows.</a:t>
            </a:r>
            <a:endParaRPr sz="160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lnSpc>
                <a:spcPct val="80000"/>
              </a:lnSpc>
              <a:spcBef>
                <a:spcPts val="0"/>
              </a:spcBef>
              <a:spcAft>
                <a:spcPts val="0"/>
              </a:spcAft>
              <a:buSzPts val="1600"/>
              <a:buFont typeface="Calibri"/>
              <a:buChar char="●"/>
            </a:pPr>
            <a:r>
              <a:rPr lang="en" sz="1600">
                <a:solidFill>
                  <a:schemeClr val="dk1"/>
                </a:solidFill>
                <a:latin typeface="Calibri"/>
                <a:ea typeface="Calibri"/>
                <a:cs typeface="Calibri"/>
                <a:sym typeface="Calibri"/>
              </a:rPr>
              <a:t>O</a:t>
            </a:r>
            <a:r>
              <a:rPr lang="en" sz="1600">
                <a:solidFill>
                  <a:schemeClr val="dk1"/>
                </a:solidFill>
                <a:latin typeface="Calibri"/>
                <a:ea typeface="Calibri"/>
                <a:cs typeface="Calibri"/>
                <a:sym typeface="Calibri"/>
              </a:rPr>
              <a:t>ther file contains all the attrition in the organization for the years 2016-18 with details such as reason of attrition, age and gender.</a:t>
            </a:r>
            <a:endParaRPr sz="1600">
              <a:solidFill>
                <a:schemeClr val="accen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What is HR Analytics &amp; why?</a:t>
            </a:r>
            <a:endParaRPr>
              <a:latin typeface="Algerian"/>
              <a:ea typeface="Algerian"/>
              <a:cs typeface="Algerian"/>
              <a:sym typeface="Algerian"/>
            </a:endParaRPr>
          </a:p>
        </p:txBody>
      </p:sp>
      <p:grpSp>
        <p:nvGrpSpPr>
          <p:cNvPr id="98" name="Google Shape;98;p19"/>
          <p:cNvGrpSpPr/>
          <p:nvPr/>
        </p:nvGrpSpPr>
        <p:grpSpPr>
          <a:xfrm>
            <a:off x="710674" y="1323164"/>
            <a:ext cx="7300911" cy="731700"/>
            <a:chOff x="710674" y="1323164"/>
            <a:chExt cx="7300911" cy="731700"/>
          </a:xfrm>
        </p:grpSpPr>
        <p:sp>
          <p:nvSpPr>
            <p:cNvPr id="99" name="Google Shape;99;p19"/>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85631"/>
                  </a:solidFill>
                  <a:latin typeface="Roboto Medium"/>
                  <a:ea typeface="Roboto Medium"/>
                  <a:cs typeface="Roboto Medium"/>
                  <a:sym typeface="Roboto Medium"/>
                </a:rPr>
                <a:t>What</a:t>
              </a:r>
              <a:endParaRPr sz="4400">
                <a:solidFill>
                  <a:srgbClr val="085631"/>
                </a:solidFill>
                <a:latin typeface="Roboto Medium"/>
                <a:ea typeface="Roboto Medium"/>
                <a:cs typeface="Roboto Medium"/>
                <a:sym typeface="Roboto Medium"/>
              </a:endParaRPr>
            </a:p>
          </p:txBody>
        </p:sp>
        <p:sp>
          <p:nvSpPr>
            <p:cNvPr id="100" name="Google Shape;100;p19"/>
            <p:cNvSpPr/>
            <p:nvPr/>
          </p:nvSpPr>
          <p:spPr>
            <a:xfrm>
              <a:off x="2789785" y="1323164"/>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9"/>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 sz="1200">
                  <a:solidFill>
                    <a:schemeClr val="lt1"/>
                  </a:solidFill>
                  <a:latin typeface="Calibri"/>
                  <a:ea typeface="Calibri"/>
                  <a:cs typeface="Calibri"/>
                  <a:sym typeface="Calibri"/>
                </a:rPr>
                <a:t>It allows HR professionals and management to use a data-driven approach to make better business decisions that improve companies’ performance.</a:t>
              </a:r>
              <a:endParaRPr b="1" sz="1300">
                <a:solidFill>
                  <a:schemeClr val="lt1"/>
                </a:solidFill>
                <a:latin typeface="Roboto"/>
                <a:ea typeface="Roboto"/>
                <a:cs typeface="Roboto"/>
                <a:sym typeface="Roboto"/>
              </a:endParaRPr>
            </a:p>
          </p:txBody>
        </p:sp>
      </p:grpSp>
      <p:grpSp>
        <p:nvGrpSpPr>
          <p:cNvPr id="102" name="Google Shape;102;p19"/>
          <p:cNvGrpSpPr/>
          <p:nvPr/>
        </p:nvGrpSpPr>
        <p:grpSpPr>
          <a:xfrm>
            <a:off x="-211800" y="2165873"/>
            <a:ext cx="8223836" cy="805237"/>
            <a:chOff x="7" y="2207524"/>
            <a:chExt cx="7650080" cy="731701"/>
          </a:xfrm>
        </p:grpSpPr>
        <p:sp>
          <p:nvSpPr>
            <p:cNvPr id="103" name="Google Shape;103;p19"/>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B7140"/>
                  </a:solidFill>
                  <a:latin typeface="Roboto Medium"/>
                  <a:ea typeface="Roboto Medium"/>
                  <a:cs typeface="Roboto Medium"/>
                  <a:sym typeface="Roboto Medium"/>
                </a:rPr>
                <a:t>Why</a:t>
              </a:r>
              <a:endParaRPr sz="4400">
                <a:solidFill>
                  <a:srgbClr val="0B7140"/>
                </a:solidFill>
                <a:latin typeface="Roboto Medium"/>
                <a:ea typeface="Roboto Medium"/>
                <a:cs typeface="Roboto Medium"/>
                <a:sym typeface="Roboto Medium"/>
              </a:endParaRPr>
            </a:p>
          </p:txBody>
        </p:sp>
        <p:sp>
          <p:nvSpPr>
            <p:cNvPr id="104" name="Google Shape;104;p19"/>
            <p:cNvSpPr/>
            <p:nvPr/>
          </p:nvSpPr>
          <p:spPr>
            <a:xfrm>
              <a:off x="2789787" y="2207525"/>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9"/>
            <p:cNvSpPr txBox="1"/>
            <p:nvPr/>
          </p:nvSpPr>
          <p:spPr>
            <a:xfrm>
              <a:off x="2844050" y="2207524"/>
              <a:ext cx="4750200" cy="731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b="1" sz="900">
                <a:solidFill>
                  <a:schemeClr val="lt1"/>
                </a:solidFill>
              </a:endParaRPr>
            </a:p>
            <a:p>
              <a:pPr indent="0" lvl="0" marL="0" rtl="0" algn="l">
                <a:lnSpc>
                  <a:spcPct val="115000"/>
                </a:lnSpc>
                <a:spcBef>
                  <a:spcPts val="0"/>
                </a:spcBef>
                <a:spcAft>
                  <a:spcPts val="0"/>
                </a:spcAft>
                <a:buNone/>
              </a:pPr>
              <a:r>
                <a:t/>
              </a:r>
              <a:endParaRPr b="1" sz="900">
                <a:solidFill>
                  <a:schemeClr val="lt1"/>
                </a:solidFill>
              </a:endParaRPr>
            </a:p>
            <a:p>
              <a:pPr indent="0" lvl="0" marL="0" rtl="0" algn="l">
                <a:lnSpc>
                  <a:spcPct val="115000"/>
                </a:lnSpc>
                <a:spcBef>
                  <a:spcPts val="0"/>
                </a:spcBef>
                <a:spcAft>
                  <a:spcPts val="0"/>
                </a:spcAft>
                <a:buNone/>
              </a:pPr>
              <a:r>
                <a:t/>
              </a:r>
              <a:endParaRPr b="1" sz="9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lt1"/>
                  </a:solidFill>
                  <a:latin typeface="Calibri"/>
                  <a:ea typeface="Calibri"/>
                  <a:cs typeface="Calibri"/>
                  <a:sym typeface="Calibri"/>
                </a:rPr>
                <a:t>To provide insight into how best to manage employees and reach business goals. Because so much data is available, it is important for HR teams to first identify which data is most relevant, along with how to use it for maximum ROI.</a:t>
              </a:r>
              <a:endParaRPr b="1" sz="1200">
                <a:solidFill>
                  <a:schemeClr val="lt1"/>
                </a:solidFill>
                <a:latin typeface="Calibri"/>
                <a:ea typeface="Calibri"/>
                <a:cs typeface="Calibri"/>
                <a:sym typeface="Calibri"/>
              </a:endParaRPr>
            </a:p>
            <a:p>
              <a:pPr indent="0" lvl="0" marL="0" marR="76200" rtl="0" algn="l">
                <a:lnSpc>
                  <a:spcPct val="150000"/>
                </a:lnSpc>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106" name="Google Shape;106;p19"/>
          <p:cNvGrpSpPr/>
          <p:nvPr/>
        </p:nvGrpSpPr>
        <p:grpSpPr>
          <a:xfrm>
            <a:off x="331651" y="3088144"/>
            <a:ext cx="7817031" cy="1924073"/>
            <a:chOff x="623225" y="3088621"/>
            <a:chExt cx="6733596" cy="803371"/>
          </a:xfrm>
        </p:grpSpPr>
        <p:sp>
          <p:nvSpPr>
            <p:cNvPr id="107" name="Google Shape;107;p19"/>
            <p:cNvSpPr txBox="1"/>
            <p:nvPr/>
          </p:nvSpPr>
          <p:spPr>
            <a:xfrm>
              <a:off x="62322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B7743"/>
                  </a:solidFill>
                  <a:latin typeface="Roboto Medium"/>
                  <a:ea typeface="Roboto Medium"/>
                  <a:cs typeface="Roboto Medium"/>
                  <a:sym typeface="Roboto Medium"/>
                </a:rPr>
                <a:t>Ex.</a:t>
              </a:r>
              <a:endParaRPr sz="4400">
                <a:solidFill>
                  <a:srgbClr val="0B7743"/>
                </a:solidFill>
                <a:latin typeface="Roboto Medium"/>
                <a:ea typeface="Roboto Medium"/>
                <a:cs typeface="Roboto Medium"/>
                <a:sym typeface="Roboto Medium"/>
              </a:endParaRPr>
            </a:p>
          </p:txBody>
        </p:sp>
        <p:sp>
          <p:nvSpPr>
            <p:cNvPr id="108" name="Google Shape;108;p19"/>
            <p:cNvSpPr/>
            <p:nvPr/>
          </p:nvSpPr>
          <p:spPr>
            <a:xfrm>
              <a:off x="2762374" y="3088621"/>
              <a:ext cx="44592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9"/>
            <p:cNvSpPr txBox="1"/>
            <p:nvPr/>
          </p:nvSpPr>
          <p:spPr>
            <a:xfrm>
              <a:off x="2810021" y="3160292"/>
              <a:ext cx="4546800" cy="731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u="sng">
                  <a:solidFill>
                    <a:srgbClr val="FFFFFF"/>
                  </a:solidFill>
                  <a:latin typeface="Calibri"/>
                  <a:ea typeface="Calibri"/>
                  <a:cs typeface="Calibri"/>
                  <a:sym typeface="Calibri"/>
                </a:rPr>
                <a:t>Microsoft</a:t>
              </a:r>
              <a:endParaRPr b="1" u="sng">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Over the years, Microsoft has been going through a sort of evolution in HR analytics,Today where they focus on data-driven HR as a best practice within their company.By focusing their approach on the parts of the business with particularly high turnover rates, Microsoft was able to reduce attrition </a:t>
              </a:r>
              <a:endParaRPr b="1" sz="1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rates by more than half in each instance and eventually adapt the same tactics to the other areas of business, improving overall employee 	</a:t>
              </a:r>
              <a:endParaRPr b="1" sz="1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experience and organisational processes.</a:t>
              </a:r>
              <a:endParaRPr b="1" sz="1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0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a:t>
              </a:r>
              <a:endParaRPr sz="10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628650" y="273848"/>
            <a:ext cx="7886700" cy="744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lgerian"/>
                <a:ea typeface="Algerian"/>
                <a:cs typeface="Algerian"/>
                <a:sym typeface="Algerian"/>
              </a:rPr>
              <a:t>Data Cleaning</a:t>
            </a:r>
            <a:endParaRPr>
              <a:latin typeface="Algerian"/>
              <a:ea typeface="Algerian"/>
              <a:cs typeface="Algerian"/>
              <a:sym typeface="Algerian"/>
            </a:endParaRPr>
          </a:p>
        </p:txBody>
      </p:sp>
      <p:sp>
        <p:nvSpPr>
          <p:cNvPr id="115" name="Google Shape;115;p20"/>
          <p:cNvSpPr txBox="1"/>
          <p:nvPr>
            <p:ph idx="1" type="body"/>
          </p:nvPr>
        </p:nvSpPr>
        <p:spPr>
          <a:xfrm>
            <a:off x="628650" y="1017851"/>
            <a:ext cx="7886700" cy="3614700"/>
          </a:xfrm>
          <a:prstGeom prst="rect">
            <a:avLst/>
          </a:prstGeom>
          <a:noFill/>
          <a:ln>
            <a:noFill/>
          </a:ln>
        </p:spPr>
        <p:txBody>
          <a:bodyPr anchorCtr="0" anchor="t" bIns="34275" lIns="68575" spcFirstLastPara="1" rIns="68575" wrap="square" tIns="34275">
            <a:normAutofit lnSpcReduction="10000"/>
          </a:bodyPr>
          <a:lstStyle/>
          <a:p>
            <a:pPr indent="-38100" lvl="0" marL="177800" rtl="0" algn="l">
              <a:lnSpc>
                <a:spcPct val="90000"/>
              </a:lnSpc>
              <a:spcBef>
                <a:spcPts val="0"/>
              </a:spcBef>
              <a:spcAft>
                <a:spcPts val="0"/>
              </a:spcAft>
              <a:buClr>
                <a:schemeClr val="dk1"/>
              </a:buClr>
              <a:buSzPts val="2100"/>
              <a:buNone/>
            </a:pPr>
            <a:r>
              <a:t/>
            </a:r>
            <a:endParaRPr/>
          </a:p>
          <a:p>
            <a:pPr indent="-336550" lvl="0" marL="457200" rtl="0" algn="l">
              <a:lnSpc>
                <a:spcPct val="90000"/>
              </a:lnSpc>
              <a:spcBef>
                <a:spcPts val="800"/>
              </a:spcBef>
              <a:spcAft>
                <a:spcPts val="0"/>
              </a:spcAft>
              <a:buSzPts val="1700"/>
              <a:buChar char="●"/>
            </a:pPr>
            <a:r>
              <a:rPr lang="en" sz="1700"/>
              <a:t>Out of 115 columns,we decided to drop the columns </a:t>
            </a:r>
            <a:r>
              <a:rPr lang="en" sz="1700"/>
              <a:t>containing</a:t>
            </a:r>
            <a:r>
              <a:rPr lang="en" sz="1700"/>
              <a:t> monthly data.</a:t>
            </a:r>
            <a:endParaRPr sz="1700"/>
          </a:p>
          <a:p>
            <a:pPr indent="-336550" lvl="0" marL="457200" rtl="0" algn="l">
              <a:lnSpc>
                <a:spcPct val="90000"/>
              </a:lnSpc>
              <a:spcBef>
                <a:spcPts val="0"/>
              </a:spcBef>
              <a:spcAft>
                <a:spcPts val="0"/>
              </a:spcAft>
              <a:buSzPts val="1700"/>
              <a:buChar char="●"/>
            </a:pPr>
            <a:r>
              <a:rPr lang="en" sz="1700"/>
              <a:t>C</a:t>
            </a:r>
            <a:r>
              <a:rPr lang="en" sz="1700"/>
              <a:t>olumns namely : Total work hours, Total Training hours, Total BD hours and Total NC hours have shown record in the range of ~2 hrs to ~2400 hrs per year. What does this mean?</a:t>
            </a:r>
            <a:endParaRPr sz="1700"/>
          </a:p>
          <a:p>
            <a:pPr indent="-336550" lvl="1" marL="914400" rtl="0" algn="l">
              <a:spcBef>
                <a:spcPts val="800"/>
              </a:spcBef>
              <a:spcAft>
                <a:spcPts val="0"/>
              </a:spcAft>
              <a:buSzPts val="1700"/>
              <a:buChar char="○"/>
            </a:pPr>
            <a:r>
              <a:rPr lang="en" sz="1700"/>
              <a:t>Where the record shows lowest Total work hours there are higher Total Training hours, Total BD hours and Total NC hours; and vice versa.</a:t>
            </a:r>
            <a:endParaRPr sz="1700"/>
          </a:p>
          <a:p>
            <a:pPr indent="-336550" lvl="0" marL="457200" rtl="0" algn="l">
              <a:spcBef>
                <a:spcPts val="1200"/>
              </a:spcBef>
              <a:spcAft>
                <a:spcPts val="0"/>
              </a:spcAft>
              <a:buSzPts val="1700"/>
              <a:buChar char="●"/>
            </a:pPr>
            <a:r>
              <a:rPr lang="en" sz="1700"/>
              <a:t>Total missing counts: Employee Position - 09 in 2017-2018 dataset</a:t>
            </a:r>
            <a:endParaRPr sz="1700"/>
          </a:p>
          <a:p>
            <a:pPr indent="-336550" lvl="1" marL="914400" rtl="0" algn="l">
              <a:spcBef>
                <a:spcPts val="1200"/>
              </a:spcBef>
              <a:spcAft>
                <a:spcPts val="0"/>
              </a:spcAft>
              <a:buSzPts val="1700"/>
              <a:buChar char="○"/>
            </a:pPr>
            <a:r>
              <a:rPr lang="en" sz="1700"/>
              <a:t>Replaced by Mode : Level 7 (New Joiners)</a:t>
            </a:r>
            <a:endParaRPr sz="1700"/>
          </a:p>
          <a:p>
            <a:pPr indent="-336550" lvl="0" marL="457200" rtl="0" algn="l">
              <a:spcBef>
                <a:spcPts val="1200"/>
              </a:spcBef>
              <a:spcAft>
                <a:spcPts val="0"/>
              </a:spcAft>
              <a:buSzPts val="1700"/>
              <a:buChar char="●"/>
            </a:pPr>
            <a:r>
              <a:rPr lang="en" sz="1700"/>
              <a:t>Total work hours, Total Training hours, Total BD hours and Total NC hours which have shown record 00 and Negative (-ve) values : 11 rows </a:t>
            </a:r>
            <a:endParaRPr sz="1700"/>
          </a:p>
          <a:p>
            <a:pPr indent="-336550" lvl="1" marL="914400" rtl="0" algn="l">
              <a:spcBef>
                <a:spcPts val="0"/>
              </a:spcBef>
              <a:spcAft>
                <a:spcPts val="0"/>
              </a:spcAft>
              <a:buSzPts val="1700"/>
              <a:buChar char="○"/>
            </a:pPr>
            <a:r>
              <a:rPr lang="en" sz="1700"/>
              <a:t>Data Removed from both datasets.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628650" y="192875"/>
            <a:ext cx="7886700" cy="6537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lgerian"/>
                <a:ea typeface="Algerian"/>
                <a:cs typeface="Algerian"/>
                <a:sym typeface="Algerian"/>
              </a:rPr>
              <a:t>EDA</a:t>
            </a:r>
            <a:endParaRPr>
              <a:latin typeface="Algerian"/>
              <a:ea typeface="Algerian"/>
              <a:cs typeface="Algerian"/>
              <a:sym typeface="Algerian"/>
            </a:endParaRPr>
          </a:p>
        </p:txBody>
      </p:sp>
      <p:sp>
        <p:nvSpPr>
          <p:cNvPr id="121" name="Google Shape;121;p21"/>
          <p:cNvSpPr txBox="1"/>
          <p:nvPr>
            <p:ph idx="1" type="body"/>
          </p:nvPr>
        </p:nvSpPr>
        <p:spPr>
          <a:xfrm>
            <a:off x="628650" y="846400"/>
            <a:ext cx="7886700" cy="3761400"/>
          </a:xfrm>
          <a:prstGeom prst="rect">
            <a:avLst/>
          </a:prstGeom>
          <a:noFill/>
          <a:ln>
            <a:noFill/>
          </a:ln>
        </p:spPr>
        <p:txBody>
          <a:bodyPr anchorCtr="0" anchor="t" bIns="34275" lIns="68575" spcFirstLastPara="1" rIns="68575" wrap="square" tIns="34275">
            <a:normAutofit/>
          </a:bodyPr>
          <a:lstStyle/>
          <a:p>
            <a:pPr indent="-336550" lvl="0" marL="457200" rtl="0" algn="l">
              <a:lnSpc>
                <a:spcPct val="90000"/>
              </a:lnSpc>
              <a:spcBef>
                <a:spcPts val="800"/>
              </a:spcBef>
              <a:spcAft>
                <a:spcPts val="0"/>
              </a:spcAft>
              <a:buSzPts val="1700"/>
              <a:buChar char="●"/>
            </a:pPr>
            <a:r>
              <a:rPr lang="en" sz="1700"/>
              <a:t>Addition of column namely : No. of years in organization.(Calculated)</a:t>
            </a:r>
            <a:endParaRPr sz="1700"/>
          </a:p>
          <a:p>
            <a:pPr indent="-336550" lvl="0" marL="457200" rtl="0" algn="l">
              <a:spcBef>
                <a:spcPts val="800"/>
              </a:spcBef>
              <a:spcAft>
                <a:spcPts val="0"/>
              </a:spcAft>
              <a:buSzPts val="1700"/>
              <a:buChar char="●"/>
            </a:pPr>
            <a:r>
              <a:rPr lang="en" sz="1700"/>
              <a:t>Target variable is named as Final Status where 1:Active, 0:Terminated.</a:t>
            </a:r>
            <a:endParaRPr sz="1700"/>
          </a:p>
          <a:p>
            <a:pPr indent="-330200" lvl="0" marL="457200" rtl="0" algn="l">
              <a:spcBef>
                <a:spcPts val="1200"/>
              </a:spcBef>
              <a:spcAft>
                <a:spcPts val="0"/>
              </a:spcAft>
              <a:buSzPts val="1600"/>
              <a:buChar char="●"/>
            </a:pPr>
            <a:r>
              <a:rPr lang="en" sz="1600"/>
              <a:t>We decide to go ahead with Profit Center ,Employee Position, Employee Location, People Group, Total Work Hours, Total Leave Hours, Total Training Hours, Total BD Hours, Total NC Hours, No Years InOr</a:t>
            </a:r>
            <a:r>
              <a:rPr lang="en" sz="1600"/>
              <a:t>g.</a:t>
            </a:r>
            <a:endParaRPr sz="1600"/>
          </a:p>
          <a:p>
            <a:pPr indent="-330200" lvl="0" marL="457200" rtl="0" algn="l">
              <a:spcBef>
                <a:spcPts val="1200"/>
              </a:spcBef>
              <a:spcAft>
                <a:spcPts val="1200"/>
              </a:spcAft>
              <a:buSzPts val="1600"/>
              <a:buChar char="●"/>
            </a:pPr>
            <a:r>
              <a:rPr lang="en" sz="1700"/>
              <a:t>Rate Attrition :</a:t>
            </a:r>
            <a:endParaRPr sz="1700"/>
          </a:p>
        </p:txBody>
      </p:sp>
      <p:graphicFrame>
        <p:nvGraphicFramePr>
          <p:cNvPr id="122" name="Google Shape;122;p21"/>
          <p:cNvGraphicFramePr/>
          <p:nvPr/>
        </p:nvGraphicFramePr>
        <p:xfrm>
          <a:off x="1129225" y="2632455"/>
          <a:ext cx="3000000" cy="3000000"/>
        </p:xfrm>
        <a:graphic>
          <a:graphicData uri="http://schemas.openxmlformats.org/drawingml/2006/table">
            <a:tbl>
              <a:tblPr>
                <a:noFill/>
                <a:tableStyleId>{D4E782F4-EA7B-4FDB-8819-C4D2063757F7}</a:tableStyleId>
              </a:tblPr>
              <a:tblGrid>
                <a:gridCol w="1157250"/>
                <a:gridCol w="798775"/>
                <a:gridCol w="841375"/>
              </a:tblGrid>
              <a:tr h="351800">
                <a:tc>
                  <a:txBody>
                    <a:bodyPr/>
                    <a:lstStyle/>
                    <a:p>
                      <a:pPr indent="0" lvl="0" marL="0" rtl="0" algn="l">
                        <a:spcBef>
                          <a:spcPts val="0"/>
                        </a:spcBef>
                        <a:spcAft>
                          <a:spcPts val="0"/>
                        </a:spcAft>
                        <a:buNone/>
                      </a:pPr>
                      <a:r>
                        <a:rPr lang="en" sz="1200"/>
                        <a:t>Year</a:t>
                      </a:r>
                      <a:endParaRPr sz="1200"/>
                    </a:p>
                  </a:txBody>
                  <a:tcPr marT="91425" marB="91425" marR="91425" marL="91425">
                    <a:solidFill>
                      <a:schemeClr val="lt2"/>
                    </a:solidFill>
                  </a:tcPr>
                </a:tc>
                <a:tc>
                  <a:txBody>
                    <a:bodyPr/>
                    <a:lstStyle/>
                    <a:p>
                      <a:pPr indent="0" lvl="0" marL="0" rtl="0" algn="l">
                        <a:spcBef>
                          <a:spcPts val="0"/>
                        </a:spcBef>
                        <a:spcAft>
                          <a:spcPts val="0"/>
                        </a:spcAft>
                        <a:buNone/>
                      </a:pPr>
                      <a:r>
                        <a:rPr lang="en" sz="1200"/>
                        <a:t>2016-17</a:t>
                      </a:r>
                      <a:endParaRPr sz="1200"/>
                    </a:p>
                  </a:txBody>
                  <a:tcPr marT="91425" marB="91425" marR="91425" marL="91425">
                    <a:solidFill>
                      <a:schemeClr val="lt2"/>
                    </a:solidFill>
                  </a:tcPr>
                </a:tc>
                <a:tc>
                  <a:txBody>
                    <a:bodyPr/>
                    <a:lstStyle/>
                    <a:p>
                      <a:pPr indent="0" lvl="0" marL="0" rtl="0" algn="l">
                        <a:spcBef>
                          <a:spcPts val="0"/>
                        </a:spcBef>
                        <a:spcAft>
                          <a:spcPts val="0"/>
                        </a:spcAft>
                        <a:buNone/>
                      </a:pPr>
                      <a:r>
                        <a:rPr lang="en" sz="1200"/>
                        <a:t>2017-18</a:t>
                      </a:r>
                      <a:endParaRPr sz="1200"/>
                    </a:p>
                  </a:txBody>
                  <a:tcPr marT="91425" marB="91425" marR="91425" marL="91425">
                    <a:solidFill>
                      <a:schemeClr val="lt2"/>
                    </a:solidFill>
                  </a:tcPr>
                </a:tc>
              </a:tr>
              <a:tr h="351800">
                <a:tc>
                  <a:txBody>
                    <a:bodyPr/>
                    <a:lstStyle/>
                    <a:p>
                      <a:pPr indent="0" lvl="0" marL="0" rtl="0" algn="l">
                        <a:spcBef>
                          <a:spcPts val="0"/>
                        </a:spcBef>
                        <a:spcAft>
                          <a:spcPts val="0"/>
                        </a:spcAft>
                        <a:buNone/>
                      </a:pPr>
                      <a:r>
                        <a:rPr lang="en" sz="1200"/>
                        <a:t>Sample Size</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783</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968</a:t>
                      </a:r>
                      <a:endParaRPr sz="1200"/>
                    </a:p>
                  </a:txBody>
                  <a:tcPr marT="91425" marB="91425" marR="91425" marL="91425"/>
                </a:tc>
              </a:tr>
              <a:tr h="351800">
                <a:tc>
                  <a:txBody>
                    <a:bodyPr/>
                    <a:lstStyle/>
                    <a:p>
                      <a:pPr indent="0" lvl="0" marL="0" rtl="0" algn="l">
                        <a:spcBef>
                          <a:spcPts val="0"/>
                        </a:spcBef>
                        <a:spcAft>
                          <a:spcPts val="0"/>
                        </a:spcAft>
                        <a:buNone/>
                      </a:pPr>
                      <a:r>
                        <a:rPr lang="en" sz="1200"/>
                        <a:t>Active</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644</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828</a:t>
                      </a:r>
                      <a:endParaRPr sz="1200"/>
                    </a:p>
                  </a:txBody>
                  <a:tcPr marT="91425" marB="91425" marR="91425" marL="91425"/>
                </a:tc>
              </a:tr>
              <a:tr h="351800">
                <a:tc>
                  <a:txBody>
                    <a:bodyPr/>
                    <a:lstStyle/>
                    <a:p>
                      <a:pPr indent="0" lvl="0" marL="0" rtl="0" algn="l">
                        <a:spcBef>
                          <a:spcPts val="0"/>
                        </a:spcBef>
                        <a:spcAft>
                          <a:spcPts val="0"/>
                        </a:spcAft>
                        <a:buNone/>
                      </a:pPr>
                      <a:r>
                        <a:rPr lang="en" sz="1200"/>
                        <a:t>Terminated</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139</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140</a:t>
                      </a:r>
                      <a:endParaRPr sz="1200"/>
                    </a:p>
                  </a:txBody>
                  <a:tcPr marT="91425" marB="91425" marR="91425" marL="91425"/>
                </a:tc>
              </a:tr>
              <a:tr h="351800">
                <a:tc>
                  <a:txBody>
                    <a:bodyPr/>
                    <a:lstStyle/>
                    <a:p>
                      <a:pPr indent="0" lvl="0" marL="0" rtl="0" algn="l">
                        <a:spcBef>
                          <a:spcPts val="0"/>
                        </a:spcBef>
                        <a:spcAft>
                          <a:spcPts val="0"/>
                        </a:spcAft>
                        <a:buNone/>
                      </a:pPr>
                      <a:r>
                        <a:rPr lang="en" sz="1200"/>
                        <a:t>Attrition Rate</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18%</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14%</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628641" y="12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EDA &amp; VISUALIZATION</a:t>
            </a:r>
            <a:endParaRPr/>
          </a:p>
        </p:txBody>
      </p:sp>
      <p:pic>
        <p:nvPicPr>
          <p:cNvPr id="128" name="Google Shape;128;p22"/>
          <p:cNvPicPr preferRelativeResize="0"/>
          <p:nvPr/>
        </p:nvPicPr>
        <p:blipFill>
          <a:blip r:embed="rId3">
            <a:alphaModFix/>
          </a:blip>
          <a:stretch>
            <a:fillRect/>
          </a:stretch>
        </p:blipFill>
        <p:spPr>
          <a:xfrm>
            <a:off x="420300" y="1002550"/>
            <a:ext cx="3742149" cy="3720650"/>
          </a:xfrm>
          <a:prstGeom prst="rect">
            <a:avLst/>
          </a:prstGeom>
          <a:noFill/>
          <a:ln>
            <a:noFill/>
          </a:ln>
        </p:spPr>
      </p:pic>
      <p:pic>
        <p:nvPicPr>
          <p:cNvPr id="129" name="Google Shape;129;p22"/>
          <p:cNvPicPr preferRelativeResize="0"/>
          <p:nvPr/>
        </p:nvPicPr>
        <p:blipFill>
          <a:blip r:embed="rId4">
            <a:alphaModFix/>
          </a:blip>
          <a:stretch>
            <a:fillRect/>
          </a:stretch>
        </p:blipFill>
        <p:spPr>
          <a:xfrm>
            <a:off x="4489825" y="1002550"/>
            <a:ext cx="4264825" cy="372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3801750" y="75000"/>
            <a:ext cx="1540500" cy="4731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A72A1E"/>
                </a:solidFill>
                <a:latin typeface="Roboto"/>
                <a:ea typeface="Roboto"/>
                <a:cs typeface="Roboto"/>
                <a:sym typeface="Roboto"/>
              </a:rPr>
              <a:t>Machine Learning 2016-17 Dataset</a:t>
            </a:r>
            <a:endParaRPr sz="1200">
              <a:solidFill>
                <a:srgbClr val="A72A1E"/>
              </a:solidFill>
              <a:latin typeface="Roboto"/>
              <a:ea typeface="Roboto"/>
              <a:cs typeface="Roboto"/>
              <a:sym typeface="Roboto"/>
            </a:endParaRPr>
          </a:p>
        </p:txBody>
      </p:sp>
      <p:sp>
        <p:nvSpPr>
          <p:cNvPr id="135" name="Google Shape;135;p23"/>
          <p:cNvSpPr txBox="1"/>
          <p:nvPr/>
        </p:nvSpPr>
        <p:spPr>
          <a:xfrm>
            <a:off x="64185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Decision Tree</a:t>
            </a:r>
            <a:endParaRPr sz="1000">
              <a:solidFill>
                <a:srgbClr val="A72A1E"/>
              </a:solidFill>
              <a:latin typeface="Roboto"/>
              <a:ea typeface="Roboto"/>
              <a:cs typeface="Roboto"/>
              <a:sym typeface="Roboto"/>
            </a:endParaRPr>
          </a:p>
        </p:txBody>
      </p:sp>
      <p:sp>
        <p:nvSpPr>
          <p:cNvPr id="136" name="Google Shape;136;p23"/>
          <p:cNvSpPr txBox="1"/>
          <p:nvPr/>
        </p:nvSpPr>
        <p:spPr>
          <a:xfrm>
            <a:off x="46518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Random Forest</a:t>
            </a:r>
            <a:endParaRPr sz="1000">
              <a:solidFill>
                <a:srgbClr val="A72A1E"/>
              </a:solidFill>
              <a:latin typeface="Roboto"/>
              <a:ea typeface="Roboto"/>
              <a:cs typeface="Roboto"/>
              <a:sym typeface="Roboto"/>
            </a:endParaRPr>
          </a:p>
        </p:txBody>
      </p:sp>
      <p:sp>
        <p:nvSpPr>
          <p:cNvPr id="137" name="Google Shape;137;p23"/>
          <p:cNvSpPr txBox="1"/>
          <p:nvPr/>
        </p:nvSpPr>
        <p:spPr>
          <a:xfrm>
            <a:off x="29541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KNN Model</a:t>
            </a:r>
            <a:endParaRPr sz="1000">
              <a:solidFill>
                <a:srgbClr val="A72A1E"/>
              </a:solidFill>
              <a:latin typeface="Roboto"/>
              <a:ea typeface="Roboto"/>
              <a:cs typeface="Roboto"/>
              <a:sym typeface="Roboto"/>
            </a:endParaRPr>
          </a:p>
        </p:txBody>
      </p:sp>
      <p:sp>
        <p:nvSpPr>
          <p:cNvPr id="138" name="Google Shape;138;p23"/>
          <p:cNvSpPr txBox="1"/>
          <p:nvPr/>
        </p:nvSpPr>
        <p:spPr>
          <a:xfrm>
            <a:off x="11874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rgbClr val="A72A1E"/>
                </a:solidFill>
              </a:rPr>
              <a:t>Logistic Regression</a:t>
            </a:r>
            <a:endParaRPr sz="1100">
              <a:solidFill>
                <a:srgbClr val="A72A1E"/>
              </a:solidFill>
            </a:endParaRPr>
          </a:p>
        </p:txBody>
      </p:sp>
      <p:sp>
        <p:nvSpPr>
          <p:cNvPr id="139" name="Google Shape;139;p23"/>
          <p:cNvSpPr txBox="1"/>
          <p:nvPr/>
        </p:nvSpPr>
        <p:spPr>
          <a:xfrm>
            <a:off x="6536525" y="1189850"/>
            <a:ext cx="13218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0.88</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0.87</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40" name="Google Shape;140;p23"/>
          <p:cNvSpPr txBox="1"/>
          <p:nvPr/>
        </p:nvSpPr>
        <p:spPr>
          <a:xfrm>
            <a:off x="4823075" y="11898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0.90</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1.00</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41" name="Google Shape;141;p23"/>
          <p:cNvSpPr txBox="1"/>
          <p:nvPr/>
        </p:nvSpPr>
        <p:spPr>
          <a:xfrm>
            <a:off x="3056100" y="11898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0.85</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0.86</a:t>
            </a:r>
            <a:endParaRPr sz="1000">
              <a:solidFill>
                <a:srgbClr val="A72A1E"/>
              </a:solidFill>
              <a:latin typeface="Roboto"/>
              <a:ea typeface="Roboto"/>
              <a:cs typeface="Roboto"/>
              <a:sym typeface="Roboto"/>
            </a:endParaRPr>
          </a:p>
        </p:txBody>
      </p:sp>
      <p:sp>
        <p:nvSpPr>
          <p:cNvPr id="142" name="Google Shape;142;p23"/>
          <p:cNvSpPr txBox="1"/>
          <p:nvPr/>
        </p:nvSpPr>
        <p:spPr>
          <a:xfrm>
            <a:off x="1335600" y="1189850"/>
            <a:ext cx="12417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0.85</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None/>
            </a:pPr>
            <a:r>
              <a:rPr b="1" lang="en" sz="1100" u="sng">
                <a:solidFill>
                  <a:schemeClr val="dk1"/>
                </a:solidFill>
                <a:highlight>
                  <a:schemeClr val="accent4"/>
                </a:highlight>
              </a:rPr>
              <a:t>0.85</a:t>
            </a:r>
            <a:endParaRPr sz="1000">
              <a:solidFill>
                <a:srgbClr val="A72A1E"/>
              </a:solidFill>
              <a:latin typeface="Roboto"/>
              <a:ea typeface="Roboto"/>
              <a:cs typeface="Roboto"/>
              <a:sym typeface="Roboto"/>
            </a:endParaRPr>
          </a:p>
        </p:txBody>
      </p:sp>
      <p:sp>
        <p:nvSpPr>
          <p:cNvPr id="143" name="Google Shape;143;p23"/>
          <p:cNvSpPr txBox="1"/>
          <p:nvPr/>
        </p:nvSpPr>
        <p:spPr>
          <a:xfrm>
            <a:off x="3801750" y="2665800"/>
            <a:ext cx="1540500" cy="4731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A72A1E"/>
                </a:solidFill>
                <a:latin typeface="Roboto"/>
                <a:ea typeface="Roboto"/>
                <a:cs typeface="Roboto"/>
                <a:sym typeface="Roboto"/>
              </a:rPr>
              <a:t>Machine Learning 2017-18 Dataset</a:t>
            </a:r>
            <a:endParaRPr sz="1200">
              <a:solidFill>
                <a:srgbClr val="A72A1E"/>
              </a:solidFill>
              <a:latin typeface="Roboto"/>
              <a:ea typeface="Roboto"/>
              <a:cs typeface="Roboto"/>
              <a:sym typeface="Roboto"/>
            </a:endParaRPr>
          </a:p>
        </p:txBody>
      </p:sp>
      <p:sp>
        <p:nvSpPr>
          <p:cNvPr id="144" name="Google Shape;144;p23"/>
          <p:cNvSpPr txBox="1"/>
          <p:nvPr/>
        </p:nvSpPr>
        <p:spPr>
          <a:xfrm>
            <a:off x="64185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Decision Tree</a:t>
            </a:r>
            <a:endParaRPr sz="1000">
              <a:solidFill>
                <a:srgbClr val="A72A1E"/>
              </a:solidFill>
              <a:latin typeface="Roboto"/>
              <a:ea typeface="Roboto"/>
              <a:cs typeface="Roboto"/>
              <a:sym typeface="Roboto"/>
            </a:endParaRPr>
          </a:p>
        </p:txBody>
      </p:sp>
      <p:sp>
        <p:nvSpPr>
          <p:cNvPr id="145" name="Google Shape;145;p23"/>
          <p:cNvSpPr txBox="1"/>
          <p:nvPr/>
        </p:nvSpPr>
        <p:spPr>
          <a:xfrm>
            <a:off x="46518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Random Forest</a:t>
            </a:r>
            <a:endParaRPr sz="1000">
              <a:solidFill>
                <a:srgbClr val="A72A1E"/>
              </a:solidFill>
              <a:latin typeface="Roboto"/>
              <a:ea typeface="Roboto"/>
              <a:cs typeface="Roboto"/>
              <a:sym typeface="Roboto"/>
            </a:endParaRPr>
          </a:p>
        </p:txBody>
      </p:sp>
      <p:sp>
        <p:nvSpPr>
          <p:cNvPr id="146" name="Google Shape;146;p23"/>
          <p:cNvSpPr txBox="1"/>
          <p:nvPr/>
        </p:nvSpPr>
        <p:spPr>
          <a:xfrm>
            <a:off x="29541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KNN Model</a:t>
            </a:r>
            <a:endParaRPr sz="1000">
              <a:solidFill>
                <a:srgbClr val="A72A1E"/>
              </a:solidFill>
              <a:latin typeface="Roboto"/>
              <a:ea typeface="Roboto"/>
              <a:cs typeface="Roboto"/>
              <a:sym typeface="Roboto"/>
            </a:endParaRPr>
          </a:p>
        </p:txBody>
      </p:sp>
      <p:sp>
        <p:nvSpPr>
          <p:cNvPr id="147" name="Google Shape;147;p23"/>
          <p:cNvSpPr txBox="1"/>
          <p:nvPr/>
        </p:nvSpPr>
        <p:spPr>
          <a:xfrm>
            <a:off x="11874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None/>
            </a:pPr>
            <a:r>
              <a:rPr lang="en" sz="1100">
                <a:solidFill>
                  <a:srgbClr val="A72A1E"/>
                </a:solidFill>
              </a:rPr>
              <a:t>Logistic Regression</a:t>
            </a:r>
            <a:endParaRPr sz="1100">
              <a:solidFill>
                <a:srgbClr val="A72A1E"/>
              </a:solidFill>
            </a:endParaRPr>
          </a:p>
        </p:txBody>
      </p:sp>
      <p:sp>
        <p:nvSpPr>
          <p:cNvPr id="148" name="Google Shape;148;p23"/>
          <p:cNvSpPr txBox="1"/>
          <p:nvPr/>
        </p:nvSpPr>
        <p:spPr>
          <a:xfrm>
            <a:off x="6536525" y="3780650"/>
            <a:ext cx="13218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0.88</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0.89</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49" name="Google Shape;149;p23"/>
          <p:cNvSpPr txBox="1"/>
          <p:nvPr/>
        </p:nvSpPr>
        <p:spPr>
          <a:xfrm>
            <a:off x="4823075" y="37806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0.90</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1.00</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50" name="Google Shape;150;p23"/>
          <p:cNvSpPr txBox="1"/>
          <p:nvPr/>
        </p:nvSpPr>
        <p:spPr>
          <a:xfrm>
            <a:off x="3056100" y="37806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0.86</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0.87</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51" name="Google Shape;151;p23"/>
          <p:cNvSpPr txBox="1"/>
          <p:nvPr/>
        </p:nvSpPr>
        <p:spPr>
          <a:xfrm>
            <a:off x="1335600" y="3780650"/>
            <a:ext cx="12417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0.88</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0.87</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4294967295" type="title"/>
          </p:nvPr>
        </p:nvSpPr>
        <p:spPr>
          <a:xfrm>
            <a:off x="628650" y="-3"/>
            <a:ext cx="7886700" cy="591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AUC-ROC Curve &amp; imp. features</a:t>
            </a:r>
            <a:endParaRPr/>
          </a:p>
        </p:txBody>
      </p:sp>
      <p:pic>
        <p:nvPicPr>
          <p:cNvPr id="157" name="Google Shape;157;p24"/>
          <p:cNvPicPr preferRelativeResize="0"/>
          <p:nvPr/>
        </p:nvPicPr>
        <p:blipFill>
          <a:blip r:embed="rId3">
            <a:alphaModFix/>
          </a:blip>
          <a:stretch>
            <a:fillRect/>
          </a:stretch>
        </p:blipFill>
        <p:spPr>
          <a:xfrm>
            <a:off x="628650" y="488225"/>
            <a:ext cx="4025350" cy="2411734"/>
          </a:xfrm>
          <a:prstGeom prst="rect">
            <a:avLst/>
          </a:prstGeom>
          <a:noFill/>
          <a:ln>
            <a:noFill/>
          </a:ln>
        </p:spPr>
      </p:pic>
      <p:pic>
        <p:nvPicPr>
          <p:cNvPr id="158" name="Google Shape;158;p24"/>
          <p:cNvPicPr preferRelativeResize="0"/>
          <p:nvPr/>
        </p:nvPicPr>
        <p:blipFill>
          <a:blip r:embed="rId4">
            <a:alphaModFix/>
          </a:blip>
          <a:stretch>
            <a:fillRect/>
          </a:stretch>
        </p:blipFill>
        <p:spPr>
          <a:xfrm>
            <a:off x="4645650" y="488225"/>
            <a:ext cx="4097067" cy="2411725"/>
          </a:xfrm>
          <a:prstGeom prst="rect">
            <a:avLst/>
          </a:prstGeom>
          <a:noFill/>
          <a:ln>
            <a:noFill/>
          </a:ln>
        </p:spPr>
      </p:pic>
      <p:pic>
        <p:nvPicPr>
          <p:cNvPr id="159" name="Google Shape;159;p24"/>
          <p:cNvPicPr preferRelativeResize="0"/>
          <p:nvPr/>
        </p:nvPicPr>
        <p:blipFill>
          <a:blip r:embed="rId5">
            <a:alphaModFix/>
          </a:blip>
          <a:stretch>
            <a:fillRect/>
          </a:stretch>
        </p:blipFill>
        <p:spPr>
          <a:xfrm>
            <a:off x="353850" y="3061925"/>
            <a:ext cx="4218152" cy="1929175"/>
          </a:xfrm>
          <a:prstGeom prst="rect">
            <a:avLst/>
          </a:prstGeom>
          <a:noFill/>
          <a:ln>
            <a:noFill/>
          </a:ln>
        </p:spPr>
      </p:pic>
      <p:pic>
        <p:nvPicPr>
          <p:cNvPr id="160" name="Google Shape;160;p24"/>
          <p:cNvPicPr preferRelativeResize="0"/>
          <p:nvPr/>
        </p:nvPicPr>
        <p:blipFill>
          <a:blip r:embed="rId6">
            <a:alphaModFix/>
          </a:blip>
          <a:stretch>
            <a:fillRect/>
          </a:stretch>
        </p:blipFill>
        <p:spPr>
          <a:xfrm>
            <a:off x="4495798" y="3061925"/>
            <a:ext cx="4025352" cy="192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