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5" r:id="rId5"/>
    <p:sldId id="268" r:id="rId6"/>
    <p:sldId id="266" r:id="rId7"/>
    <p:sldId id="267"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1D3"/>
    <a:srgbClr val="0066CC"/>
    <a:srgbClr val="0000FF"/>
    <a:srgbClr val="460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F4D6E8-0D1C-4A7F-A912-0A6AAE4C7677}"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286588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4D6E8-0D1C-4A7F-A912-0A6AAE4C7677}"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242985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4D6E8-0D1C-4A7F-A912-0A6AAE4C7677}"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346672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4D6E8-0D1C-4A7F-A912-0A6AAE4C7677}"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71544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F4D6E8-0D1C-4A7F-A912-0A6AAE4C7677}"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350466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F4D6E8-0D1C-4A7F-A912-0A6AAE4C7677}"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10222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F4D6E8-0D1C-4A7F-A912-0A6AAE4C7677}"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45994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F4D6E8-0D1C-4A7F-A912-0A6AAE4C7677}"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387563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4D6E8-0D1C-4A7F-A912-0A6AAE4C7677}"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39792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4D6E8-0D1C-4A7F-A912-0A6AAE4C7677}"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39913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4D6E8-0D1C-4A7F-A912-0A6AAE4C7677}"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26A9-E6F0-4DFE-AB18-2320ACF9F1B2}" type="slidenum">
              <a:rPr lang="en-US" smtClean="0"/>
              <a:t>‹#›</a:t>
            </a:fld>
            <a:endParaRPr lang="en-US"/>
          </a:p>
        </p:txBody>
      </p:sp>
    </p:spTree>
    <p:extLst>
      <p:ext uri="{BB962C8B-B14F-4D97-AF65-F5344CB8AC3E}">
        <p14:creationId xmlns:p14="http://schemas.microsoft.com/office/powerpoint/2010/main" val="202915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066CC"/>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4D6E8-0D1C-4A7F-A912-0A6AAE4C7677}" type="datetimeFigureOut">
              <a:rPr lang="en-US" smtClean="0"/>
              <a:t>5/15/2020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626A9-E6F0-4DFE-AB18-2320ACF9F1B2}" type="slidenum">
              <a:rPr lang="en-US" smtClean="0"/>
              <a:t>‹#›</a:t>
            </a:fld>
            <a:endParaRPr lang="en-US"/>
          </a:p>
        </p:txBody>
      </p:sp>
    </p:spTree>
    <p:extLst>
      <p:ext uri="{BB962C8B-B14F-4D97-AF65-F5344CB8AC3E}">
        <p14:creationId xmlns:p14="http://schemas.microsoft.com/office/powerpoint/2010/main" val="217999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D0A48-7FB3-334D-AFBF-4884E052F1D8}"/>
              </a:ext>
            </a:extLst>
          </p:cNvPr>
          <p:cNvSpPr>
            <a:spLocks noGrp="1"/>
          </p:cNvSpPr>
          <p:nvPr>
            <p:ph type="ctrTitle"/>
          </p:nvPr>
        </p:nvSpPr>
        <p:spPr>
          <a:xfrm>
            <a:off x="231912" y="2587291"/>
            <a:ext cx="11814313" cy="1038052"/>
          </a:xfrm>
        </p:spPr>
        <p:txBody>
          <a:bodyPr>
            <a:noAutofit/>
          </a:bodyPr>
          <a:lstStyle/>
          <a:p>
            <a:r>
              <a:rPr lang="en-US" sz="4800" b="1" u="sng" dirty="0">
                <a:solidFill>
                  <a:schemeClr val="accent1">
                    <a:lumMod val="20000"/>
                    <a:lumOff val="80000"/>
                  </a:schemeClr>
                </a:solidFill>
                <a:latin typeface="+mn-lt"/>
                <a:ea typeface="+mn-ea"/>
                <a:cs typeface="+mn-cs"/>
              </a:rPr>
              <a:t>Deep Neural Networks in Speech and Vision Systems</a:t>
            </a:r>
          </a:p>
        </p:txBody>
      </p:sp>
      <p:sp>
        <p:nvSpPr>
          <p:cNvPr id="5" name="Text Placeholder 7">
            <a:extLst>
              <a:ext uri="{FF2B5EF4-FFF2-40B4-BE49-F238E27FC236}">
                <a16:creationId xmlns:a16="http://schemas.microsoft.com/office/drawing/2014/main" id="{8496B288-58EA-6142-A7F7-70F94E91765C}"/>
              </a:ext>
            </a:extLst>
          </p:cNvPr>
          <p:cNvSpPr txBox="1">
            <a:spLocks/>
          </p:cNvSpPr>
          <p:nvPr/>
        </p:nvSpPr>
        <p:spPr>
          <a:xfrm>
            <a:off x="753189" y="3369108"/>
            <a:ext cx="7636591" cy="5124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Arial(Heading)"/>
            </a:endParaRPr>
          </a:p>
        </p:txBody>
      </p:sp>
      <p:sp>
        <p:nvSpPr>
          <p:cNvPr id="6" name="Text Placeholder 7">
            <a:extLst>
              <a:ext uri="{FF2B5EF4-FFF2-40B4-BE49-F238E27FC236}">
                <a16:creationId xmlns:a16="http://schemas.microsoft.com/office/drawing/2014/main" id="{8496B288-58EA-6142-A7F7-70F94E91765C}"/>
              </a:ext>
            </a:extLst>
          </p:cNvPr>
          <p:cNvSpPr txBox="1">
            <a:spLocks/>
          </p:cNvSpPr>
          <p:nvPr/>
        </p:nvSpPr>
        <p:spPr>
          <a:xfrm>
            <a:off x="524515" y="5781962"/>
            <a:ext cx="7636591" cy="5124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u="sng" dirty="0" smtClean="0">
                <a:solidFill>
                  <a:schemeClr val="bg1"/>
                </a:solidFill>
              </a:rPr>
              <a:t>Published on </a:t>
            </a:r>
            <a:r>
              <a:rPr lang="en-US" sz="1200" u="sng" dirty="0" smtClean="0">
                <a:solidFill>
                  <a:schemeClr val="bg1"/>
                </a:solidFill>
              </a:rPr>
              <a:t>May, </a:t>
            </a:r>
            <a:r>
              <a:rPr lang="en-US" sz="1200" u="sng" dirty="0" smtClean="0">
                <a:solidFill>
                  <a:schemeClr val="bg1"/>
                </a:solidFill>
              </a:rPr>
              <a:t>2020</a:t>
            </a:r>
          </a:p>
          <a:p>
            <a:pPr marL="0" indent="0">
              <a:buNone/>
            </a:pPr>
            <a:r>
              <a:rPr lang="en-US" sz="1200" dirty="0" smtClean="0">
                <a:solidFill>
                  <a:schemeClr val="bg1"/>
                </a:solidFill>
              </a:rPr>
              <a:t>Shailesha </a:t>
            </a:r>
            <a:r>
              <a:rPr lang="en-US" sz="1200" dirty="0">
                <a:solidFill>
                  <a:schemeClr val="bg1"/>
                </a:solidFill>
              </a:rPr>
              <a:t>Prasad </a:t>
            </a:r>
            <a:r>
              <a:rPr lang="en-US" sz="1200" dirty="0" smtClean="0">
                <a:solidFill>
                  <a:schemeClr val="bg1"/>
                </a:solidFill>
              </a:rPr>
              <a:t>Maganahalli</a:t>
            </a:r>
          </a:p>
          <a:p>
            <a:pPr marL="0" indent="0">
              <a:buNone/>
            </a:pPr>
            <a:endParaRPr lang="en-US" sz="2000" dirty="0">
              <a:solidFill>
                <a:schemeClr val="bg1"/>
              </a:solidFill>
            </a:endParaRPr>
          </a:p>
        </p:txBody>
      </p:sp>
    </p:spTree>
    <p:extLst>
      <p:ext uri="{BB962C8B-B14F-4D97-AF65-F5344CB8AC3E}">
        <p14:creationId xmlns:p14="http://schemas.microsoft.com/office/powerpoint/2010/main" val="2635826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49149" y="466380"/>
            <a:ext cx="3756991" cy="660054"/>
          </a:xfrm>
        </p:spPr>
        <p:txBody>
          <a:bodyPr>
            <a:noAutofit/>
          </a:bodyPr>
          <a:lstStyle/>
          <a:p>
            <a:r>
              <a:rPr lang="en-US" sz="3200" b="1" u="sng" dirty="0">
                <a:solidFill>
                  <a:schemeClr val="accent1">
                    <a:lumMod val="20000"/>
                    <a:lumOff val="80000"/>
                  </a:schemeClr>
                </a:solidFill>
                <a:latin typeface="+mn-lt"/>
                <a:ea typeface="+mn-ea"/>
                <a:cs typeface="+mn-cs"/>
              </a:rPr>
              <a:t>Introduction</a:t>
            </a:r>
            <a:endParaRPr lang="en-US" sz="3200" b="1" u="sng" dirty="0">
              <a:solidFill>
                <a:schemeClr val="accent1">
                  <a:lumMod val="20000"/>
                  <a:lumOff val="80000"/>
                </a:schemeClr>
              </a:solidFill>
              <a:latin typeface="+mn-lt"/>
              <a:ea typeface="+mn-ea"/>
              <a:cs typeface="+mn-cs"/>
            </a:endParaRPr>
          </a:p>
        </p:txBody>
      </p:sp>
      <p:sp>
        <p:nvSpPr>
          <p:cNvPr id="3" name="Rectangle 2"/>
          <p:cNvSpPr/>
          <p:nvPr/>
        </p:nvSpPr>
        <p:spPr>
          <a:xfrm>
            <a:off x="934278" y="1225689"/>
            <a:ext cx="11118574" cy="4801314"/>
          </a:xfrm>
          <a:prstGeom prst="rect">
            <a:avLst/>
          </a:prstGeom>
        </p:spPr>
        <p:txBody>
          <a:bodyPr wrap="square">
            <a:spAutoFit/>
          </a:bodyPr>
          <a:lstStyle/>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Neural Networks </a:t>
            </a:r>
            <a:r>
              <a:rPr lang="en-US" dirty="0">
                <a:solidFill>
                  <a:schemeClr val="bg1"/>
                </a:solidFill>
              </a:rPr>
              <a:t>has mostly been limited to the application of industrial control and robotics</a:t>
            </a:r>
            <a:r>
              <a:rPr lang="en-US" dirty="0">
                <a:solidFill>
                  <a:schemeClr val="bg1"/>
                </a:solidFill>
              </a:rPr>
              <a:t>.</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smtClean="0">
                <a:solidFill>
                  <a:schemeClr val="bg1"/>
                </a:solidFill>
              </a:rPr>
              <a:t>Recent advance</a:t>
            </a:r>
            <a:r>
              <a:rPr lang="en-US" dirty="0">
                <a:solidFill>
                  <a:schemeClr val="bg1"/>
                </a:solidFill>
              </a:rPr>
              <a:t>me</a:t>
            </a:r>
            <a:r>
              <a:rPr lang="en-US" dirty="0" smtClean="0">
                <a:solidFill>
                  <a:schemeClr val="bg1"/>
                </a:solidFill>
              </a:rPr>
              <a:t>nt in Neural Networks have led to successful applications in Intelligent System.</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This presentation is intended to understand comprehensive </a:t>
            </a:r>
            <a:r>
              <a:rPr lang="en-US" dirty="0">
                <a:solidFill>
                  <a:schemeClr val="bg1"/>
                </a:solidFill>
              </a:rPr>
              <a:t>surveys on the latest developments in intelligent vision and speech applications from the perspectives of both software and hardware </a:t>
            </a:r>
            <a:r>
              <a:rPr lang="en-US" dirty="0" smtClean="0">
                <a:solidFill>
                  <a:schemeClr val="bg1"/>
                </a:solidFill>
              </a:rPr>
              <a:t>systems.</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Many </a:t>
            </a:r>
            <a:r>
              <a:rPr lang="en-US" dirty="0">
                <a:solidFill>
                  <a:schemeClr val="bg1"/>
                </a:solidFill>
              </a:rPr>
              <a:t>of these emerging technologies using deep neural networks show tremendous promise to revolutionize research and development for future vision and speech systems</a:t>
            </a:r>
            <a:r>
              <a:rPr lang="en-US" dirty="0" smtClean="0">
                <a:solidFill>
                  <a:schemeClr val="bg1"/>
                </a:solidFill>
              </a:rPr>
              <a:t>.</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smtClean="0">
                <a:solidFill>
                  <a:schemeClr val="bg1"/>
                </a:solidFill>
              </a:rPr>
              <a:t>The </a:t>
            </a:r>
            <a:r>
              <a:rPr lang="en-US" dirty="0">
                <a:solidFill>
                  <a:schemeClr val="bg1"/>
                </a:solidFill>
              </a:rPr>
              <a:t>advancement in speech and vision processing systems has enabled tremendous research and development in the areas of human-computer interactions , biometric applications , security and surveillance , and most recently in computational behavioral analysis </a:t>
            </a:r>
            <a:r>
              <a:rPr lang="en-US" dirty="0" smtClean="0">
                <a:solidFill>
                  <a:schemeClr val="bg1"/>
                </a:solidFill>
              </a:rPr>
              <a:t>.</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Google, Facebook, Apple, Microsoft, IBM, and others have adopted deep learning as one of their core areas of research in artificial intelligence (AI).</a:t>
            </a:r>
          </a:p>
        </p:txBody>
      </p:sp>
    </p:spTree>
    <p:extLst>
      <p:ext uri="{BB962C8B-B14F-4D97-AF65-F5344CB8AC3E}">
        <p14:creationId xmlns:p14="http://schemas.microsoft.com/office/powerpoint/2010/main" val="2550764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296" y="1201875"/>
            <a:ext cx="3756991" cy="660054"/>
          </a:xfrm>
        </p:spPr>
        <p:txBody>
          <a:bodyPr>
            <a:normAutofit fontScale="90000"/>
          </a:bodyPr>
          <a:lstStyle/>
          <a:p>
            <a:r>
              <a:rPr lang="en-US" b="1" dirty="0"/>
              <a:t/>
            </a:r>
            <a:br>
              <a:rPr lang="en-US" b="1" dirty="0"/>
            </a:br>
            <a:endParaRPr lang="en-US" dirty="0"/>
          </a:p>
        </p:txBody>
      </p:sp>
      <p:sp>
        <p:nvSpPr>
          <p:cNvPr id="3" name="Rectangle 2"/>
          <p:cNvSpPr/>
          <p:nvPr/>
        </p:nvSpPr>
        <p:spPr>
          <a:xfrm>
            <a:off x="1086679" y="454684"/>
            <a:ext cx="10250556" cy="1077218"/>
          </a:xfrm>
          <a:prstGeom prst="rect">
            <a:avLst/>
          </a:prstGeom>
        </p:spPr>
        <p:txBody>
          <a:bodyPr wrap="square">
            <a:spAutoFit/>
          </a:bodyPr>
          <a:lstStyle/>
          <a:p>
            <a:pPr algn="ctr"/>
            <a:r>
              <a:rPr lang="en-US" sz="3200" b="1" u="sng" dirty="0">
                <a:solidFill>
                  <a:schemeClr val="accent1">
                    <a:lumMod val="20000"/>
                    <a:lumOff val="80000"/>
                  </a:schemeClr>
                </a:solidFill>
              </a:rPr>
              <a:t>DESIGN AND ARCHITECTURE OF NEURAL NETWORKS FOR DEEP LEARNING</a:t>
            </a:r>
          </a:p>
        </p:txBody>
      </p:sp>
      <p:sp>
        <p:nvSpPr>
          <p:cNvPr id="4" name="Rectangle 3"/>
          <p:cNvSpPr/>
          <p:nvPr/>
        </p:nvSpPr>
        <p:spPr>
          <a:xfrm>
            <a:off x="987287" y="1742661"/>
            <a:ext cx="11151704" cy="4524315"/>
          </a:xfrm>
          <a:prstGeom prst="rect">
            <a:avLst/>
          </a:prstGeom>
        </p:spPr>
        <p:txBody>
          <a:bodyPr wrap="square">
            <a:spAutoFit/>
          </a:bodyPr>
          <a:lstStyle/>
          <a:p>
            <a:r>
              <a:rPr lang="en-US" sz="2400" dirty="0" smtClean="0">
                <a:latin typeface="medium-content-serif-font"/>
              </a:rPr>
              <a:t>	</a:t>
            </a:r>
            <a:r>
              <a:rPr lang="en-US" sz="2400" dirty="0" smtClean="0">
                <a:solidFill>
                  <a:schemeClr val="bg1"/>
                </a:solidFill>
              </a:rPr>
              <a:t>Artificial </a:t>
            </a:r>
            <a:r>
              <a:rPr lang="en-US" sz="2400" dirty="0">
                <a:solidFill>
                  <a:schemeClr val="bg1"/>
                </a:solidFill>
              </a:rPr>
              <a:t>Neural Networks (ANN) consists of multiple levels of nonlinear modules arranged hierarchically in layers. This design is inspired by the hierarchical information processing observed in the primate visual </a:t>
            </a:r>
            <a:r>
              <a:rPr lang="en-US" sz="2400" dirty="0" smtClean="0">
                <a:solidFill>
                  <a:schemeClr val="bg1"/>
                </a:solidFill>
              </a:rPr>
              <a:t>system. Such </a:t>
            </a:r>
            <a:r>
              <a:rPr lang="en-US" sz="2400" dirty="0">
                <a:solidFill>
                  <a:schemeClr val="bg1"/>
                </a:solidFill>
              </a:rPr>
              <a:t>hierarchical arrangements enable deep models to learn meaningful features at different levels of abstraction. Several successful hierarchical ANNs known as deep neural networks (DNNs) are proposed in the </a:t>
            </a:r>
            <a:r>
              <a:rPr lang="en-US" sz="2400" dirty="0" smtClean="0">
                <a:solidFill>
                  <a:schemeClr val="bg1"/>
                </a:solidFill>
              </a:rPr>
              <a:t>literature. </a:t>
            </a:r>
          </a:p>
          <a:p>
            <a:endParaRPr lang="en-US" sz="2400" dirty="0">
              <a:solidFill>
                <a:schemeClr val="bg1"/>
              </a:solidFill>
            </a:endParaRPr>
          </a:p>
          <a:p>
            <a:r>
              <a:rPr lang="en-US" sz="2400" dirty="0" smtClean="0">
                <a:solidFill>
                  <a:schemeClr val="bg1"/>
                </a:solidFill>
              </a:rPr>
              <a:t>Few </a:t>
            </a:r>
            <a:r>
              <a:rPr lang="en-US" sz="2400" dirty="0">
                <a:solidFill>
                  <a:schemeClr val="bg1"/>
                </a:solidFill>
              </a:rPr>
              <a:t>examples </a:t>
            </a:r>
            <a:r>
              <a:rPr lang="en-US" sz="2400" dirty="0" smtClean="0">
                <a:solidFill>
                  <a:schemeClr val="bg1"/>
                </a:solidFill>
              </a:rPr>
              <a:t>include</a:t>
            </a:r>
          </a:p>
          <a:p>
            <a:r>
              <a:rPr lang="en-US" sz="2400" dirty="0" smtClean="0">
                <a:solidFill>
                  <a:schemeClr val="bg1"/>
                </a:solidFill>
              </a:rPr>
              <a:t>1.</a:t>
            </a:r>
            <a:r>
              <a:rPr lang="en-US" b="1" dirty="0"/>
              <a:t> </a:t>
            </a:r>
            <a:r>
              <a:rPr lang="en-US" sz="2400" dirty="0">
                <a:solidFill>
                  <a:schemeClr val="bg1"/>
                </a:solidFill>
              </a:rPr>
              <a:t>Convolutional neural networks (CNN)</a:t>
            </a:r>
            <a:endParaRPr lang="en-US" sz="2400" dirty="0">
              <a:solidFill>
                <a:schemeClr val="bg1"/>
              </a:solidFill>
            </a:endParaRPr>
          </a:p>
          <a:p>
            <a:r>
              <a:rPr lang="en-US" sz="2400" dirty="0">
                <a:solidFill>
                  <a:schemeClr val="bg1"/>
                </a:solidFill>
              </a:rPr>
              <a:t>2.</a:t>
            </a:r>
            <a:r>
              <a:rPr lang="en-US" sz="2400" dirty="0">
                <a:solidFill>
                  <a:schemeClr val="bg1"/>
                </a:solidFill>
              </a:rPr>
              <a:t> Deep generative models and </a:t>
            </a:r>
            <a:r>
              <a:rPr lang="en-US" sz="2400" dirty="0">
                <a:solidFill>
                  <a:schemeClr val="bg1"/>
                </a:solidFill>
              </a:rPr>
              <a:t>auto-encoders (DBN)</a:t>
            </a:r>
          </a:p>
          <a:p>
            <a:r>
              <a:rPr lang="en-US" sz="2400" dirty="0">
                <a:solidFill>
                  <a:schemeClr val="bg1"/>
                </a:solidFill>
              </a:rPr>
              <a:t>3.</a:t>
            </a:r>
            <a:r>
              <a:rPr lang="en-US" sz="2400" dirty="0">
                <a:solidFill>
                  <a:schemeClr val="bg1"/>
                </a:solidFill>
              </a:rPr>
              <a:t> Generative Adversarial </a:t>
            </a:r>
            <a:r>
              <a:rPr lang="en-US" sz="2400" dirty="0">
                <a:solidFill>
                  <a:schemeClr val="bg1"/>
                </a:solidFill>
              </a:rPr>
              <a:t>Networks (GAN)</a:t>
            </a:r>
          </a:p>
          <a:p>
            <a:r>
              <a:rPr lang="en-US" sz="2400" dirty="0">
                <a:solidFill>
                  <a:schemeClr val="bg1"/>
                </a:solidFill>
              </a:rPr>
              <a:t>4.</a:t>
            </a:r>
            <a:r>
              <a:rPr lang="en-US" sz="2400" dirty="0">
                <a:solidFill>
                  <a:schemeClr val="bg1"/>
                </a:solidFill>
              </a:rPr>
              <a:t> Recurrent neural </a:t>
            </a:r>
            <a:r>
              <a:rPr lang="en-US" sz="2400" dirty="0">
                <a:solidFill>
                  <a:schemeClr val="bg1"/>
                </a:solidFill>
              </a:rPr>
              <a:t>networks (RNN)</a:t>
            </a:r>
            <a:endParaRPr lang="en-US" sz="2400" dirty="0">
              <a:solidFill>
                <a:schemeClr val="bg1"/>
              </a:solidFill>
            </a:endParaRPr>
          </a:p>
        </p:txBody>
      </p:sp>
    </p:spTree>
    <p:extLst>
      <p:ext uri="{BB962C8B-B14F-4D97-AF65-F5344CB8AC3E}">
        <p14:creationId xmlns:p14="http://schemas.microsoft.com/office/powerpoint/2010/main" val="486711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296" y="1201875"/>
            <a:ext cx="3756991" cy="660054"/>
          </a:xfrm>
        </p:spPr>
        <p:txBody>
          <a:bodyPr>
            <a:normAutofit fontScale="90000"/>
          </a:bodyPr>
          <a:lstStyle/>
          <a:p>
            <a:r>
              <a:rPr lang="en-US" b="1" dirty="0"/>
              <a:t/>
            </a:r>
            <a:br>
              <a:rPr lang="en-US" b="1" dirty="0"/>
            </a:br>
            <a:endParaRPr lang="en-US" dirty="0"/>
          </a:p>
        </p:txBody>
      </p:sp>
      <p:sp>
        <p:nvSpPr>
          <p:cNvPr id="4" name="Rectangle 3"/>
          <p:cNvSpPr/>
          <p:nvPr/>
        </p:nvSpPr>
        <p:spPr>
          <a:xfrm>
            <a:off x="849733" y="530950"/>
            <a:ext cx="5812232" cy="584775"/>
          </a:xfrm>
          <a:prstGeom prst="rect">
            <a:avLst/>
          </a:prstGeom>
        </p:spPr>
        <p:txBody>
          <a:bodyPr wrap="none">
            <a:spAutoFit/>
          </a:bodyPr>
          <a:lstStyle/>
          <a:p>
            <a:r>
              <a:rPr lang="en-US" sz="3200" b="1" u="sng" dirty="0">
                <a:solidFill>
                  <a:schemeClr val="accent1">
                    <a:lumMod val="20000"/>
                    <a:lumOff val="80000"/>
                  </a:schemeClr>
                </a:solidFill>
              </a:rPr>
              <a:t>Deep learning in computer vision</a:t>
            </a:r>
          </a:p>
        </p:txBody>
      </p:sp>
      <p:sp>
        <p:nvSpPr>
          <p:cNvPr id="5" name="Rectangle 4"/>
          <p:cNvSpPr/>
          <p:nvPr/>
        </p:nvSpPr>
        <p:spPr>
          <a:xfrm>
            <a:off x="849733" y="1171298"/>
            <a:ext cx="11502887" cy="2677656"/>
          </a:xfrm>
          <a:prstGeom prst="rect">
            <a:avLst/>
          </a:prstGeom>
        </p:spPr>
        <p:txBody>
          <a:bodyPr wrap="square">
            <a:spAutoFit/>
          </a:bodyPr>
          <a:lstStyle/>
          <a:p>
            <a:r>
              <a:rPr lang="en-US" dirty="0" smtClean="0">
                <a:latin typeface="medium-content-serif-font"/>
              </a:rPr>
              <a:t>	</a:t>
            </a:r>
            <a:r>
              <a:rPr lang="en-US" sz="2400" dirty="0" smtClean="0">
                <a:solidFill>
                  <a:schemeClr val="bg1"/>
                </a:solidFill>
              </a:rPr>
              <a:t>Image </a:t>
            </a:r>
            <a:r>
              <a:rPr lang="en-US" sz="2400" dirty="0">
                <a:solidFill>
                  <a:schemeClr val="bg1"/>
                </a:solidFill>
              </a:rPr>
              <a:t>classification and scene </a:t>
            </a:r>
            <a:r>
              <a:rPr lang="en-US" sz="2400" dirty="0" smtClean="0">
                <a:solidFill>
                  <a:schemeClr val="bg1"/>
                </a:solidFill>
              </a:rPr>
              <a:t>labeling : The </a:t>
            </a:r>
            <a:r>
              <a:rPr lang="en-US" sz="2400" dirty="0">
                <a:solidFill>
                  <a:schemeClr val="bg1"/>
                </a:solidFill>
              </a:rPr>
              <a:t>CNN model is first introduced to perform recognition of ten hand-written digits using image examples from the MNIST database. The proposed CNN model has shown significant performance improvement in hand-written digit recognition task compared to earlier state-of-the-art machine learning techniques. Since then CNNs have seen several evolutions and the current versions of CNN are tremendously successful in solving more complex and challenging image recognition tasks.</a:t>
            </a:r>
          </a:p>
        </p:txBody>
      </p:sp>
      <p:pic>
        <p:nvPicPr>
          <p:cNvPr id="6" name="Picture 5"/>
          <p:cNvPicPr>
            <a:picLocks noChangeAspect="1"/>
          </p:cNvPicPr>
          <p:nvPr/>
        </p:nvPicPr>
        <p:blipFill>
          <a:blip r:embed="rId2"/>
          <a:stretch>
            <a:fillRect/>
          </a:stretch>
        </p:blipFill>
        <p:spPr>
          <a:xfrm>
            <a:off x="2259496" y="3699897"/>
            <a:ext cx="8462010" cy="3033242"/>
          </a:xfrm>
          <a:prstGeom prst="rect">
            <a:avLst/>
          </a:prstGeom>
        </p:spPr>
      </p:pic>
    </p:spTree>
    <p:extLst>
      <p:ext uri="{BB962C8B-B14F-4D97-AF65-F5344CB8AC3E}">
        <p14:creationId xmlns:p14="http://schemas.microsoft.com/office/powerpoint/2010/main" val="142618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296" y="1201875"/>
            <a:ext cx="3756991" cy="660054"/>
          </a:xfrm>
        </p:spPr>
        <p:txBody>
          <a:bodyPr>
            <a:normAutofit fontScale="90000"/>
          </a:bodyPr>
          <a:lstStyle/>
          <a:p>
            <a:r>
              <a:rPr lang="en-US" b="1" smtClean="0"/>
              <a:t/>
            </a:r>
            <a:br>
              <a:rPr lang="en-US" b="1" smtClean="0"/>
            </a:br>
            <a:endParaRPr lang="en-US" dirty="0"/>
          </a:p>
        </p:txBody>
      </p:sp>
      <p:sp>
        <p:nvSpPr>
          <p:cNvPr id="4" name="Rectangle 3"/>
          <p:cNvSpPr/>
          <p:nvPr/>
        </p:nvSpPr>
        <p:spPr>
          <a:xfrm>
            <a:off x="849733" y="530950"/>
            <a:ext cx="6283900" cy="1077218"/>
          </a:xfrm>
          <a:prstGeom prst="rect">
            <a:avLst/>
          </a:prstGeom>
        </p:spPr>
        <p:txBody>
          <a:bodyPr wrap="none">
            <a:spAutoFit/>
          </a:bodyPr>
          <a:lstStyle/>
          <a:p>
            <a:r>
              <a:rPr lang="en-US" sz="3200" b="1" u="sng" dirty="0">
                <a:solidFill>
                  <a:schemeClr val="accent1">
                    <a:lumMod val="20000"/>
                    <a:lumOff val="80000"/>
                  </a:schemeClr>
                </a:solidFill>
              </a:rPr>
              <a:t>Deep </a:t>
            </a:r>
            <a:r>
              <a:rPr lang="en-US" sz="3200" b="1" u="sng" dirty="0">
                <a:solidFill>
                  <a:schemeClr val="accent1">
                    <a:lumMod val="20000"/>
                    <a:lumOff val="80000"/>
                  </a:schemeClr>
                </a:solidFill>
              </a:rPr>
              <a:t>learning</a:t>
            </a:r>
            <a:r>
              <a:rPr lang="en-US" sz="3200" b="1" u="sng" dirty="0" smtClean="0">
                <a:solidFill>
                  <a:schemeClr val="accent1">
                    <a:lumMod val="20000"/>
                    <a:lumOff val="80000"/>
                  </a:schemeClr>
                </a:solidFill>
              </a:rPr>
              <a:t> in </a:t>
            </a:r>
            <a:r>
              <a:rPr lang="en-US" sz="3200" b="1" u="sng" dirty="0">
                <a:solidFill>
                  <a:schemeClr val="accent1">
                    <a:lumMod val="20000"/>
                    <a:lumOff val="80000"/>
                  </a:schemeClr>
                </a:solidFill>
              </a:rPr>
              <a:t>speech </a:t>
            </a:r>
            <a:r>
              <a:rPr lang="en-US" sz="3200" b="1" u="sng" dirty="0">
                <a:solidFill>
                  <a:schemeClr val="accent1">
                    <a:lumMod val="20000"/>
                    <a:lumOff val="80000"/>
                  </a:schemeClr>
                </a:solidFill>
              </a:rPr>
              <a:t>recognition</a:t>
            </a:r>
          </a:p>
          <a:p>
            <a:endParaRPr lang="en-US" sz="3200" b="1" u="sng" dirty="0">
              <a:solidFill>
                <a:schemeClr val="accent1">
                  <a:lumMod val="20000"/>
                  <a:lumOff val="80000"/>
                </a:schemeClr>
              </a:solidFill>
            </a:endParaRPr>
          </a:p>
        </p:txBody>
      </p:sp>
      <p:pic>
        <p:nvPicPr>
          <p:cNvPr id="3" name="Picture 2"/>
          <p:cNvPicPr>
            <a:picLocks noChangeAspect="1"/>
          </p:cNvPicPr>
          <p:nvPr/>
        </p:nvPicPr>
        <p:blipFill>
          <a:blip r:embed="rId2"/>
          <a:stretch>
            <a:fillRect/>
          </a:stretch>
        </p:blipFill>
        <p:spPr>
          <a:xfrm>
            <a:off x="2776330" y="3518514"/>
            <a:ext cx="7275443" cy="3173851"/>
          </a:xfrm>
          <a:prstGeom prst="rect">
            <a:avLst/>
          </a:prstGeom>
        </p:spPr>
      </p:pic>
      <p:sp>
        <p:nvSpPr>
          <p:cNvPr id="5" name="Rectangle 4"/>
          <p:cNvSpPr/>
          <p:nvPr/>
        </p:nvSpPr>
        <p:spPr>
          <a:xfrm>
            <a:off x="901148" y="1210190"/>
            <a:ext cx="10383078" cy="2308324"/>
          </a:xfrm>
          <a:prstGeom prst="rect">
            <a:avLst/>
          </a:prstGeom>
        </p:spPr>
        <p:txBody>
          <a:bodyPr wrap="square">
            <a:spAutoFit/>
          </a:bodyPr>
          <a:lstStyle/>
          <a:p>
            <a:r>
              <a:rPr lang="en-US" sz="2400" dirty="0" smtClean="0">
                <a:solidFill>
                  <a:schemeClr val="bg1"/>
                </a:solidFill>
              </a:rPr>
              <a:t>	</a:t>
            </a:r>
            <a:r>
              <a:rPr lang="en-US" sz="2400" dirty="0">
                <a:solidFill>
                  <a:schemeClr val="bg1"/>
                </a:solidFill>
              </a:rPr>
              <a:t>A significant milestone is achieved in acoustic modeling research with the aid of DBNs at multiple </a:t>
            </a:r>
            <a:r>
              <a:rPr lang="en-US" sz="2400" dirty="0">
                <a:solidFill>
                  <a:schemeClr val="bg1"/>
                </a:solidFill>
              </a:rPr>
              <a:t>institutions. DBN </a:t>
            </a:r>
            <a:r>
              <a:rPr lang="en-US" sz="2400" dirty="0">
                <a:solidFill>
                  <a:schemeClr val="bg1"/>
                </a:solidFill>
              </a:rPr>
              <a:t>architecture and training process has been extensively tested on a number of large-vocabulary speech recognition datasets including TIMIT, Bing-Voice-Search speech, Switchboard speech, Google Voice Input speech, YouTube speech, and the English-Broadcast-News speech dataset</a:t>
            </a:r>
          </a:p>
        </p:txBody>
      </p:sp>
    </p:spTree>
    <p:extLst>
      <p:ext uri="{BB962C8B-B14F-4D97-AF65-F5344CB8AC3E}">
        <p14:creationId xmlns:p14="http://schemas.microsoft.com/office/powerpoint/2010/main" val="344660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296" y="1201875"/>
            <a:ext cx="3756991" cy="660054"/>
          </a:xfrm>
        </p:spPr>
        <p:txBody>
          <a:bodyPr>
            <a:normAutofit fontScale="90000"/>
          </a:bodyPr>
          <a:lstStyle/>
          <a:p>
            <a:r>
              <a:rPr lang="en-US" b="1" dirty="0"/>
              <a:t/>
            </a:r>
            <a:br>
              <a:rPr lang="en-US" b="1" dirty="0"/>
            </a:br>
            <a:endParaRPr lang="en-US" dirty="0"/>
          </a:p>
        </p:txBody>
      </p:sp>
      <p:sp>
        <p:nvSpPr>
          <p:cNvPr id="4" name="Rectangle 3"/>
          <p:cNvSpPr/>
          <p:nvPr/>
        </p:nvSpPr>
        <p:spPr>
          <a:xfrm>
            <a:off x="849733" y="530950"/>
            <a:ext cx="8561767" cy="1077218"/>
          </a:xfrm>
          <a:prstGeom prst="rect">
            <a:avLst/>
          </a:prstGeom>
        </p:spPr>
        <p:txBody>
          <a:bodyPr wrap="none">
            <a:spAutoFit/>
          </a:bodyPr>
          <a:lstStyle/>
          <a:p>
            <a:r>
              <a:rPr lang="en-US" sz="3200" b="1" u="sng" dirty="0" smtClean="0">
                <a:solidFill>
                  <a:schemeClr val="accent1">
                    <a:lumMod val="20000"/>
                    <a:lumOff val="80000"/>
                  </a:schemeClr>
                </a:solidFill>
              </a:rPr>
              <a:t>LIMITATIONS </a:t>
            </a:r>
            <a:r>
              <a:rPr lang="en-US" sz="3200" b="1" u="sng" dirty="0">
                <a:solidFill>
                  <a:schemeClr val="accent1">
                    <a:lumMod val="20000"/>
                    <a:lumOff val="80000"/>
                  </a:schemeClr>
                </a:solidFill>
              </a:rPr>
              <a:t>OF DEEP COMPUTATIONAL MODELS</a:t>
            </a:r>
          </a:p>
          <a:p>
            <a:endParaRPr lang="en-US" sz="3200" b="1" u="sng" dirty="0">
              <a:solidFill>
                <a:schemeClr val="accent1">
                  <a:lumMod val="20000"/>
                  <a:lumOff val="80000"/>
                </a:schemeClr>
              </a:solidFill>
            </a:endParaRPr>
          </a:p>
        </p:txBody>
      </p:sp>
      <p:sp>
        <p:nvSpPr>
          <p:cNvPr id="3" name="Rectangle 2"/>
          <p:cNvSpPr/>
          <p:nvPr/>
        </p:nvSpPr>
        <p:spPr>
          <a:xfrm>
            <a:off x="954156" y="1364975"/>
            <a:ext cx="11237844" cy="4524315"/>
          </a:xfrm>
          <a:prstGeom prst="rect">
            <a:avLst/>
          </a:prstGeom>
        </p:spPr>
        <p:txBody>
          <a:bodyPr wrap="square">
            <a:spAutoFit/>
          </a:bodyPr>
          <a:lstStyle/>
          <a:p>
            <a:r>
              <a:rPr lang="en-US" dirty="0" smtClean="0"/>
              <a:t>	</a:t>
            </a:r>
            <a:r>
              <a:rPr lang="en-US" sz="2400" dirty="0">
                <a:solidFill>
                  <a:schemeClr val="bg1"/>
                </a:solidFill>
              </a:rPr>
              <a:t>Despite </a:t>
            </a:r>
            <a:r>
              <a:rPr lang="en-US" sz="2400" dirty="0">
                <a:solidFill>
                  <a:schemeClr val="bg1"/>
                </a:solidFill>
              </a:rPr>
              <a:t>unprecedented successes of neural networks in recent years, we identify a few specific areas that may greatly impact the future progress of deep learning in intelligent systems. The first area is to develop a robust learning algorithm for deep models that requires a minimal amount of training samples.</a:t>
            </a:r>
            <a:endParaRPr lang="en-US" sz="2400" dirty="0">
              <a:solidFill>
                <a:schemeClr val="bg1"/>
              </a:solidFill>
            </a:endParaRPr>
          </a:p>
          <a:p>
            <a:pPr>
              <a:buFont typeface="+mj-lt"/>
              <a:buAutoNum type="arabicPeriod"/>
            </a:pPr>
            <a:endParaRPr lang="en-US" sz="2400" dirty="0">
              <a:solidFill>
                <a:schemeClr val="bg1"/>
              </a:solidFill>
            </a:endParaRPr>
          </a:p>
          <a:p>
            <a:pPr>
              <a:buFont typeface="+mj-lt"/>
              <a:buAutoNum type="arabicPeriod"/>
            </a:pPr>
            <a:r>
              <a:rPr lang="en-US" sz="2400" dirty="0" smtClean="0">
                <a:solidFill>
                  <a:schemeClr val="bg1"/>
                </a:solidFill>
              </a:rPr>
              <a:t>Effect </a:t>
            </a:r>
            <a:r>
              <a:rPr lang="en-US" sz="2400" dirty="0">
                <a:solidFill>
                  <a:schemeClr val="bg1"/>
                </a:solidFill>
              </a:rPr>
              <a:t>of sample </a:t>
            </a:r>
            <a:r>
              <a:rPr lang="en-US" sz="2400" dirty="0" smtClean="0">
                <a:solidFill>
                  <a:schemeClr val="bg1"/>
                </a:solidFill>
              </a:rPr>
              <a:t>size</a:t>
            </a:r>
          </a:p>
          <a:p>
            <a:pPr>
              <a:buFont typeface="+mj-lt"/>
              <a:buAutoNum type="arabicPeriod"/>
            </a:pPr>
            <a:endParaRPr lang="en-US" sz="2400" dirty="0">
              <a:solidFill>
                <a:schemeClr val="bg1"/>
              </a:solidFill>
            </a:endParaRPr>
          </a:p>
          <a:p>
            <a:pPr>
              <a:buFont typeface="+mj-lt"/>
              <a:buAutoNum type="arabicPeriod"/>
            </a:pPr>
            <a:r>
              <a:rPr lang="en-US" sz="2400" dirty="0">
                <a:solidFill>
                  <a:schemeClr val="bg1"/>
                </a:solidFill>
              </a:rPr>
              <a:t>Computational burden on mobile </a:t>
            </a:r>
            <a:r>
              <a:rPr lang="en-US" sz="2400" dirty="0" smtClean="0">
                <a:solidFill>
                  <a:schemeClr val="bg1"/>
                </a:solidFill>
              </a:rPr>
              <a:t>platforms</a:t>
            </a:r>
          </a:p>
          <a:p>
            <a:pPr>
              <a:buFont typeface="+mj-lt"/>
              <a:buAutoNum type="arabicPeriod"/>
            </a:pPr>
            <a:endParaRPr lang="en-US" sz="2400" dirty="0">
              <a:solidFill>
                <a:schemeClr val="bg1"/>
              </a:solidFill>
            </a:endParaRPr>
          </a:p>
          <a:p>
            <a:pPr>
              <a:buFont typeface="+mj-lt"/>
              <a:buAutoNum type="arabicPeriod"/>
            </a:pPr>
            <a:r>
              <a:rPr lang="en-US" sz="2400" dirty="0">
                <a:solidFill>
                  <a:schemeClr val="bg1"/>
                </a:solidFill>
              </a:rPr>
              <a:t>Interpretability of </a:t>
            </a:r>
            <a:r>
              <a:rPr lang="en-US" sz="2400" dirty="0" smtClean="0">
                <a:solidFill>
                  <a:schemeClr val="bg1"/>
                </a:solidFill>
              </a:rPr>
              <a:t>models</a:t>
            </a:r>
          </a:p>
          <a:p>
            <a:pPr>
              <a:buFont typeface="+mj-lt"/>
              <a:buAutoNum type="arabicPeriod"/>
            </a:pPr>
            <a:endParaRPr lang="en-US" sz="2400" dirty="0">
              <a:solidFill>
                <a:schemeClr val="bg1"/>
              </a:solidFill>
            </a:endParaRPr>
          </a:p>
          <a:p>
            <a:pPr>
              <a:buFont typeface="+mj-lt"/>
              <a:buAutoNum type="arabicPeriod"/>
            </a:pPr>
            <a:r>
              <a:rPr lang="en-US" sz="2400" dirty="0">
                <a:solidFill>
                  <a:schemeClr val="bg1"/>
                </a:solidFill>
              </a:rPr>
              <a:t>Pitfalls of over-optimism</a:t>
            </a:r>
            <a:endParaRPr lang="en-US" sz="2400" b="0" i="0" dirty="0">
              <a:solidFill>
                <a:schemeClr val="bg1"/>
              </a:solidFill>
              <a:effectLst/>
            </a:endParaRPr>
          </a:p>
        </p:txBody>
      </p:sp>
    </p:spTree>
    <p:extLst>
      <p:ext uri="{BB962C8B-B14F-4D97-AF65-F5344CB8AC3E}">
        <p14:creationId xmlns:p14="http://schemas.microsoft.com/office/powerpoint/2010/main" val="2198278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296" y="1201875"/>
            <a:ext cx="3756991" cy="660054"/>
          </a:xfrm>
        </p:spPr>
        <p:txBody>
          <a:bodyPr>
            <a:normAutofit fontScale="90000"/>
          </a:bodyPr>
          <a:lstStyle/>
          <a:p>
            <a:r>
              <a:rPr lang="en-US" b="1" dirty="0"/>
              <a:t/>
            </a:r>
            <a:br>
              <a:rPr lang="en-US" b="1" dirty="0"/>
            </a:br>
            <a:endParaRPr lang="en-US" dirty="0"/>
          </a:p>
        </p:txBody>
      </p:sp>
      <p:sp>
        <p:nvSpPr>
          <p:cNvPr id="4" name="Rectangle 3"/>
          <p:cNvSpPr/>
          <p:nvPr/>
        </p:nvSpPr>
        <p:spPr>
          <a:xfrm>
            <a:off x="849733" y="530950"/>
            <a:ext cx="8353902" cy="2062103"/>
          </a:xfrm>
          <a:prstGeom prst="rect">
            <a:avLst/>
          </a:prstGeom>
        </p:spPr>
        <p:txBody>
          <a:bodyPr wrap="square">
            <a:spAutoFit/>
          </a:bodyPr>
          <a:lstStyle/>
          <a:p>
            <a:r>
              <a:rPr lang="en-US" sz="3200" b="1" u="sng" dirty="0" smtClean="0">
                <a:solidFill>
                  <a:schemeClr val="accent1">
                    <a:lumMod val="20000"/>
                    <a:lumOff val="80000"/>
                  </a:schemeClr>
                </a:solidFill>
              </a:rPr>
              <a:t>Future Forward</a:t>
            </a:r>
          </a:p>
          <a:p>
            <a:endParaRPr lang="en-US" sz="3200" b="1" u="sng" dirty="0" smtClean="0">
              <a:solidFill>
                <a:schemeClr val="accent1">
                  <a:lumMod val="20000"/>
                  <a:lumOff val="80000"/>
                </a:schemeClr>
              </a:solidFill>
            </a:endParaRPr>
          </a:p>
          <a:p>
            <a:endParaRPr lang="en-US" sz="3200" b="1" u="sng" dirty="0" smtClean="0">
              <a:solidFill>
                <a:schemeClr val="accent1">
                  <a:lumMod val="20000"/>
                  <a:lumOff val="80000"/>
                </a:schemeClr>
              </a:solidFill>
            </a:endParaRPr>
          </a:p>
          <a:p>
            <a:endParaRPr lang="en-US" sz="3200" b="1" u="sng" dirty="0">
              <a:solidFill>
                <a:schemeClr val="accent1">
                  <a:lumMod val="20000"/>
                  <a:lumOff val="80000"/>
                </a:schemeClr>
              </a:solidFill>
            </a:endParaRPr>
          </a:p>
        </p:txBody>
      </p:sp>
      <p:sp>
        <p:nvSpPr>
          <p:cNvPr id="3" name="Rectangle 2"/>
          <p:cNvSpPr/>
          <p:nvPr/>
        </p:nvSpPr>
        <p:spPr>
          <a:xfrm>
            <a:off x="849733" y="1345096"/>
            <a:ext cx="11065565" cy="4893647"/>
          </a:xfrm>
          <a:prstGeom prst="rect">
            <a:avLst/>
          </a:prstGeom>
        </p:spPr>
        <p:txBody>
          <a:bodyPr wrap="square">
            <a:spAutoFit/>
          </a:bodyPr>
          <a:lstStyle/>
          <a:p>
            <a:r>
              <a:rPr lang="en-US" sz="2400" dirty="0" smtClean="0">
                <a:solidFill>
                  <a:schemeClr val="bg1"/>
                </a:solidFill>
              </a:rPr>
              <a:t>	Despite </a:t>
            </a:r>
            <a:r>
              <a:rPr lang="en-US" sz="2400" dirty="0">
                <a:solidFill>
                  <a:schemeClr val="bg1"/>
                </a:solidFill>
              </a:rPr>
              <a:t>tremendous success and performance gain of deep learning algorithms, there remain substantial challenges in implementing standalone vision and speech applications on mobile and resource constrained devices. Future research efforts will reach out to billions of mobile phone users with the most sophisticated deep learning-based intelligent systems. </a:t>
            </a:r>
            <a:endParaRPr lang="en-US" sz="2400" dirty="0" smtClean="0">
              <a:solidFill>
                <a:schemeClr val="bg1"/>
              </a:solidFill>
            </a:endParaRPr>
          </a:p>
          <a:p>
            <a:r>
              <a:rPr lang="en-US" sz="2400" dirty="0">
                <a:solidFill>
                  <a:schemeClr val="bg1"/>
                </a:solidFill>
              </a:rPr>
              <a:t>	</a:t>
            </a:r>
            <a:endParaRPr lang="en-US" sz="2400" dirty="0" smtClean="0">
              <a:solidFill>
                <a:schemeClr val="bg1"/>
              </a:solidFill>
            </a:endParaRPr>
          </a:p>
          <a:p>
            <a:r>
              <a:rPr lang="en-US" sz="2400" dirty="0">
                <a:solidFill>
                  <a:schemeClr val="bg1"/>
                </a:solidFill>
              </a:rPr>
              <a:t>	</a:t>
            </a:r>
            <a:r>
              <a:rPr lang="en-US" sz="2400" dirty="0" smtClean="0">
                <a:solidFill>
                  <a:schemeClr val="bg1"/>
                </a:solidFill>
              </a:rPr>
              <a:t>From </a:t>
            </a:r>
            <a:r>
              <a:rPr lang="en-US" sz="2400" dirty="0">
                <a:solidFill>
                  <a:schemeClr val="bg1"/>
                </a:solidFill>
              </a:rPr>
              <a:t>sentiment and emotion recognition to developing self-driving intelligent transportation systems, there is a long list of vision and speech applications that will gradually automate and assist human’s visual and auditory perception to a greater scale and precision. </a:t>
            </a:r>
            <a:r>
              <a:rPr lang="en-US" sz="2400" dirty="0">
                <a:solidFill>
                  <a:schemeClr val="bg1"/>
                </a:solidFill>
              </a:rPr>
              <a:t>With an overview of emerging applications across many disciplines such as behavioral science, psychology, transportation, and medicine, this story serves as an excellent foundation for researchers, practitioners, and application developers and users.</a:t>
            </a:r>
          </a:p>
        </p:txBody>
      </p:sp>
    </p:spTree>
    <p:extLst>
      <p:ext uri="{BB962C8B-B14F-4D97-AF65-F5344CB8AC3E}">
        <p14:creationId xmlns:p14="http://schemas.microsoft.com/office/powerpoint/2010/main" val="264684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4991D3"/>
            </a:gs>
            <a:gs pos="100000">
              <a:schemeClr val="accent1">
                <a:lumMod val="45000"/>
                <a:lumOff val="55000"/>
              </a:schemeClr>
            </a:gs>
            <a:gs pos="0">
              <a:schemeClr val="accent1">
                <a:lumMod val="100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D0A48-7FB3-334D-AFBF-4884E052F1D8}"/>
              </a:ext>
            </a:extLst>
          </p:cNvPr>
          <p:cNvSpPr>
            <a:spLocks noGrp="1"/>
          </p:cNvSpPr>
          <p:nvPr>
            <p:ph type="ctrTitle"/>
          </p:nvPr>
        </p:nvSpPr>
        <p:spPr>
          <a:xfrm>
            <a:off x="3477075" y="3633166"/>
            <a:ext cx="5012267" cy="859640"/>
          </a:xfrm>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Thank You</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4175637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641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Arial(Heading)</vt:lpstr>
      <vt:lpstr>Calibri</vt:lpstr>
      <vt:lpstr>Calibri Light</vt:lpstr>
      <vt:lpstr>medium-content-serif-font</vt:lpstr>
      <vt:lpstr>Office Theme</vt:lpstr>
      <vt:lpstr>Deep Neural Networks in Speech and Vision Systems</vt:lpstr>
      <vt:lpstr>Introduction</vt:lpstr>
      <vt:lpstr> </vt:lpstr>
      <vt:lpstr> </vt:lpstr>
      <vt:lpstr> </vt:lpstr>
      <vt:lpstr> </vt:lpstr>
      <vt:lpstr> </vt:lpstr>
      <vt:lpstr>   Thank You </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Shailesha Prasad Maganahalli -X (shmagana - INFOSYS LIMITED at Cisco)</dc:creator>
  <cp:lastModifiedBy>Shailesha Prasad Maganahalli -X (shmagana - INFOSYS LIMITED at Cisco)</cp:lastModifiedBy>
  <cp:revision>58</cp:revision>
  <dcterms:created xsi:type="dcterms:W3CDTF">2019-09-20T19:35:14Z</dcterms:created>
  <dcterms:modified xsi:type="dcterms:W3CDTF">2020-05-17T23:12:37Z</dcterms:modified>
</cp:coreProperties>
</file>