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4"/>
  </p:notesMasterIdLst>
  <p:sldIdLst>
    <p:sldId id="256" r:id="rId2"/>
    <p:sldId id="258" r:id="rId3"/>
    <p:sldId id="267" r:id="rId4"/>
    <p:sldId id="280" r:id="rId5"/>
    <p:sldId id="268" r:id="rId6"/>
    <p:sldId id="276" r:id="rId7"/>
    <p:sldId id="269" r:id="rId8"/>
    <p:sldId id="274" r:id="rId9"/>
    <p:sldId id="278" r:id="rId10"/>
    <p:sldId id="279" r:id="rId11"/>
    <p:sldId id="27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gesh" initials="Y" lastIdx="1" clrIdx="0">
    <p:extLst>
      <p:ext uri="{19B8F6BF-5375-455C-9EA6-DF929625EA0E}">
        <p15:presenceInfo xmlns:p15="http://schemas.microsoft.com/office/powerpoint/2012/main" userId="29f8ec486c0ed0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3" d="100"/>
          <a:sy n="73" d="100"/>
        </p:scale>
        <p:origin x="1070" y="43"/>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716"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11T13:43:56.89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85AD4-7E05-4E6F-9BB8-6017BE67067E}" type="datetimeFigureOut">
              <a:rPr lang="en-US"/>
              <a:pPr/>
              <a:t>11/11/2020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325BE-5556-4894-AF84-85798DA56100}" type="slidenum">
              <a:rPr lang="en-US"/>
              <a:pPr/>
              <a:t>‹#›</a:t>
            </a:fld>
            <a:endParaRPr lang="en-US"/>
          </a:p>
        </p:txBody>
      </p:sp>
    </p:spTree>
    <p:extLst>
      <p:ext uri="{BB962C8B-B14F-4D97-AF65-F5344CB8AC3E}">
        <p14:creationId xmlns:p14="http://schemas.microsoft.com/office/powerpoint/2010/main" val="45068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325BE-5556-4894-AF84-85798DA56100}" type="slidenum">
              <a:rPr lang="en-US"/>
              <a:pPr/>
              <a:t>1</a:t>
            </a:fld>
            <a:endParaRPr lang="en-US"/>
          </a:p>
        </p:txBody>
      </p:sp>
    </p:spTree>
    <p:extLst>
      <p:ext uri="{BB962C8B-B14F-4D97-AF65-F5344CB8AC3E}">
        <p14:creationId xmlns:p14="http://schemas.microsoft.com/office/powerpoint/2010/main" val="2429505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325BE-5556-4894-AF84-85798DA56100}" type="slidenum">
              <a:rPr lang="en-US"/>
              <a:pPr/>
              <a:t>2</a:t>
            </a:fld>
            <a:endParaRPr lang="en-US"/>
          </a:p>
        </p:txBody>
      </p:sp>
    </p:spTree>
    <p:extLst>
      <p:ext uri="{BB962C8B-B14F-4D97-AF65-F5344CB8AC3E}">
        <p14:creationId xmlns:p14="http://schemas.microsoft.com/office/powerpoint/2010/main" val="1592085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325BE-5556-4894-AF84-85798DA56100}" type="slidenum">
              <a:rPr lang="en-US"/>
              <a:pPr/>
              <a:t>12</a:t>
            </a:fld>
            <a:endParaRPr lang="en-US"/>
          </a:p>
        </p:txBody>
      </p:sp>
    </p:spTree>
    <p:extLst>
      <p:ext uri="{BB962C8B-B14F-4D97-AF65-F5344CB8AC3E}">
        <p14:creationId xmlns:p14="http://schemas.microsoft.com/office/powerpoint/2010/main" val="3035826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chemeClr val="accent6">
              <a:lumMod val="75000"/>
            </a:schemeClr>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rgbClr val="00206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8662078"/>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5"/>
            <a:ext cx="11524432" cy="1063487"/>
          </a:xfrm>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021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27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363699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50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60393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09" y="3417661"/>
            <a:ext cx="6947121" cy="1241878"/>
          </a:xfrm>
          <a:prstGeom prst="rect">
            <a:avLst/>
          </a:prstGeo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a:t>Click to edit Master text styles</a:t>
            </a:r>
          </a:p>
          <a:p>
            <a:pPr marL="3175" lvl="1" indent="0" algn="l" defTabSz="914363"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39089871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939451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3_Demo, Video etc. &quot;special&quot; slides">
    <p:bg>
      <p:bgPr>
        <a:solidFill>
          <a:srgbClr val="00B0F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Tree>
    <p:extLst>
      <p:ext uri="{BB962C8B-B14F-4D97-AF65-F5344CB8AC3E}">
        <p14:creationId xmlns:p14="http://schemas.microsoft.com/office/powerpoint/2010/main" val="12601421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1829899107"/>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72" r:id="rId3"/>
    <p:sldLayoutId id="2147483703" r:id="rId4"/>
    <p:sldLayoutId id="2147483673" r:id="rId5"/>
    <p:sldLayoutId id="2147483674" r:id="rId6"/>
    <p:sldLayoutId id="2147483675" r:id="rId7"/>
    <p:sldLayoutId id="2147483676" r:id="rId8"/>
    <p:sldLayoutId id="2147483702"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scholar.google.com/scholar_lookup?journal=Curr+Opin+Psychol&amp;title=Social+media,+big+data,+and+mental+health:+current+advances+and+ethical+implications&amp;author=M+Conway&amp;author=D+O%E2%80%99Connor&amp;volume=9&amp;publication_year=2016&amp;pages=77-82&amp;pmid=27042689&amp;doi=10.1016/j.copsyc.2016.01.004&amp;" TargetMode="External"/><Relationship Id="rId3" Type="http://schemas.openxmlformats.org/officeDocument/2006/relationships/hyperlink" Target="https://scholar.google.com/scholar_lookup?title=Social+network+analysis&amp;author=J+Scott&amp;publication_year=2017&amp;" TargetMode="External"/><Relationship Id="rId7" Type="http://schemas.openxmlformats.org/officeDocument/2006/relationships/hyperlink" Target="https://dx.doi.org/10.1016%2Fj.copsyc.2016.01.004"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hyperlink" Target="https://www.ncbi.nlm.nih.gov/pubmed/27042689" TargetMode="External"/><Relationship Id="rId11" Type="http://schemas.openxmlformats.org/officeDocument/2006/relationships/hyperlink" Target="https://scholar.google.com/scholar_lookup?journal=J+Lang+Soc+Psychol&amp;title=The+psychological+meaning+of+words:+LIWC+and+computerized+text+analysis+methods&amp;author=YR+Tausczik&amp;author=JW+Pennebaker&amp;volume=29&amp;issue=1&amp;publication_year=2010&amp;pages=24-54&amp;doi=10.1177/0261927X09351676&amp;" TargetMode="External"/><Relationship Id="rId5" Type="http://schemas.openxmlformats.org/officeDocument/2006/relationships/hyperlink" Target="https://www.ncbi.nlm.nih.gov/pmc/articles/PMC4815031/" TargetMode="External"/><Relationship Id="rId10" Type="http://schemas.openxmlformats.org/officeDocument/2006/relationships/hyperlink" Target="https://dx.doi.org/10.1177%2F0261927X09351676" TargetMode="External"/><Relationship Id="rId4" Type="http://schemas.openxmlformats.org/officeDocument/2006/relationships/hyperlink" Target="https://scholar.google.com/scholar_lookup?title=Knowledge+Solutions&amp;author=Olivier+Serrat&amp;publication_year=2017&amp;" TargetMode="External"/><Relationship Id="rId9" Type="http://schemas.openxmlformats.org/officeDocument/2006/relationships/hyperlink" Target="https://scholar.google.com/scholar_lookup?title=Advances+in+Knowledge+Discovery+and+Data+Mining&amp;author=Nir+Ofek&amp;author=Gilad+Katz&amp;author=Bracha+Shapira&amp;author=Yedidya+Bar-Zev&amp;publication_year=2015&am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87681" y="5213741"/>
            <a:ext cx="8579886" cy="1405836"/>
          </a:xfrm>
        </p:spPr>
        <p:txBody>
          <a:bodyPr>
            <a:noAutofit/>
          </a:bodyPr>
          <a:lstStyle/>
          <a:p>
            <a:pPr>
              <a:lnSpc>
                <a:spcPct val="150000"/>
              </a:lnSpc>
            </a:pPr>
            <a:r>
              <a:rPr lang="en-US" dirty="0">
                <a:latin typeface="Times New Roman" panose="02020603050405020304" pitchFamily="18" charset="0"/>
                <a:cs typeface="Times New Roman" panose="02020603050405020304" pitchFamily="18" charset="0"/>
              </a:rPr>
              <a:t>Authors : Shailesh Sachan, Taha Khan, Mujtaba Sayyed</a:t>
            </a:r>
          </a:p>
          <a:p>
            <a:pPr>
              <a:lnSpc>
                <a:spcPct val="150000"/>
              </a:lnSpc>
            </a:pPr>
            <a:r>
              <a:rPr lang="en-US" dirty="0">
                <a:latin typeface="Times New Roman" panose="02020603050405020304" pitchFamily="18" charset="0"/>
                <a:cs typeface="Times New Roman" panose="02020603050405020304" pitchFamily="18" charset="0"/>
              </a:rPr>
              <a:t>Mentor : Prof. Diksha Kumar.</a:t>
            </a:r>
          </a:p>
        </p:txBody>
      </p:sp>
      <p:sp>
        <p:nvSpPr>
          <p:cNvPr id="3" name="Title 2"/>
          <p:cNvSpPr>
            <a:spLocks noGrp="1"/>
          </p:cNvSpPr>
          <p:nvPr>
            <p:ph type="ctrTitle"/>
          </p:nvPr>
        </p:nvSpPr>
        <p:spPr>
          <a:xfrm>
            <a:off x="26420" y="2263806"/>
            <a:ext cx="8579886" cy="3099581"/>
          </a:xfrm>
          <a:solidFill>
            <a:srgbClr val="00B050"/>
          </a:solidFill>
        </p:spPr>
        <p:txBody>
          <a:bodyPr/>
          <a:lstStyle/>
          <a:p>
            <a:pPr algn="ctr">
              <a:lnSpc>
                <a:spcPct val="100000"/>
              </a:lnSpc>
            </a:pPr>
            <a:r>
              <a:rPr lang="en-US" dirty="0">
                <a:latin typeface="Times New Roman" panose="02020603050405020304" pitchFamily="18" charset="0"/>
                <a:cs typeface="Times New Roman" panose="02020603050405020304" pitchFamily="18" charset="0"/>
              </a:rPr>
              <a:t>Title : Detecting-Depression-in-Tweets.</a:t>
            </a:r>
            <a:br>
              <a:rPr lang="en-IN" sz="5400" dirty="0">
                <a:latin typeface="Times New Roman" panose="02020603050405020304" pitchFamily="18" charset="0"/>
                <a:cs typeface="Times New Roman" panose="02020603050405020304" pitchFamily="18" charset="0"/>
              </a:rPr>
            </a:br>
            <a:endParaRPr lang="en-US" sz="5400" b="1" dirty="0">
              <a:latin typeface="Times New Roman" panose="02020603050405020304" pitchFamily="18" charset="0"/>
              <a:cs typeface="Times New Roman" panose="02020603050405020304" pitchFamily="18" charset="0"/>
            </a:endParaRPr>
          </a:p>
        </p:txBody>
      </p:sp>
      <p:pic>
        <p:nvPicPr>
          <p:cNvPr id="4" name="Picture 3" descr="saraswati_ college_logo"/>
          <p:cNvPicPr/>
          <p:nvPr/>
        </p:nvPicPr>
        <p:blipFill>
          <a:blip r:embed="rId3">
            <a:extLst>
              <a:ext uri="{28A0092B-C50C-407E-A947-70E740481C1C}">
                <a14:useLocalDpi xmlns:a14="http://schemas.microsoft.com/office/drawing/2010/main" val="0"/>
              </a:ext>
            </a:extLst>
          </a:blip>
          <a:srcRect/>
          <a:stretch>
            <a:fillRect/>
          </a:stretch>
        </p:blipFill>
        <p:spPr bwMode="auto">
          <a:xfrm>
            <a:off x="1702776" y="150921"/>
            <a:ext cx="8657465" cy="1713390"/>
          </a:xfrm>
          <a:prstGeom prst="rect">
            <a:avLst/>
          </a:prstGeom>
          <a:noFill/>
        </p:spPr>
      </p:pic>
      <p:pic>
        <p:nvPicPr>
          <p:cNvPr id="7" name="Picture 6">
            <a:extLst>
              <a:ext uri="{FF2B5EF4-FFF2-40B4-BE49-F238E27FC236}">
                <a16:creationId xmlns:a16="http://schemas.microsoft.com/office/drawing/2014/main" id="{0A81E56E-6BC7-4631-A62F-6D61208A1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7567" y="2263806"/>
            <a:ext cx="3424433" cy="3099581"/>
          </a:xfrm>
          <a:prstGeom prst="rect">
            <a:avLst/>
          </a:prstGeom>
        </p:spPr>
      </p:pic>
    </p:spTree>
    <p:extLst>
      <p:ext uri="{BB962C8B-B14F-4D97-AF65-F5344CB8AC3E}">
        <p14:creationId xmlns:p14="http://schemas.microsoft.com/office/powerpoint/2010/main" val="2015918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E7B7C8-54F1-4770-8D36-30F1A8910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411" y="5379628"/>
            <a:ext cx="4896319" cy="1205102"/>
          </a:xfrm>
          <a:prstGeom prst="rect">
            <a:avLst/>
          </a:prstGeom>
        </p:spPr>
      </p:pic>
      <p:pic>
        <p:nvPicPr>
          <p:cNvPr id="5" name="Picture 4">
            <a:extLst>
              <a:ext uri="{FF2B5EF4-FFF2-40B4-BE49-F238E27FC236}">
                <a16:creationId xmlns:a16="http://schemas.microsoft.com/office/drawing/2014/main" id="{93614EB1-F449-4506-8192-6063919A3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522" y="2554082"/>
            <a:ext cx="2758679" cy="1091085"/>
          </a:xfrm>
          <a:prstGeom prst="rect">
            <a:avLst/>
          </a:prstGeom>
        </p:spPr>
      </p:pic>
      <p:pic>
        <p:nvPicPr>
          <p:cNvPr id="7" name="Picture 6">
            <a:extLst>
              <a:ext uri="{FF2B5EF4-FFF2-40B4-BE49-F238E27FC236}">
                <a16:creationId xmlns:a16="http://schemas.microsoft.com/office/drawing/2014/main" id="{C3E916AD-4334-4FB5-9031-673181A70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0405" y="0"/>
            <a:ext cx="4762913" cy="6558455"/>
          </a:xfrm>
          <a:prstGeom prst="rect">
            <a:avLst/>
          </a:prstGeom>
          <a:ln>
            <a:noFill/>
          </a:ln>
          <a:effectLst>
            <a:softEdge rad="112500"/>
          </a:effectLst>
        </p:spPr>
      </p:pic>
      <p:pic>
        <p:nvPicPr>
          <p:cNvPr id="9" name="Picture 8">
            <a:extLst>
              <a:ext uri="{FF2B5EF4-FFF2-40B4-BE49-F238E27FC236}">
                <a16:creationId xmlns:a16="http://schemas.microsoft.com/office/drawing/2014/main" id="{BC1F3E6B-39FE-4999-9406-3F98D54AEC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412" y="273270"/>
            <a:ext cx="4747671" cy="4950372"/>
          </a:xfrm>
          <a:prstGeom prst="rect">
            <a:avLst/>
          </a:prstGeom>
          <a:ln>
            <a:noFill/>
          </a:ln>
          <a:effectLst>
            <a:outerShdw blurRad="292100" dist="139700" dir="2700000" algn="tl" rotWithShape="0">
              <a:srgbClr val="333333">
                <a:alpha val="65000"/>
              </a:srgbClr>
            </a:outerShdw>
          </a:effectLst>
        </p:spPr>
      </p:pic>
      <p:sp>
        <p:nvSpPr>
          <p:cNvPr id="10" name="Arrow: Right 9">
            <a:extLst>
              <a:ext uri="{FF2B5EF4-FFF2-40B4-BE49-F238E27FC236}">
                <a16:creationId xmlns:a16="http://schemas.microsoft.com/office/drawing/2014/main" id="{2399E563-BE43-4F21-8E73-B6C08E08C635}"/>
              </a:ext>
            </a:extLst>
          </p:cNvPr>
          <p:cNvSpPr/>
          <p:nvPr/>
        </p:nvSpPr>
        <p:spPr>
          <a:xfrm>
            <a:off x="5938345" y="2207172"/>
            <a:ext cx="1193413" cy="1103587"/>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8360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134560F-AD2E-4075-BD31-283AF22346A3}"/>
              </a:ext>
            </a:extLst>
          </p:cNvPr>
          <p:cNvSpPr txBox="1">
            <a:spLocks/>
          </p:cNvSpPr>
          <p:nvPr/>
        </p:nvSpPr>
        <p:spPr>
          <a:xfrm>
            <a:off x="379413" y="221941"/>
            <a:ext cx="11525250" cy="5948039"/>
          </a:xfrm>
          <a:prstGeom prst="rect">
            <a:avLst/>
          </a:prstGeom>
        </p:spPr>
        <p:txBody>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dirty="0"/>
          </a:p>
        </p:txBody>
      </p:sp>
      <p:sp>
        <p:nvSpPr>
          <p:cNvPr id="7" name="Content Placeholder 4">
            <a:extLst>
              <a:ext uri="{FF2B5EF4-FFF2-40B4-BE49-F238E27FC236}">
                <a16:creationId xmlns:a16="http://schemas.microsoft.com/office/drawing/2014/main" id="{2D402ABC-88E7-453A-8E09-42F28AC2A88A}"/>
              </a:ext>
            </a:extLst>
          </p:cNvPr>
          <p:cNvSpPr txBox="1">
            <a:spLocks/>
          </p:cNvSpPr>
          <p:nvPr/>
        </p:nvSpPr>
        <p:spPr>
          <a:xfrm>
            <a:off x="883909" y="212630"/>
            <a:ext cx="10803594" cy="6432739"/>
          </a:xfrm>
          <a:prstGeom prst="rect">
            <a:avLst/>
          </a:prstGeom>
        </p:spPr>
        <p:txBody>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sz="3600" dirty="0">
                <a:latin typeface="Times New Roman" panose="02020603050405020304" pitchFamily="18" charset="0"/>
                <a:cs typeface="Times New Roman" panose="02020603050405020304" pitchFamily="18" charset="0"/>
              </a:rPr>
              <a:t>Conclusion</a:t>
            </a:r>
          </a:p>
          <a:p>
            <a:pPr marL="0" indent="0" algn="just">
              <a:buNone/>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400" b="0" dirty="0">
              <a:latin typeface="Times New Roman" panose="02020603050405020304" pitchFamily="18" charset="0"/>
              <a:cs typeface="Times New Roman" panose="02020603050405020304" pitchFamily="18" charset="0"/>
            </a:endParaRPr>
          </a:p>
          <a:p>
            <a:pPr algn="l"/>
            <a:r>
              <a:rPr lang="en-US" sz="2800" b="0" i="0" dirty="0">
                <a:solidFill>
                  <a:srgbClr val="000000"/>
                </a:solidFill>
                <a:effectLst/>
                <a:latin typeface="Times New Roman" panose="02020603050405020304" pitchFamily="18" charset="0"/>
              </a:rPr>
              <a:t>Machine learning techniques identify high quality solutions of mental health problems among Twitter users.</a:t>
            </a:r>
          </a:p>
          <a:p>
            <a:pPr algn="l"/>
            <a:r>
              <a:rPr lang="en-US" sz="2800" b="1" i="0" dirty="0">
                <a:solidFill>
                  <a:srgbClr val="000000"/>
                </a:solidFill>
                <a:effectLst/>
                <a:latin typeface="Times New Roman" panose="02020603050405020304" pitchFamily="18" charset="0"/>
              </a:rPr>
              <a:t>Keywords: </a:t>
            </a:r>
            <a:r>
              <a:rPr lang="en-US" sz="2800" b="0" i="0" dirty="0">
                <a:solidFill>
                  <a:srgbClr val="000000"/>
                </a:solidFill>
                <a:effectLst/>
                <a:latin typeface="Times New Roman" panose="02020603050405020304" pitchFamily="18" charset="0"/>
              </a:rPr>
              <a:t>Social network, Emotions, Depression, Sentiment analysis</a:t>
            </a:r>
          </a:p>
          <a:p>
            <a:pPr marL="0" indent="0" algn="just">
              <a:buNone/>
            </a:pPr>
            <a:endParaRPr lang="en-IN" sz="2800"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pPr marL="0" indent="0">
              <a:buNone/>
            </a:pPr>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pPr marL="0" indent="0">
              <a:buNone/>
            </a:pPr>
            <a:endParaRPr lang="en-IN" b="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r>
              <a:rPr lang="en-IN" dirty="0"/>
              <a:t>Proposed methodology :explain flow of project with block diagram or flow chart .</a:t>
            </a:r>
          </a:p>
          <a:p>
            <a:r>
              <a:rPr lang="en-IN" dirty="0"/>
              <a:t>Technology used : </a:t>
            </a:r>
            <a:r>
              <a:rPr lang="en-IN" dirty="0" err="1"/>
              <a:t>sw</a:t>
            </a:r>
            <a:r>
              <a:rPr lang="en-IN" dirty="0"/>
              <a:t> and </a:t>
            </a:r>
            <a:r>
              <a:rPr lang="en-IN" dirty="0" err="1"/>
              <a:t>hw</a:t>
            </a:r>
            <a:r>
              <a:rPr lang="en-IN" dirty="0"/>
              <a:t> been used in project</a:t>
            </a:r>
          </a:p>
          <a:p>
            <a:r>
              <a:rPr lang="en-IN" dirty="0"/>
              <a:t>Innovation : Describe about new innovation in your project which could help </a:t>
            </a:r>
            <a:r>
              <a:rPr lang="en-IN" dirty="0" err="1"/>
              <a:t>india</a:t>
            </a:r>
            <a:r>
              <a:rPr lang="en-IN" dirty="0"/>
              <a:t> to become </a:t>
            </a:r>
            <a:r>
              <a:rPr lang="en-IN" dirty="0" err="1"/>
              <a:t>aatam-nirbhar</a:t>
            </a:r>
            <a:r>
              <a:rPr lang="en-IN" dirty="0"/>
              <a:t>.</a:t>
            </a:r>
          </a:p>
          <a:p>
            <a:r>
              <a:rPr lang="en-IN" dirty="0"/>
              <a:t>Cost effective – explain in what way project is  cost effective </a:t>
            </a:r>
          </a:p>
          <a:p>
            <a:endParaRPr lang="en-IN" dirty="0"/>
          </a:p>
        </p:txBody>
      </p:sp>
    </p:spTree>
    <p:extLst>
      <p:ext uri="{BB962C8B-B14F-4D97-AF65-F5344CB8AC3E}">
        <p14:creationId xmlns:p14="http://schemas.microsoft.com/office/powerpoint/2010/main" val="361279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50">
            <a:alpha val="99000"/>
          </a:srgb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3992808" y="199698"/>
            <a:ext cx="4206383" cy="756744"/>
          </a:xfrm>
        </p:spPr>
        <p:txBody>
          <a:bodyPr/>
          <a:lstStyle/>
          <a:p>
            <a:pPr algn="ctr"/>
            <a:r>
              <a:rPr lang="en-US" dirty="0">
                <a:latin typeface="Times New Roman" panose="02020603050405020304" pitchFamily="18" charset="0"/>
                <a:cs typeface="Times New Roman" panose="02020603050405020304" pitchFamily="18" charset="0"/>
              </a:rPr>
              <a:t>Thank You!</a:t>
            </a:r>
          </a:p>
        </p:txBody>
      </p:sp>
      <p:sp>
        <p:nvSpPr>
          <p:cNvPr id="2" name="TextBox 1">
            <a:extLst>
              <a:ext uri="{FF2B5EF4-FFF2-40B4-BE49-F238E27FC236}">
                <a16:creationId xmlns:a16="http://schemas.microsoft.com/office/drawing/2014/main" id="{76FD3665-9F66-4FD1-95EB-E9D304D350CD}"/>
              </a:ext>
            </a:extLst>
          </p:cNvPr>
          <p:cNvSpPr txBox="1"/>
          <p:nvPr/>
        </p:nvSpPr>
        <p:spPr>
          <a:xfrm>
            <a:off x="536029" y="2932386"/>
            <a:ext cx="10752082" cy="3520966"/>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rmAutofit/>
          </a:bodyPr>
          <a:lstStyle/>
          <a:p>
            <a:pPr algn="l"/>
            <a:r>
              <a:rPr lang="en-IN" sz="1600" b="0" i="0">
                <a:solidFill>
                  <a:srgbClr val="000000"/>
                </a:solidFill>
                <a:effectLst/>
                <a:latin typeface="Times New Roman" panose="02020603050405020304" pitchFamily="18" charset="0"/>
              </a:rPr>
              <a:t>1. Scott J. Social network analysis. Thousand Oaks: Sage; 2017. [</a:t>
            </a:r>
            <a:r>
              <a:rPr lang="en-IN" sz="1600" b="0" i="0">
                <a:solidFill>
                  <a:srgbClr val="642A8F"/>
                </a:solidFill>
                <a:effectLst/>
                <a:latin typeface="Times New Roman" panose="02020603050405020304" pitchFamily="18" charset="0"/>
                <a:hlinkClick r:id="rId3"/>
              </a:rPr>
              <a:t>Google Scholar</a:t>
            </a:r>
            <a:r>
              <a:rPr lang="en-IN" sz="1600" b="0" i="0">
                <a:solidFill>
                  <a:srgbClr val="000000"/>
                </a:solidFill>
                <a:effectLst/>
                <a:latin typeface="Times New Roman" panose="02020603050405020304" pitchFamily="18" charset="0"/>
              </a:rPr>
              <a:t>]</a:t>
            </a:r>
          </a:p>
          <a:p>
            <a:pPr algn="l"/>
            <a:r>
              <a:rPr lang="en-IN" sz="1600" b="0" i="0">
                <a:solidFill>
                  <a:srgbClr val="000000"/>
                </a:solidFill>
                <a:effectLst/>
                <a:latin typeface="Times New Roman" panose="02020603050405020304" pitchFamily="18" charset="0"/>
              </a:rPr>
              <a:t>2. Serrat Olivier. Knowledge Solutions. Singapore: Springer Singapore; 2017. Social Network Analysis; pp. 39–43. [</a:t>
            </a:r>
            <a:r>
              <a:rPr lang="en-IN" sz="1600" b="0" i="0">
                <a:solidFill>
                  <a:srgbClr val="642A8F"/>
                </a:solidFill>
                <a:effectLst/>
                <a:latin typeface="Times New Roman" panose="02020603050405020304" pitchFamily="18" charset="0"/>
                <a:hlinkClick r:id="rId4"/>
              </a:rPr>
              <a:t>Google Scholar</a:t>
            </a:r>
            <a:r>
              <a:rPr lang="en-IN" sz="1600" b="0" i="0">
                <a:solidFill>
                  <a:srgbClr val="000000"/>
                </a:solidFill>
                <a:effectLst/>
                <a:latin typeface="Times New Roman" panose="02020603050405020304" pitchFamily="18" charset="0"/>
              </a:rPr>
              <a:t>]</a:t>
            </a:r>
          </a:p>
          <a:p>
            <a:pPr algn="l"/>
            <a:r>
              <a:rPr lang="en-IN" sz="1600" b="0" i="0">
                <a:solidFill>
                  <a:srgbClr val="000000"/>
                </a:solidFill>
                <a:effectLst/>
                <a:latin typeface="Times New Roman" panose="02020603050405020304" pitchFamily="18" charset="0"/>
              </a:rPr>
              <a:t>3. Mikal J, Hurst S, Conway M. Investigating patient attitudes towards the use of social media data to augment depression diagnosis and treatment: a qualitative study. In: Proceedings of the fourth workshop on computational linguistics and clinical psychology—from linguistic signal to clinical reality. 2017.</a:t>
            </a:r>
          </a:p>
          <a:p>
            <a:pPr algn="l"/>
            <a:r>
              <a:rPr lang="en-IN" sz="1600" b="0" i="0">
                <a:solidFill>
                  <a:srgbClr val="000000"/>
                </a:solidFill>
                <a:effectLst/>
                <a:latin typeface="Times New Roman" panose="02020603050405020304" pitchFamily="18" charset="0"/>
              </a:rPr>
              <a:t>4. Conway M, O’Connor D. Social media, big data, and mental health: current advances and ethical implications. Curr Opin Psychol. 2016;9:77–82. doi: 10.1016/j.copsyc.2016.01.004. [</a:t>
            </a:r>
            <a:r>
              <a:rPr lang="en-IN" sz="1600" b="0" i="0">
                <a:solidFill>
                  <a:srgbClr val="642A8F"/>
                </a:solidFill>
                <a:effectLst/>
                <a:latin typeface="Times New Roman" panose="02020603050405020304" pitchFamily="18" charset="0"/>
                <a:hlinkClick r:id="rId5"/>
              </a:rPr>
              <a:t>PMC free article</a:t>
            </a:r>
            <a:r>
              <a:rPr lang="en-IN" sz="1600" b="0" i="0">
                <a:solidFill>
                  <a:srgbClr val="000000"/>
                </a:solidFill>
                <a:effectLst/>
                <a:latin typeface="Times New Roman" panose="02020603050405020304" pitchFamily="18" charset="0"/>
              </a:rPr>
              <a:t>] [</a:t>
            </a:r>
            <a:r>
              <a:rPr lang="en-IN" sz="1600" b="0" i="0">
                <a:solidFill>
                  <a:srgbClr val="642A8F"/>
                </a:solidFill>
                <a:effectLst/>
                <a:latin typeface="Times New Roman" panose="02020603050405020304" pitchFamily="18" charset="0"/>
                <a:hlinkClick r:id="rId6"/>
              </a:rPr>
              <a:t>PubMed</a:t>
            </a:r>
            <a:r>
              <a:rPr lang="en-IN" sz="1600" b="0" i="0">
                <a:solidFill>
                  <a:srgbClr val="000000"/>
                </a:solidFill>
                <a:effectLst/>
                <a:latin typeface="Times New Roman" panose="02020603050405020304" pitchFamily="18" charset="0"/>
              </a:rPr>
              <a:t>] [</a:t>
            </a:r>
            <a:r>
              <a:rPr lang="en-IN" sz="1600" b="0" i="0">
                <a:solidFill>
                  <a:srgbClr val="642A8F"/>
                </a:solidFill>
                <a:effectLst/>
                <a:latin typeface="Times New Roman" panose="02020603050405020304" pitchFamily="18" charset="0"/>
                <a:hlinkClick r:id="rId7"/>
              </a:rPr>
              <a:t>CrossRef</a:t>
            </a:r>
            <a:r>
              <a:rPr lang="en-IN" sz="1600" b="0" i="0">
                <a:solidFill>
                  <a:srgbClr val="000000"/>
                </a:solidFill>
                <a:effectLst/>
                <a:latin typeface="Times New Roman" panose="02020603050405020304" pitchFamily="18" charset="0"/>
              </a:rPr>
              <a:t>] [</a:t>
            </a:r>
            <a:r>
              <a:rPr lang="en-IN" sz="1600" b="0" i="0">
                <a:solidFill>
                  <a:srgbClr val="642A8F"/>
                </a:solidFill>
                <a:effectLst/>
                <a:latin typeface="Times New Roman" panose="02020603050405020304" pitchFamily="18" charset="0"/>
                <a:hlinkClick r:id="rId8"/>
              </a:rPr>
              <a:t>Google Scholar</a:t>
            </a:r>
            <a:r>
              <a:rPr lang="en-IN" sz="1600" b="0" i="0">
                <a:solidFill>
                  <a:srgbClr val="000000"/>
                </a:solidFill>
                <a:effectLst/>
                <a:latin typeface="Times New Roman" panose="02020603050405020304" pitchFamily="18" charset="0"/>
              </a:rPr>
              <a:t>]</a:t>
            </a:r>
          </a:p>
          <a:p>
            <a:pPr algn="l"/>
            <a:r>
              <a:rPr lang="en-IN" sz="1600" b="0" i="0">
                <a:solidFill>
                  <a:srgbClr val="000000"/>
                </a:solidFill>
                <a:effectLst/>
                <a:latin typeface="Times New Roman" panose="02020603050405020304" pitchFamily="18" charset="0"/>
              </a:rPr>
              <a:t>5. Ofek Nir, Katz Gilad, Shapira Bracha, Bar-Zev Yedidya. Advances in Knowledge Discovery and Data Mining. Cham: Springer International Publishing; 2015. Sentiment Analysis in Transcribed Utterances; pp. 27–38. [</a:t>
            </a:r>
            <a:r>
              <a:rPr lang="en-IN" sz="1600" b="0" i="0">
                <a:solidFill>
                  <a:srgbClr val="642A8F"/>
                </a:solidFill>
                <a:effectLst/>
                <a:latin typeface="Times New Roman" panose="02020603050405020304" pitchFamily="18" charset="0"/>
                <a:hlinkClick r:id="rId9"/>
              </a:rPr>
              <a:t>Google Scholar</a:t>
            </a:r>
            <a:r>
              <a:rPr lang="en-IN" sz="1600" b="0" i="0">
                <a:solidFill>
                  <a:srgbClr val="000000"/>
                </a:solidFill>
                <a:effectLst/>
                <a:latin typeface="Times New Roman" panose="02020603050405020304" pitchFamily="18" charset="0"/>
              </a:rPr>
              <a:t>]</a:t>
            </a:r>
          </a:p>
          <a:p>
            <a:pPr algn="l"/>
            <a:r>
              <a:rPr lang="en-IN" sz="1600" b="0" i="0">
                <a:solidFill>
                  <a:srgbClr val="000000"/>
                </a:solidFill>
                <a:effectLst/>
                <a:latin typeface="Times New Roman" panose="02020603050405020304" pitchFamily="18" charset="0"/>
              </a:rPr>
              <a:t>6. Yang Y, et al. User interest and social influence based emotion prediction for individuals. In: Proceedings of the 21st ACM international conference on Multimedia. 2013. New York: ACM.</a:t>
            </a:r>
          </a:p>
          <a:p>
            <a:pPr algn="l"/>
            <a:r>
              <a:rPr lang="en-IN" sz="1600" b="0" i="0">
                <a:solidFill>
                  <a:srgbClr val="000000"/>
                </a:solidFill>
                <a:effectLst/>
                <a:latin typeface="Times New Roman" panose="02020603050405020304" pitchFamily="18" charset="0"/>
              </a:rPr>
              <a:t>7. Tausczik YR, Pennebaker JW. The psychological meaning of words: LIWC and computerized text analysis methods. J Lang Soc Psychol. 2010;29(1):24–54. doi: 10.1177/0261927X09351676. [</a:t>
            </a:r>
            <a:r>
              <a:rPr lang="en-IN" sz="1600" b="0" i="0">
                <a:solidFill>
                  <a:srgbClr val="642A8F"/>
                </a:solidFill>
                <a:effectLst/>
                <a:latin typeface="Times New Roman" panose="02020603050405020304" pitchFamily="18" charset="0"/>
                <a:hlinkClick r:id="rId10"/>
              </a:rPr>
              <a:t>CrossRef</a:t>
            </a:r>
            <a:r>
              <a:rPr lang="en-IN" sz="1600" b="0" i="0">
                <a:solidFill>
                  <a:srgbClr val="000000"/>
                </a:solidFill>
                <a:effectLst/>
                <a:latin typeface="Times New Roman" panose="02020603050405020304" pitchFamily="18" charset="0"/>
              </a:rPr>
              <a:t>] [</a:t>
            </a:r>
            <a:r>
              <a:rPr lang="en-IN" sz="1600" b="0" i="0">
                <a:solidFill>
                  <a:srgbClr val="642A8F"/>
                </a:solidFill>
                <a:effectLst/>
                <a:latin typeface="Times New Roman" panose="02020603050405020304" pitchFamily="18" charset="0"/>
                <a:hlinkClick r:id="rId11"/>
              </a:rPr>
              <a:t>Google Scholar</a:t>
            </a:r>
            <a:r>
              <a:rPr lang="en-IN" sz="1600" b="0" i="0">
                <a:solidFill>
                  <a:srgbClr val="000000"/>
                </a:solidFill>
                <a:effectLst/>
                <a:latin typeface="Times New Roman" panose="02020603050405020304" pitchFamily="18" charset="0"/>
              </a:rPr>
              <a:t>]</a:t>
            </a:r>
          </a:p>
        </p:txBody>
      </p:sp>
      <p:sp>
        <p:nvSpPr>
          <p:cNvPr id="5" name="TextBox 4">
            <a:extLst>
              <a:ext uri="{FF2B5EF4-FFF2-40B4-BE49-F238E27FC236}">
                <a16:creationId xmlns:a16="http://schemas.microsoft.com/office/drawing/2014/main" id="{347B00A5-159E-4CA3-B337-CCC37E2E9682}"/>
              </a:ext>
            </a:extLst>
          </p:cNvPr>
          <p:cNvSpPr txBox="1"/>
          <p:nvPr/>
        </p:nvSpPr>
        <p:spPr>
          <a:xfrm>
            <a:off x="536029" y="2007476"/>
            <a:ext cx="5454868" cy="672662"/>
          </a:xfrm>
          <a:prstGeom prst="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wrap="square" lIns="91409" tIns="45705" rIns="91409" bIns="45705" rtlCol="0" anchor="ctr" anchorCtr="0">
            <a:normAutofit/>
          </a:bodyPr>
          <a:lstStyle/>
          <a:p>
            <a:r>
              <a:rPr lang="en-IN"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496530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5"/>
            <a:ext cx="11524432" cy="1100485"/>
          </a:xfrm>
        </p:spPr>
        <p:txBody>
          <a:bodyPr>
            <a:normAutofit/>
          </a:bodyPr>
          <a:lstStyle/>
          <a:p>
            <a:r>
              <a:rPr lang="en-US" sz="4800" dirty="0">
                <a:latin typeface="Times New Roman" panose="02020603050405020304" pitchFamily="18" charset="0"/>
                <a:cs typeface="Times New Roman" panose="02020603050405020304" pitchFamily="18" charset="0"/>
              </a:rPr>
              <a:t>Index</a:t>
            </a:r>
          </a:p>
        </p:txBody>
      </p:sp>
      <p:sp>
        <p:nvSpPr>
          <p:cNvPr id="4" name="Text Placeholder 3"/>
          <p:cNvSpPr>
            <a:spLocks noGrp="1"/>
          </p:cNvSpPr>
          <p:nvPr>
            <p:ph type="body" sz="quarter" idx="11"/>
          </p:nvPr>
        </p:nvSpPr>
        <p:spPr/>
        <p:txBody>
          <a:bodyPr/>
          <a:lstStyle/>
          <a:p>
            <a:pPr marL="746125" indent="-742950">
              <a:buFont typeface="+mj-lt"/>
              <a:buAutoNum type="arabicPeriod"/>
            </a:pPr>
            <a:r>
              <a:rPr lang="en-US" sz="3200" dirty="0">
                <a:latin typeface="Times New Roman" panose="02020603050405020304" pitchFamily="18" charset="0"/>
                <a:cs typeface="Times New Roman" panose="02020603050405020304" pitchFamily="18" charset="0"/>
              </a:rPr>
              <a:t>Introduction</a:t>
            </a:r>
          </a:p>
          <a:p>
            <a:pPr marL="746125" indent="-742950">
              <a:buFont typeface="+mj-lt"/>
              <a:buAutoNum type="arabicPeriod"/>
            </a:pPr>
            <a:r>
              <a:rPr lang="en-US" sz="3200" dirty="0">
                <a:latin typeface="Times New Roman" panose="02020603050405020304" pitchFamily="18" charset="0"/>
                <a:cs typeface="Times New Roman" panose="02020603050405020304" pitchFamily="18" charset="0"/>
              </a:rPr>
              <a:t>Problem Statement</a:t>
            </a:r>
          </a:p>
          <a:p>
            <a:pPr marL="746125" indent="-742950">
              <a:buFont typeface="+mj-lt"/>
              <a:buAutoNum type="arabicPeriod"/>
            </a:pPr>
            <a:r>
              <a:rPr lang="en-US" sz="3200" dirty="0">
                <a:latin typeface="Times New Roman" panose="02020603050405020304" pitchFamily="18" charset="0"/>
                <a:cs typeface="Times New Roman" panose="02020603050405020304" pitchFamily="18" charset="0"/>
              </a:rPr>
              <a:t>Literature Survey</a:t>
            </a:r>
          </a:p>
          <a:p>
            <a:pPr marL="746125" indent="-742950">
              <a:buFont typeface="+mj-lt"/>
              <a:buAutoNum type="arabicPeriod"/>
            </a:pPr>
            <a:r>
              <a:rPr lang="en-US" sz="3200" dirty="0">
                <a:latin typeface="Times New Roman" panose="02020603050405020304" pitchFamily="18" charset="0"/>
                <a:cs typeface="Times New Roman" panose="02020603050405020304" pitchFamily="18" charset="0"/>
              </a:rPr>
              <a:t>Proposed Methodology</a:t>
            </a:r>
          </a:p>
          <a:p>
            <a:pPr marL="746125" indent="-742950">
              <a:buFont typeface="+mj-lt"/>
              <a:buAutoNum type="arabicPeriod"/>
            </a:pPr>
            <a:r>
              <a:rPr lang="en-US" sz="3200" dirty="0">
                <a:latin typeface="Times New Roman" panose="02020603050405020304" pitchFamily="18" charset="0"/>
                <a:cs typeface="Times New Roman" panose="02020603050405020304" pitchFamily="18" charset="0"/>
              </a:rPr>
              <a:t>Results</a:t>
            </a:r>
          </a:p>
          <a:p>
            <a:pPr marL="746125" indent="-742950">
              <a:buFont typeface="+mj-lt"/>
              <a:buAutoNum type="arabicPeriod"/>
            </a:pPr>
            <a:r>
              <a:rPr lang="en-US" sz="3200" dirty="0">
                <a:latin typeface="Times New Roman" panose="02020603050405020304" pitchFamily="18" charset="0"/>
                <a:cs typeface="Times New Roman" panose="02020603050405020304" pitchFamily="18" charset="0"/>
              </a:rPr>
              <a:t>Conclusion</a:t>
            </a:r>
          </a:p>
          <a:p>
            <a:pPr marL="746125" indent="-742950">
              <a:buFont typeface="+mj-lt"/>
              <a:buAutoNum type="arabicPeriod"/>
            </a:pPr>
            <a:r>
              <a:rPr lang="en-US" sz="3200" dirty="0">
                <a:latin typeface="Times New Roman" panose="02020603050405020304" pitchFamily="18" charset="0"/>
                <a:cs typeface="Times New Roman" panose="02020603050405020304" pitchFamily="18" charset="0"/>
              </a:rPr>
              <a:t> References</a:t>
            </a:r>
          </a:p>
          <a:p>
            <a:pPr marL="3175" indent="0"/>
            <a:endParaRPr lang="en-US" sz="3200" dirty="0"/>
          </a:p>
          <a:p>
            <a:endParaRPr lang="en-US" sz="3200" dirty="0"/>
          </a:p>
        </p:txBody>
      </p:sp>
    </p:spTree>
    <p:extLst>
      <p:ext uri="{BB962C8B-B14F-4D97-AF65-F5344CB8AC3E}">
        <p14:creationId xmlns:p14="http://schemas.microsoft.com/office/powerpoint/2010/main" val="16649531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33375" y="248574"/>
            <a:ext cx="11525250" cy="6424942"/>
          </a:xfrm>
        </p:spPr>
        <p:txBody>
          <a:bodyPr/>
          <a:lstStyle/>
          <a:p>
            <a:pPr algn="just"/>
            <a:r>
              <a:rPr lang="en-IN" sz="2800" b="1" dirty="0">
                <a:latin typeface="Times New Roman" panose="02020603050405020304" pitchFamily="18" charset="0"/>
                <a:cs typeface="Times New Roman" panose="02020603050405020304" pitchFamily="18" charset="0"/>
              </a:rPr>
              <a:t>Introduction : </a:t>
            </a:r>
          </a:p>
          <a:p>
            <a:pPr marL="0" indent="0" algn="just">
              <a:lnSpc>
                <a:spcPct val="150000"/>
              </a:lnSpc>
              <a:buNone/>
            </a:pPr>
            <a:r>
              <a:rPr lang="en-US" sz="2400" b="0" i="0" dirty="0">
                <a:solidFill>
                  <a:srgbClr val="24292E"/>
                </a:solidFill>
                <a:effectLst/>
                <a:latin typeface="-apple-system"/>
              </a:rPr>
              <a:t>1.</a:t>
            </a:r>
            <a:r>
              <a:rPr lang="en-US" sz="2000" b="0" i="0" dirty="0">
                <a:solidFill>
                  <a:srgbClr val="24292E"/>
                </a:solidFill>
                <a:effectLst/>
                <a:latin typeface="-apple-system"/>
              </a:rPr>
              <a:t>Depression is a mental illness that is not taken seriously.</a:t>
            </a:r>
          </a:p>
          <a:p>
            <a:pPr marL="0" indent="0" algn="just">
              <a:lnSpc>
                <a:spcPct val="150000"/>
              </a:lnSpc>
              <a:buNone/>
            </a:pPr>
            <a:r>
              <a:rPr lang="en-US" sz="2400" dirty="0">
                <a:solidFill>
                  <a:srgbClr val="24292E"/>
                </a:solidFill>
                <a:latin typeface="-apple-system"/>
                <a:cs typeface="Times New Roman" panose="02020603050405020304" pitchFamily="18" charset="0"/>
              </a:rPr>
              <a:t>2.</a:t>
            </a:r>
            <a:r>
              <a:rPr lang="en-US" sz="2000" b="0" i="0" dirty="0">
                <a:solidFill>
                  <a:srgbClr val="24292E"/>
                </a:solidFill>
                <a:effectLst/>
                <a:latin typeface="-apple-system"/>
              </a:rPr>
              <a:t>Everybody have experimented sadness at times. However, depression is very different from this. Depression is a psychiatric disorder that need to be addressed with medication.</a:t>
            </a:r>
          </a:p>
          <a:p>
            <a:pPr marL="0" indent="0" algn="just">
              <a:lnSpc>
                <a:spcPct val="150000"/>
              </a:lnSpc>
              <a:buNone/>
            </a:pPr>
            <a:r>
              <a:rPr lang="en-US" sz="2400" b="1" dirty="0">
                <a:solidFill>
                  <a:srgbClr val="24292E"/>
                </a:solidFill>
                <a:latin typeface="-apple-system"/>
                <a:cs typeface="Times New Roman" panose="02020603050405020304" pitchFamily="18" charset="0"/>
              </a:rPr>
              <a:t>&gt;Definition:</a:t>
            </a:r>
          </a:p>
          <a:p>
            <a:pPr marL="0" indent="0" algn="just">
              <a:lnSpc>
                <a:spcPct val="150000"/>
              </a:lnSpc>
              <a:buNone/>
            </a:pPr>
            <a:r>
              <a:rPr lang="en-US" sz="2000" b="0" i="0" dirty="0">
                <a:solidFill>
                  <a:srgbClr val="24292E"/>
                </a:solidFill>
                <a:effectLst/>
                <a:latin typeface="-apple-system"/>
              </a:rPr>
              <a:t>According to Our World in Data Website, Depressive disorders occur with varying severity. The WHO’s International Classification of Diseases (ICD-10) define this set of disorders ranging from mild to moderate to severe. The </a:t>
            </a:r>
            <a:r>
              <a:rPr lang="en-US" sz="2000" b="0" i="0" dirty="0" err="1">
                <a:solidFill>
                  <a:srgbClr val="24292E"/>
                </a:solidFill>
                <a:effectLst/>
                <a:latin typeface="-apple-system"/>
              </a:rPr>
              <a:t>The</a:t>
            </a:r>
            <a:r>
              <a:rPr lang="en-US" sz="2000" b="0" i="0" dirty="0">
                <a:solidFill>
                  <a:srgbClr val="24292E"/>
                </a:solidFill>
                <a:effectLst/>
                <a:latin typeface="-apple-system"/>
              </a:rPr>
              <a:t> Institute for Health Metrics and Evaluation( IHME) adopt such definitions by disaggregating to mild, persistent depression (dysthymia) and major depressive disorder (severe).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73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E80E-65B3-4F1E-BEF4-0D7CBEBB9AE7}"/>
              </a:ext>
            </a:extLst>
          </p:cNvPr>
          <p:cNvSpPr>
            <a:spLocks noGrp="1"/>
          </p:cNvSpPr>
          <p:nvPr>
            <p:ph type="title"/>
          </p:nvPr>
        </p:nvSpPr>
        <p:spPr>
          <a:xfrm>
            <a:off x="379514" y="182216"/>
            <a:ext cx="11524432" cy="648102"/>
          </a:xfrm>
        </p:spPr>
        <p:txBody>
          <a:bodyPr>
            <a:normAutofit/>
          </a:bodyPr>
          <a:lstStyle/>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35983063-3E30-4FCA-BE84-2634D065A70F}"/>
              </a:ext>
            </a:extLst>
          </p:cNvPr>
          <p:cNvSpPr>
            <a:spLocks noGrp="1"/>
          </p:cNvSpPr>
          <p:nvPr>
            <p:ph sz="quarter" idx="10"/>
          </p:nvPr>
        </p:nvSpPr>
        <p:spPr>
          <a:xfrm>
            <a:off x="379413" y="599090"/>
            <a:ext cx="11525250" cy="6079524"/>
          </a:xfrm>
        </p:spPr>
        <p:txBody>
          <a:bodyPr/>
          <a:lstStyle/>
          <a:p>
            <a:pPr marL="0" indent="0">
              <a:lnSpc>
                <a:spcPct val="107000"/>
              </a:lnSpc>
              <a:spcAft>
                <a:spcPts val="800"/>
              </a:spcAft>
              <a:buNone/>
            </a:pPr>
            <a:r>
              <a:rPr lang="en-IN" sz="2000" dirty="0">
                <a:effectLst/>
                <a:latin typeface="-apple-system"/>
                <a:ea typeface="Calibri" panose="020F0502020204030204" pitchFamily="34" charset="0"/>
                <a:cs typeface="Times New Roman" panose="02020603050405020304" pitchFamily="18" charset="0"/>
              </a:rPr>
              <a:t>1.</a:t>
            </a:r>
            <a:r>
              <a:rPr lang="en-IN" sz="2000" dirty="0">
                <a:solidFill>
                  <a:srgbClr val="000000"/>
                </a:solidFill>
                <a:effectLst/>
                <a:latin typeface="-apple-system"/>
                <a:ea typeface="Calibri" panose="020F0502020204030204" pitchFamily="34" charset="0"/>
                <a:cs typeface="WarnockPro-Regular"/>
              </a:rPr>
              <a:t> Choudhury et al.  considered online networking</a:t>
            </a:r>
            <a:r>
              <a:rPr lang="en-IN" sz="2000" dirty="0">
                <a:latin typeface="-apple-system"/>
                <a:ea typeface="Calibri" panose="020F0502020204030204" pitchFamily="34" charset="0"/>
                <a:cs typeface="Times New Roman" panose="02020603050405020304" pitchFamily="18" charset="0"/>
              </a:rPr>
              <a:t> </a:t>
            </a:r>
            <a:r>
              <a:rPr lang="en-IN" sz="2000" dirty="0">
                <a:solidFill>
                  <a:srgbClr val="000000"/>
                </a:solidFill>
                <a:effectLst/>
                <a:latin typeface="-apple-system"/>
                <a:ea typeface="Calibri" panose="020F0502020204030204" pitchFamily="34" charset="0"/>
                <a:cs typeface="WarnockPro-Regular"/>
              </a:rPr>
              <a:t>as a promising instrument for public health, concentratingon the utilization of Twitter presents on fabricating</a:t>
            </a:r>
            <a:r>
              <a:rPr lang="en-IN" sz="2000" dirty="0">
                <a:latin typeface="-apple-system"/>
                <a:ea typeface="Calibri" panose="020F0502020204030204" pitchFamily="34" charset="0"/>
                <a:cs typeface="Times New Roman" panose="02020603050405020304" pitchFamily="18" charset="0"/>
              </a:rPr>
              <a:t> </a:t>
            </a:r>
            <a:r>
              <a:rPr lang="en-IN" sz="2000" dirty="0">
                <a:solidFill>
                  <a:srgbClr val="000000"/>
                </a:solidFill>
                <a:effectLst/>
                <a:latin typeface="-apple-system"/>
                <a:ea typeface="Calibri" panose="020F0502020204030204" pitchFamily="34" charset="0"/>
                <a:cs typeface="WarnockPro-Regular"/>
              </a:rPr>
              <a:t>predictive models about the forthcoming impact of</a:t>
            </a:r>
            <a:r>
              <a:rPr lang="en-IN" sz="2000" dirty="0">
                <a:latin typeface="-apple-system"/>
                <a:ea typeface="Calibri" panose="020F0502020204030204" pitchFamily="34" charset="0"/>
                <a:cs typeface="Times New Roman" panose="02020603050405020304" pitchFamily="18" charset="0"/>
              </a:rPr>
              <a:t> </a:t>
            </a:r>
            <a:r>
              <a:rPr lang="en-IN" sz="2000" dirty="0">
                <a:solidFill>
                  <a:srgbClr val="000000"/>
                </a:solidFill>
                <a:effectLst/>
                <a:latin typeface="-apple-system"/>
                <a:ea typeface="Calibri" panose="020F0502020204030204" pitchFamily="34" charset="0"/>
                <a:cs typeface="WarnockPro-Regular"/>
              </a:rPr>
              <a:t>childbirth on the conduct and disposition of new mothers . Utilizing Twitter posts, they measured postpartum</a:t>
            </a:r>
            <a:r>
              <a:rPr lang="en-IN" sz="2000" dirty="0">
                <a:latin typeface="-apple-system"/>
                <a:ea typeface="Calibri" panose="020F0502020204030204" pitchFamily="34" charset="0"/>
                <a:cs typeface="Times New Roman" panose="02020603050405020304" pitchFamily="18" charset="0"/>
              </a:rPr>
              <a:t> </a:t>
            </a:r>
            <a:r>
              <a:rPr lang="en-IN" sz="2000" dirty="0">
                <a:solidFill>
                  <a:srgbClr val="000000"/>
                </a:solidFill>
                <a:effectLst/>
                <a:latin typeface="-apple-system"/>
                <a:ea typeface="Calibri" panose="020F0502020204030204" pitchFamily="34" charset="0"/>
                <a:cs typeface="WarnockPro-Regular"/>
              </a:rPr>
              <a:t>changes in 376 mothers along measurements of social</a:t>
            </a:r>
            <a:r>
              <a:rPr lang="en-IN" sz="2000" dirty="0">
                <a:latin typeface="-apple-system"/>
                <a:ea typeface="Calibri" panose="020F0502020204030204" pitchFamily="34" charset="0"/>
                <a:cs typeface="Times New Roman" panose="02020603050405020304" pitchFamily="18" charset="0"/>
              </a:rPr>
              <a:t> </a:t>
            </a:r>
            <a:r>
              <a:rPr lang="en-IN" sz="2000" dirty="0">
                <a:solidFill>
                  <a:srgbClr val="000000"/>
                </a:solidFill>
                <a:effectLst/>
                <a:latin typeface="-apple-system"/>
                <a:ea typeface="Calibri" panose="020F0502020204030204" pitchFamily="34" charset="0"/>
                <a:cs typeface="WarnockPro-Regular"/>
              </a:rPr>
              <a:t>engagement, feeling, informal community, and phonetic</a:t>
            </a:r>
            <a:r>
              <a:rPr lang="en-IN" sz="2000" dirty="0">
                <a:latin typeface="-apple-system"/>
                <a:ea typeface="Calibri" panose="020F0502020204030204" pitchFamily="34" charset="0"/>
                <a:cs typeface="Times New Roman" panose="02020603050405020304" pitchFamily="18" charset="0"/>
              </a:rPr>
              <a:t> </a:t>
            </a:r>
            <a:r>
              <a:rPr lang="en-IN" sz="2000" dirty="0">
                <a:solidFill>
                  <a:srgbClr val="000000"/>
                </a:solidFill>
                <a:effectLst/>
                <a:latin typeface="-apple-system"/>
                <a:ea typeface="Calibri" panose="020F0502020204030204" pitchFamily="34" charset="0"/>
                <a:cs typeface="WarnockPro-Regular"/>
              </a:rPr>
              <a:t>style. </a:t>
            </a:r>
            <a:endParaRPr lang="en-IN" sz="2000" dirty="0">
              <a:effectLst/>
              <a:latin typeface="-apple-system"/>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apple-system"/>
                <a:ea typeface="Calibri" panose="020F0502020204030204" pitchFamily="34" charset="0"/>
                <a:cs typeface="WarnockPro-Regular"/>
              </a:rPr>
              <a:t>2. O’Dea et al.  examined that Twitter is progressively</a:t>
            </a:r>
            <a:r>
              <a:rPr lang="en-IN" sz="2000" dirty="0">
                <a:latin typeface="-apple-system"/>
                <a:ea typeface="Calibri" panose="020F0502020204030204" pitchFamily="34" charset="0"/>
                <a:cs typeface="Times New Roman" panose="02020603050405020304" pitchFamily="18" charset="0"/>
              </a:rPr>
              <a:t> </a:t>
            </a:r>
            <a:r>
              <a:rPr lang="en-IN" sz="2000" dirty="0">
                <a:solidFill>
                  <a:srgbClr val="000000"/>
                </a:solidFill>
                <a:effectLst/>
                <a:latin typeface="-apple-system"/>
                <a:ea typeface="Calibri" panose="020F0502020204030204" pitchFamily="34" charset="0"/>
                <a:cs typeface="WarnockPro-Regular"/>
              </a:rPr>
              <a:t>researched as methods for recognizing psychological well-being status, including depression and suicidality</a:t>
            </a:r>
            <a:r>
              <a:rPr lang="en-IN" sz="2000" dirty="0">
                <a:latin typeface="-apple-system"/>
                <a:ea typeface="Calibri" panose="020F0502020204030204" pitchFamily="34" charset="0"/>
                <a:cs typeface="Times New Roman" panose="02020603050405020304" pitchFamily="18" charset="0"/>
              </a:rPr>
              <a:t> </a:t>
            </a:r>
            <a:r>
              <a:rPr lang="en-IN" sz="2000" dirty="0">
                <a:solidFill>
                  <a:srgbClr val="000000"/>
                </a:solidFill>
                <a:effectLst/>
                <a:latin typeface="-apple-system"/>
                <a:ea typeface="Calibri" panose="020F0502020204030204" pitchFamily="34" charset="0"/>
                <a:cs typeface="WarnockPro-Regular"/>
              </a:rPr>
              <a:t>in the population. Their investigation revealed that it is conceivable to recognize the level of worry among suicide-related tweets, utilizing both human coders and a programmed machine classifier.</a:t>
            </a:r>
            <a:endParaRPr lang="en-IN" sz="2000" dirty="0">
              <a:effectLst/>
              <a:latin typeface="-apple-system"/>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apple-system"/>
                <a:ea typeface="Calibri" panose="020F0502020204030204" pitchFamily="34" charset="0"/>
                <a:cs typeface="WarnockPro-Regular"/>
              </a:rPr>
              <a:t>3. Zhang et al. have shown that if individuals with a</a:t>
            </a:r>
            <a:r>
              <a:rPr lang="en-IN" sz="2000" dirty="0">
                <a:latin typeface="-apple-system"/>
                <a:ea typeface="Calibri" panose="020F0502020204030204" pitchFamily="34" charset="0"/>
                <a:cs typeface="Times New Roman" panose="02020603050405020304" pitchFamily="18" charset="0"/>
              </a:rPr>
              <a:t> </a:t>
            </a:r>
            <a:r>
              <a:rPr lang="en-IN" sz="2000" dirty="0">
                <a:solidFill>
                  <a:srgbClr val="000000"/>
                </a:solidFill>
                <a:effectLst/>
                <a:latin typeface="-apple-system"/>
                <a:ea typeface="Calibri" panose="020F0502020204030204" pitchFamily="34" charset="0"/>
                <a:cs typeface="WarnockPro-Regular"/>
              </a:rPr>
              <a:t>high danger of suicide can be recognized through online</a:t>
            </a:r>
            <a:r>
              <a:rPr lang="en-IN" sz="2000" dirty="0">
                <a:latin typeface="-apple-system"/>
                <a:ea typeface="Calibri" panose="020F0502020204030204" pitchFamily="34" charset="0"/>
                <a:cs typeface="Times New Roman" panose="02020603050405020304" pitchFamily="18" charset="0"/>
              </a:rPr>
              <a:t> </a:t>
            </a:r>
            <a:r>
              <a:rPr lang="en-IN" sz="2000" dirty="0">
                <a:solidFill>
                  <a:srgbClr val="000000"/>
                </a:solidFill>
                <a:effectLst/>
                <a:latin typeface="-apple-system"/>
                <a:ea typeface="Calibri" panose="020F0502020204030204" pitchFamily="34" charset="0"/>
                <a:cs typeface="MyriadPro-Regular"/>
              </a:rPr>
              <a:t>Islam </a:t>
            </a:r>
            <a:r>
              <a:rPr lang="en-IN" sz="2000" i="1" dirty="0">
                <a:solidFill>
                  <a:srgbClr val="000000"/>
                </a:solidFill>
                <a:effectLst/>
                <a:latin typeface="-apple-system"/>
                <a:ea typeface="Calibri" panose="020F0502020204030204" pitchFamily="34" charset="0"/>
                <a:cs typeface="MyriadPro-It"/>
              </a:rPr>
              <a:t>et al. Health Inf Sci Syst (2018) 6:8 </a:t>
            </a:r>
            <a:r>
              <a:rPr lang="en-IN" sz="2000" dirty="0">
                <a:solidFill>
                  <a:srgbClr val="000000"/>
                </a:solidFill>
                <a:effectLst/>
                <a:latin typeface="-apple-system"/>
                <a:ea typeface="Calibri" panose="020F0502020204030204" pitchFamily="34" charset="0"/>
                <a:cs typeface="MyriadPro-Regular"/>
              </a:rPr>
              <a:t>Page 3 of 12</a:t>
            </a:r>
            <a:r>
              <a:rPr lang="en-IN" sz="2000" dirty="0">
                <a:latin typeface="-apple-system"/>
                <a:ea typeface="Calibri" panose="020F0502020204030204" pitchFamily="34" charset="0"/>
                <a:cs typeface="Times New Roman" panose="02020603050405020304" pitchFamily="18" charset="0"/>
              </a:rPr>
              <a:t> </a:t>
            </a:r>
            <a:r>
              <a:rPr lang="en-IN" sz="2000" dirty="0">
                <a:solidFill>
                  <a:srgbClr val="000000"/>
                </a:solidFill>
                <a:effectLst/>
                <a:latin typeface="-apple-system"/>
                <a:ea typeface="Calibri" panose="020F0502020204030204" pitchFamily="34" charset="0"/>
                <a:cs typeface="WarnockPro-Regular"/>
              </a:rPr>
              <a:t>networking like microblog, it is conceivable to actualize a</a:t>
            </a:r>
            <a:r>
              <a:rPr lang="en-IN" sz="2000" dirty="0">
                <a:latin typeface="-apple-system"/>
                <a:ea typeface="Calibri" panose="020F0502020204030204" pitchFamily="34" charset="0"/>
                <a:cs typeface="Times New Roman" panose="02020603050405020304" pitchFamily="18" charset="0"/>
              </a:rPr>
              <a:t> </a:t>
            </a:r>
            <a:r>
              <a:rPr lang="en-IN" sz="2000" dirty="0">
                <a:solidFill>
                  <a:srgbClr val="000000"/>
                </a:solidFill>
                <a:effectLst/>
                <a:latin typeface="-apple-system"/>
                <a:ea typeface="Calibri" panose="020F0502020204030204" pitchFamily="34" charset="0"/>
                <a:cs typeface="WarnockPro-Regular"/>
              </a:rPr>
              <a:t>dynamic intervention system to save their lives . Many researchers have demonstrated that utilizing</a:t>
            </a:r>
            <a:r>
              <a:rPr lang="en-IN" sz="2000" dirty="0">
                <a:latin typeface="-apple-system"/>
                <a:ea typeface="Calibri" panose="020F0502020204030204" pitchFamily="34" charset="0"/>
                <a:cs typeface="Times New Roman" panose="02020603050405020304" pitchFamily="18" charset="0"/>
              </a:rPr>
              <a:t> </a:t>
            </a:r>
            <a:r>
              <a:rPr lang="en-IN" sz="2000" dirty="0">
                <a:solidFill>
                  <a:srgbClr val="000000"/>
                </a:solidFill>
                <a:effectLst/>
                <a:latin typeface="-apple-system"/>
                <a:ea typeface="Calibri" panose="020F0502020204030204" pitchFamily="34" charset="0"/>
                <a:cs typeface="WarnockPro-Regular"/>
              </a:rPr>
              <a:t>user-created content (UGC) accurately may help decide</a:t>
            </a:r>
            <a:r>
              <a:rPr lang="en-IN" sz="2000" dirty="0">
                <a:latin typeface="-apple-system"/>
                <a:ea typeface="Calibri" panose="020F0502020204030204" pitchFamily="34" charset="0"/>
                <a:cs typeface="Times New Roman" panose="02020603050405020304" pitchFamily="18" charset="0"/>
              </a:rPr>
              <a:t> </a:t>
            </a:r>
            <a:r>
              <a:rPr lang="en-IN" sz="2000" dirty="0">
                <a:solidFill>
                  <a:srgbClr val="000000"/>
                </a:solidFill>
                <a:effectLst/>
                <a:latin typeface="-apple-system"/>
                <a:ea typeface="Calibri" panose="020F0502020204030204" pitchFamily="34" charset="0"/>
                <a:cs typeface="WarnockPro-Regular"/>
              </a:rPr>
              <a:t>individuals’ psychological wellness levels.</a:t>
            </a:r>
            <a:endParaRPr lang="en-IN" sz="2000" dirty="0">
              <a:effectLst/>
              <a:latin typeface="-apple-system"/>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solidFill>
                  <a:srgbClr val="000000"/>
                </a:solidFill>
                <a:effectLst/>
                <a:latin typeface="-apple-system"/>
                <a:ea typeface="Calibri" panose="020F0502020204030204" pitchFamily="34" charset="0"/>
                <a:cs typeface="WarnockPro-Regular"/>
              </a:rPr>
              <a:t>4. For instance,Aldarwish and Ahmad  examined that the utilization</a:t>
            </a:r>
            <a:r>
              <a:rPr lang="en-IN" sz="2000" dirty="0">
                <a:latin typeface="-apple-system"/>
                <a:ea typeface="Calibri" panose="020F0502020204030204" pitchFamily="34" charset="0"/>
                <a:cs typeface="Times New Roman" panose="02020603050405020304" pitchFamily="18" charset="0"/>
              </a:rPr>
              <a:t> </a:t>
            </a:r>
            <a:r>
              <a:rPr lang="en-IN" sz="2000" dirty="0">
                <a:solidFill>
                  <a:srgbClr val="000000"/>
                </a:solidFill>
                <a:effectLst/>
                <a:latin typeface="-apple-system"/>
                <a:ea typeface="Calibri" panose="020F0502020204030204" pitchFamily="34" charset="0"/>
                <a:cs typeface="WarnockPro-Regular"/>
              </a:rPr>
              <a:t>of Social Network Sites (SNS) is expanding these days , particularly by the more youthful eras. Because the accessibility of SNS enables clients to express their interests, sentiments and offer day by day schedule .</a:t>
            </a:r>
            <a:endParaRPr lang="en-IN" sz="2000" dirty="0">
              <a:effectLst/>
              <a:latin typeface="-apple-system"/>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0665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11F75A25-00D8-40CF-87F4-5089820368A2}"/>
              </a:ext>
            </a:extLst>
          </p:cNvPr>
          <p:cNvSpPr txBox="1">
            <a:spLocks/>
          </p:cNvSpPr>
          <p:nvPr/>
        </p:nvSpPr>
        <p:spPr>
          <a:xfrm>
            <a:off x="206477" y="0"/>
            <a:ext cx="11763500" cy="6056835"/>
          </a:xfrm>
          <a:prstGeom prst="rect">
            <a:avLst/>
          </a:prstGeom>
        </p:spPr>
        <p:txBody>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sz="2800" dirty="0">
                <a:latin typeface="Times New Roman" panose="02020603050405020304" pitchFamily="18" charset="0"/>
                <a:cs typeface="Times New Roman" panose="02020603050405020304" pitchFamily="18" charset="0"/>
              </a:rPr>
              <a:t>Problem Statement :</a:t>
            </a:r>
            <a:endParaRPr lang="en-IN" sz="2800" b="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apple-system"/>
              </a:rPr>
              <a:t>All forms of depressive disorder experience some of the following symptoms:</a:t>
            </a:r>
            <a:endParaRPr kumimoji="0" lang="en-US" altLang="en-US" sz="2000" b="0" i="0" u="none" strike="noStrike" cap="none" normalizeH="0" baseline="0" dirty="0">
              <a:ln>
                <a:noFill/>
              </a:ln>
              <a:solidFill>
                <a:srgbClr val="24292E"/>
              </a:solidFill>
              <a:effectLst/>
              <a:latin typeface="SFMono-Regular"/>
            </a:endParaRPr>
          </a:p>
          <a:p>
            <a:pPr marL="457200" marR="0" lvl="0" indent="-457200" algn="l" defTabSz="914400" rtl="0" eaLnBrk="0" fontAlgn="base" latinLnBrk="0" hangingPunct="0">
              <a:lnSpc>
                <a:spcPct val="100000"/>
              </a:lnSpc>
              <a:spcBef>
                <a:spcPct val="0"/>
              </a:spcBef>
              <a:spcAft>
                <a:spcPct val="0"/>
              </a:spcAft>
              <a:buClrTx/>
              <a:buSzTx/>
              <a:buFontTx/>
              <a:buAutoNum type="alphaLcParenBoth"/>
              <a:tabLst/>
            </a:pPr>
            <a:r>
              <a:rPr kumimoji="0" lang="en-US" altLang="en-US" sz="2000" b="0" i="0" u="none" strike="noStrike" cap="none" normalizeH="0" baseline="0" dirty="0">
                <a:ln>
                  <a:noFill/>
                </a:ln>
                <a:solidFill>
                  <a:srgbClr val="24292E"/>
                </a:solidFill>
                <a:effectLst/>
                <a:latin typeface="SFMono-Regular"/>
              </a:rPr>
              <a:t>reduced concentration and attention </a:t>
            </a:r>
          </a:p>
          <a:p>
            <a:pPr marL="457200" marR="0" lvl="0" indent="-457200" algn="l" defTabSz="914400" rtl="0" eaLnBrk="0" fontAlgn="base" latinLnBrk="0" hangingPunct="0">
              <a:lnSpc>
                <a:spcPct val="100000"/>
              </a:lnSpc>
              <a:spcBef>
                <a:spcPct val="0"/>
              </a:spcBef>
              <a:spcAft>
                <a:spcPct val="0"/>
              </a:spcAft>
              <a:buClrTx/>
              <a:buSzTx/>
              <a:buFontTx/>
              <a:buAutoNum type="alphaLcParenBoth"/>
              <a:tabLst/>
            </a:pPr>
            <a:r>
              <a:rPr kumimoji="0" lang="en-US" altLang="en-US" sz="2000" b="0" i="0" u="none" strike="noStrike" cap="none" normalizeH="0" baseline="0" dirty="0">
                <a:ln>
                  <a:noFill/>
                </a:ln>
                <a:solidFill>
                  <a:srgbClr val="24292E"/>
                </a:solidFill>
                <a:effectLst/>
                <a:latin typeface="SFMono-Regular"/>
              </a:rPr>
              <a:t>reduced self-esteem and self-confidence</a:t>
            </a:r>
          </a:p>
          <a:p>
            <a:pPr marL="457200" marR="0" lvl="0" indent="-457200" algn="l" defTabSz="914400" rtl="0" eaLnBrk="0" fontAlgn="base" latinLnBrk="0" hangingPunct="0">
              <a:lnSpc>
                <a:spcPct val="100000"/>
              </a:lnSpc>
              <a:spcBef>
                <a:spcPct val="0"/>
              </a:spcBef>
              <a:spcAft>
                <a:spcPct val="0"/>
              </a:spcAft>
              <a:buClrTx/>
              <a:buSzTx/>
              <a:buFontTx/>
              <a:buAutoNum type="alphaLcParenBoth"/>
              <a:tabLst/>
            </a:pPr>
            <a:r>
              <a:rPr kumimoji="0" lang="en-US" altLang="en-US" sz="2000" b="0" i="0" u="none" strike="noStrike" cap="none" normalizeH="0" baseline="0" dirty="0">
                <a:ln>
                  <a:noFill/>
                </a:ln>
                <a:solidFill>
                  <a:srgbClr val="24292E"/>
                </a:solidFill>
                <a:effectLst/>
                <a:latin typeface="SFMono-Regular"/>
              </a:rPr>
              <a:t>ideas of guilt and unworthiness (even in a mild type of episode) </a:t>
            </a:r>
          </a:p>
          <a:p>
            <a:pPr marL="457200" marR="0" lvl="0" indent="-457200" algn="l" defTabSz="914400" rtl="0" eaLnBrk="0" fontAlgn="base" latinLnBrk="0" hangingPunct="0">
              <a:lnSpc>
                <a:spcPct val="100000"/>
              </a:lnSpc>
              <a:spcBef>
                <a:spcPct val="0"/>
              </a:spcBef>
              <a:spcAft>
                <a:spcPct val="0"/>
              </a:spcAft>
              <a:buClrTx/>
              <a:buSzTx/>
              <a:buFontTx/>
              <a:buAutoNum type="alphaLcParenBoth"/>
              <a:tabLst/>
            </a:pPr>
            <a:r>
              <a:rPr kumimoji="0" lang="en-US" altLang="en-US" sz="2000" b="0" i="0" u="none" strike="noStrike" cap="none" normalizeH="0" baseline="0" dirty="0">
                <a:ln>
                  <a:noFill/>
                </a:ln>
                <a:solidFill>
                  <a:srgbClr val="24292E"/>
                </a:solidFill>
                <a:effectLst/>
                <a:latin typeface="SFMono-Regular"/>
              </a:rPr>
              <a:t>bleak and pessimistic views of the future</a:t>
            </a:r>
          </a:p>
          <a:p>
            <a:pPr marL="457200" marR="0" lvl="0" indent="-457200" algn="l" defTabSz="914400" rtl="0" eaLnBrk="0" fontAlgn="base" latinLnBrk="0" hangingPunct="0">
              <a:lnSpc>
                <a:spcPct val="100000"/>
              </a:lnSpc>
              <a:spcBef>
                <a:spcPct val="0"/>
              </a:spcBef>
              <a:spcAft>
                <a:spcPct val="0"/>
              </a:spcAft>
              <a:buClrTx/>
              <a:buSzTx/>
              <a:buFontTx/>
              <a:buAutoNum type="alphaLcParenBoth"/>
              <a:tabLst/>
            </a:pPr>
            <a:r>
              <a:rPr kumimoji="0" lang="en-US" altLang="en-US" sz="2000" b="0" i="0" u="none" strike="noStrike" cap="none" normalizeH="0" baseline="0" dirty="0">
                <a:ln>
                  <a:noFill/>
                </a:ln>
                <a:solidFill>
                  <a:srgbClr val="24292E"/>
                </a:solidFill>
                <a:effectLst/>
                <a:latin typeface="SFMono-Regular"/>
              </a:rPr>
              <a:t>ideas or acts of self-harm or suicide </a:t>
            </a:r>
          </a:p>
          <a:p>
            <a:pPr marL="457200" marR="0" lvl="0" indent="-457200" algn="l" defTabSz="914400" rtl="0" eaLnBrk="0" fontAlgn="base" latinLnBrk="0" hangingPunct="0">
              <a:lnSpc>
                <a:spcPct val="100000"/>
              </a:lnSpc>
              <a:spcBef>
                <a:spcPct val="0"/>
              </a:spcBef>
              <a:spcAft>
                <a:spcPct val="0"/>
              </a:spcAft>
              <a:buClrTx/>
              <a:buSzTx/>
              <a:buFontTx/>
              <a:buAutoNum type="alphaLcParenBoth"/>
              <a:tabLst/>
            </a:pPr>
            <a:r>
              <a:rPr kumimoji="0" lang="en-US" altLang="en-US" sz="2000" b="0" i="0" u="none" strike="noStrike" cap="none" normalizeH="0" baseline="0" dirty="0">
                <a:ln>
                  <a:noFill/>
                </a:ln>
                <a:solidFill>
                  <a:srgbClr val="24292E"/>
                </a:solidFill>
                <a:effectLst/>
                <a:latin typeface="SFMono-Regular"/>
              </a:rPr>
              <a:t>disturbed sleep </a:t>
            </a:r>
          </a:p>
          <a:p>
            <a:pPr marL="457200" marR="0" lvl="0" indent="-457200" algn="l" defTabSz="914400" rtl="0" eaLnBrk="0" fontAlgn="base" latinLnBrk="0" hangingPunct="0">
              <a:lnSpc>
                <a:spcPct val="100000"/>
              </a:lnSpc>
              <a:spcBef>
                <a:spcPct val="0"/>
              </a:spcBef>
              <a:spcAft>
                <a:spcPct val="0"/>
              </a:spcAft>
              <a:buClrTx/>
              <a:buSzTx/>
              <a:buFontTx/>
              <a:buAutoNum type="alphaLcParenBoth"/>
              <a:tabLst/>
            </a:pPr>
            <a:r>
              <a:rPr kumimoji="0" lang="en-US" altLang="en-US" sz="2000" b="0" i="0" u="none" strike="noStrike" cap="none" normalizeH="0" baseline="0" dirty="0">
                <a:ln>
                  <a:noFill/>
                </a:ln>
                <a:solidFill>
                  <a:srgbClr val="24292E"/>
                </a:solidFill>
                <a:effectLst/>
                <a:latin typeface="SFMono-Regular"/>
              </a:rPr>
              <a:t>diminished appetite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24292E"/>
                </a:solidFill>
                <a:effectLst/>
                <a:latin typeface="-apple-system"/>
              </a:rPr>
              <a:t>Worldwide Statistics :</a:t>
            </a:r>
            <a:endParaRPr kumimoji="0" lang="en-US" altLang="en-US" sz="2400" i="0" u="none" strike="noStrike" cap="none" normalizeH="0" baseline="0" dirty="0">
              <a:ln>
                <a:noFill/>
              </a:ln>
              <a:solidFill>
                <a:srgbClr val="24292E"/>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SFMono-Regular"/>
              </a:rPr>
              <a:t>322 million people worldwide live with depression.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92E"/>
                </a:solidFill>
                <a:effectLst/>
                <a:latin typeface="-apple-system"/>
              </a:rPr>
              <a:t>&gt;Depression is the leading cause of disability worldwide. Almost 75% of people with mental disorders remain untreated in developing countries with almost </a:t>
            </a:r>
            <a:r>
              <a:rPr kumimoji="0" lang="en-US" altLang="en-US" sz="2000" i="0" u="none" strike="noStrike" cap="none" normalizeH="0" baseline="0" dirty="0">
                <a:ln>
                  <a:noFill/>
                </a:ln>
                <a:solidFill>
                  <a:srgbClr val="24292E"/>
                </a:solidFill>
                <a:effectLst/>
                <a:latin typeface="-apple-system"/>
              </a:rPr>
              <a:t>1 million people taking their lives each year. </a:t>
            </a:r>
          </a:p>
          <a:p>
            <a:pPr marL="0" marR="0" lvl="0" indent="0" algn="l" defTabSz="914400" rtl="0" eaLnBrk="0" fontAlgn="base" latinLnBrk="0" hangingPunct="0">
              <a:lnSpc>
                <a:spcPct val="100000"/>
              </a:lnSpc>
              <a:spcBef>
                <a:spcPct val="0"/>
              </a:spcBef>
              <a:spcAft>
                <a:spcPct val="0"/>
              </a:spcAft>
              <a:buClrTx/>
              <a:buSzTx/>
              <a:buFontTx/>
              <a:buNone/>
              <a:tabLst/>
            </a:pPr>
            <a:r>
              <a:rPr lang="en-IN" sz="2000" b="0" dirty="0">
                <a:latin typeface="Times New Roman" panose="02020603050405020304" pitchFamily="18" charset="0"/>
                <a:cs typeface="Times New Roman" panose="02020603050405020304" pitchFamily="18" charset="0"/>
              </a:rPr>
              <a:t>&gt;</a:t>
            </a:r>
            <a:r>
              <a:rPr lang="en-US" sz="1200" b="0" i="0" dirty="0">
                <a:solidFill>
                  <a:srgbClr val="24292E"/>
                </a:solidFill>
                <a:effectLst/>
                <a:latin typeface="-apple-system"/>
              </a:rPr>
              <a:t> </a:t>
            </a:r>
            <a:r>
              <a:rPr lang="en-US" sz="2000" b="0" i="0" dirty="0">
                <a:solidFill>
                  <a:srgbClr val="24292E"/>
                </a:solidFill>
                <a:effectLst/>
                <a:latin typeface="-apple-system"/>
              </a:rPr>
              <a:t>The WHO reports that anxiety disorders are the most common mental disorders worldwide with specific phobia, major depressive disorder and social phobia being the most common anxiety disorders. </a:t>
            </a:r>
            <a:r>
              <a:rPr lang="en-US" sz="2000" i="0" dirty="0">
                <a:solidFill>
                  <a:srgbClr val="24292E"/>
                </a:solidFill>
                <a:effectLst/>
                <a:latin typeface="-apple-system"/>
              </a:rPr>
              <a:t>Depression on Social Media</a:t>
            </a:r>
            <a:endParaRPr lang="en-IN" sz="2000" dirty="0">
              <a:latin typeface="Times New Roman" panose="02020603050405020304" pitchFamily="18" charset="0"/>
              <a:cs typeface="Times New Roman" panose="02020603050405020304" pitchFamily="18" charset="0"/>
            </a:endParaRPr>
          </a:p>
          <a:p>
            <a:pPr marL="0" indent="0">
              <a:buNone/>
            </a:pPr>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pPr marL="0" indent="0">
              <a:buNone/>
            </a:pPr>
            <a:endParaRPr lang="en-IN" b="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r>
              <a:rPr lang="en-IN" dirty="0"/>
              <a:t>Proposed methodology :explain flow of project with block diagram or flow chart .</a:t>
            </a:r>
          </a:p>
          <a:p>
            <a:r>
              <a:rPr lang="en-IN" dirty="0"/>
              <a:t>Technology used : </a:t>
            </a:r>
            <a:r>
              <a:rPr lang="en-IN" dirty="0" err="1"/>
              <a:t>sw</a:t>
            </a:r>
            <a:r>
              <a:rPr lang="en-IN" dirty="0"/>
              <a:t> and </a:t>
            </a:r>
            <a:r>
              <a:rPr lang="en-IN" dirty="0" err="1"/>
              <a:t>hw</a:t>
            </a:r>
            <a:r>
              <a:rPr lang="en-IN" dirty="0"/>
              <a:t> been used in project</a:t>
            </a:r>
          </a:p>
          <a:p>
            <a:r>
              <a:rPr lang="en-IN" dirty="0"/>
              <a:t>Innovation : Describe about new innovation in your project which could help </a:t>
            </a:r>
            <a:r>
              <a:rPr lang="en-IN" dirty="0" err="1"/>
              <a:t>india</a:t>
            </a:r>
            <a:r>
              <a:rPr lang="en-IN" dirty="0"/>
              <a:t> to become </a:t>
            </a:r>
            <a:r>
              <a:rPr lang="en-IN" dirty="0" err="1"/>
              <a:t>aatam-nirbhar</a:t>
            </a:r>
            <a:r>
              <a:rPr lang="en-IN" dirty="0"/>
              <a:t>.</a:t>
            </a:r>
          </a:p>
          <a:p>
            <a:r>
              <a:rPr lang="en-IN" dirty="0"/>
              <a:t>Cost effective – explain in what way project is  cost effective </a:t>
            </a:r>
          </a:p>
          <a:p>
            <a:endParaRPr lang="en-IN" dirty="0"/>
          </a:p>
        </p:txBody>
      </p:sp>
    </p:spTree>
    <p:extLst>
      <p:ext uri="{BB962C8B-B14F-4D97-AF65-F5344CB8AC3E}">
        <p14:creationId xmlns:p14="http://schemas.microsoft.com/office/powerpoint/2010/main" val="43266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1278ECB2-1870-4AC1-8052-5F10EBE2B575}"/>
              </a:ext>
            </a:extLst>
          </p:cNvPr>
          <p:cNvSpPr txBox="1">
            <a:spLocks/>
          </p:cNvSpPr>
          <p:nvPr/>
        </p:nvSpPr>
        <p:spPr>
          <a:xfrm>
            <a:off x="253289" y="459624"/>
            <a:ext cx="11525250" cy="5938752"/>
          </a:xfrm>
          <a:prstGeom prst="rect">
            <a:avLst/>
          </a:prstGeom>
        </p:spPr>
        <p:txBody>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sz="2800" dirty="0">
                <a:latin typeface="Times New Roman" panose="02020603050405020304" pitchFamily="18" charset="0"/>
                <a:cs typeface="Times New Roman" panose="02020603050405020304" pitchFamily="18" charset="0"/>
              </a:rPr>
              <a:t>Proposed Methodology : </a:t>
            </a:r>
          </a:p>
          <a:p>
            <a:pPr marL="0" indent="0" algn="just">
              <a:buNone/>
            </a:pPr>
            <a:r>
              <a:rPr lang="en-US" sz="2000" b="0" i="0" dirty="0">
                <a:solidFill>
                  <a:srgbClr val="24292E"/>
                </a:solidFill>
                <a:effectLst/>
                <a:latin typeface="-apple-system"/>
              </a:rPr>
              <a:t>&gt;Social media platforms are becoming an integral part of people’s life. They reflect user’s personal life. People likes to share happiness, joy and sadness on social media. These platforms are used for researchers to identify the causes of depression and detect it.</a:t>
            </a:r>
          </a:p>
          <a:p>
            <a:pPr marL="0" indent="0" algn="just">
              <a:buNone/>
            </a:pPr>
            <a:r>
              <a:rPr lang="en-US" sz="2000" b="0" dirty="0">
                <a:solidFill>
                  <a:srgbClr val="24292E"/>
                </a:solidFill>
                <a:latin typeface="-apple-system"/>
              </a:rPr>
              <a:t>&gt;In</a:t>
            </a:r>
            <a:r>
              <a:rPr lang="en-US" sz="1200" b="0" i="0" dirty="0">
                <a:solidFill>
                  <a:srgbClr val="24292E"/>
                </a:solidFill>
                <a:effectLst/>
                <a:latin typeface="-apple-system"/>
              </a:rPr>
              <a:t> </a:t>
            </a:r>
            <a:r>
              <a:rPr lang="en-US" sz="2000" b="0" i="0" dirty="0">
                <a:solidFill>
                  <a:srgbClr val="24292E"/>
                </a:solidFill>
                <a:effectLst/>
                <a:latin typeface="-apple-system"/>
              </a:rPr>
              <a:t>an old article in the Time News Website about how Twitter knows when you’re depressed and the possibility of creating an artificial intelligence model that can scan your Twitter feed and tell you if you’re at risk for depression or receive notices from third parties, for instance, that warned you that you may want to seek help, just based on an automated scan of your tweets. </a:t>
            </a:r>
            <a:r>
              <a:rPr lang="en-US" sz="2000" b="0" dirty="0">
                <a:solidFill>
                  <a:srgbClr val="24292E"/>
                </a:solidFill>
                <a:latin typeface="-apple-system"/>
              </a:rPr>
              <a:t>T</a:t>
            </a:r>
            <a:r>
              <a:rPr lang="en-US" sz="2000" b="0" i="0" dirty="0">
                <a:solidFill>
                  <a:srgbClr val="24292E"/>
                </a:solidFill>
                <a:effectLst/>
                <a:latin typeface="-apple-system"/>
              </a:rPr>
              <a:t>hat day has finally come. There are many ways for detecting sentiment in tweets.</a:t>
            </a:r>
          </a:p>
          <a:p>
            <a:pPr marL="0" indent="0" algn="just">
              <a:buNone/>
            </a:pPr>
            <a:r>
              <a:rPr lang="en-US" sz="2000" b="0" dirty="0">
                <a:solidFill>
                  <a:srgbClr val="24292E"/>
                </a:solidFill>
                <a:latin typeface="-apple-system"/>
              </a:rPr>
              <a:t>&gt;</a:t>
            </a:r>
            <a:r>
              <a:rPr lang="en-US" sz="2000" b="0" i="0" dirty="0">
                <a:solidFill>
                  <a:srgbClr val="24292E"/>
                </a:solidFill>
                <a:effectLst/>
                <a:latin typeface="-apple-system"/>
              </a:rPr>
              <a:t> In Machine Learning, there are many ways for sentiment analysis such: decision-based systems, Bayesian classifiers, support vector machine, neural networks and sample-based methods</a:t>
            </a:r>
          </a:p>
          <a:p>
            <a:pPr marL="0" indent="0" algn="just">
              <a:buNone/>
            </a:pPr>
            <a:r>
              <a:rPr lang="en-US" sz="2000" b="0" i="0" dirty="0">
                <a:solidFill>
                  <a:srgbClr val="24292E"/>
                </a:solidFill>
                <a:effectLst/>
                <a:latin typeface="-apple-system"/>
              </a:rPr>
              <a:t>&gt;</a:t>
            </a:r>
            <a:r>
              <a:rPr lang="en-US" sz="1200" b="0" i="0" dirty="0">
                <a:solidFill>
                  <a:srgbClr val="24292E"/>
                </a:solidFill>
                <a:effectLst/>
                <a:latin typeface="-apple-system"/>
              </a:rPr>
              <a:t> </a:t>
            </a:r>
            <a:r>
              <a:rPr lang="en-US" sz="2000" b="0" i="0" dirty="0">
                <a:solidFill>
                  <a:srgbClr val="24292E"/>
                </a:solidFill>
                <a:effectLst/>
                <a:latin typeface="-apple-system"/>
              </a:rPr>
              <a:t>After reading some papers about using different Machine Learning and artificial intelligence techniques to detect depression on Social Media, it is decided to apply sentiment analysis through a powerful theorem from probability theory called Bayes' Theorem. The model will be write in python and it will tell whether a given tweet is depressive or not.</a:t>
            </a:r>
          </a:p>
          <a:p>
            <a:pPr marL="0" indent="0" algn="just">
              <a:buNone/>
            </a:pPr>
            <a:endParaRPr lang="en-IN" sz="2000" b="0" dirty="0">
              <a:latin typeface="Times New Roman" panose="02020603050405020304" pitchFamily="18" charset="0"/>
              <a:cs typeface="Times New Roman" panose="02020603050405020304" pitchFamily="18" charset="0"/>
            </a:endParaRPr>
          </a:p>
          <a:p>
            <a:pPr marL="0" indent="0" algn="just">
              <a:buNone/>
            </a:pPr>
            <a:endParaRPr lang="en-IN" b="0" dirty="0">
              <a:latin typeface="Times New Roman" panose="02020603050405020304" pitchFamily="18" charset="0"/>
              <a:cs typeface="Times New Roman" panose="02020603050405020304" pitchFamily="18" charset="0"/>
            </a:endParaRPr>
          </a:p>
          <a:p>
            <a:pPr marL="0" indent="0">
              <a:buNone/>
            </a:pPr>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pPr marL="0" indent="0">
              <a:buNone/>
            </a:pPr>
            <a:endParaRPr lang="en-IN" b="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r>
              <a:rPr lang="en-IN" dirty="0"/>
              <a:t>Proposed methodology :explain flow of project with block diagram or flow chart .</a:t>
            </a:r>
          </a:p>
          <a:p>
            <a:r>
              <a:rPr lang="en-IN" dirty="0"/>
              <a:t>Technology used : </a:t>
            </a:r>
            <a:r>
              <a:rPr lang="en-IN" dirty="0" err="1"/>
              <a:t>sw</a:t>
            </a:r>
            <a:r>
              <a:rPr lang="en-IN" dirty="0"/>
              <a:t> and </a:t>
            </a:r>
            <a:r>
              <a:rPr lang="en-IN" dirty="0" err="1"/>
              <a:t>hw</a:t>
            </a:r>
            <a:r>
              <a:rPr lang="en-IN" dirty="0"/>
              <a:t> been used in project</a:t>
            </a:r>
          </a:p>
          <a:p>
            <a:r>
              <a:rPr lang="en-IN" dirty="0"/>
              <a:t>Innovation : Describe about new innovation in your project which could help </a:t>
            </a:r>
            <a:r>
              <a:rPr lang="en-IN" dirty="0" err="1"/>
              <a:t>india</a:t>
            </a:r>
            <a:r>
              <a:rPr lang="en-IN" dirty="0"/>
              <a:t> to become </a:t>
            </a:r>
            <a:r>
              <a:rPr lang="en-IN" dirty="0" err="1"/>
              <a:t>aatam-nirbhar</a:t>
            </a:r>
            <a:r>
              <a:rPr lang="en-IN" dirty="0"/>
              <a:t>.</a:t>
            </a:r>
          </a:p>
          <a:p>
            <a:r>
              <a:rPr lang="en-IN" dirty="0"/>
              <a:t>Cost effective – explain in what way project is  cost effective </a:t>
            </a:r>
          </a:p>
          <a:p>
            <a:endParaRPr lang="en-IN" dirty="0"/>
          </a:p>
        </p:txBody>
      </p:sp>
    </p:spTree>
    <p:extLst>
      <p:ext uri="{BB962C8B-B14F-4D97-AF65-F5344CB8AC3E}">
        <p14:creationId xmlns:p14="http://schemas.microsoft.com/office/powerpoint/2010/main" val="204597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34A371CC-2A16-4CA9-8C6F-2F380B210936}"/>
              </a:ext>
            </a:extLst>
          </p:cNvPr>
          <p:cNvSpPr txBox="1">
            <a:spLocks/>
          </p:cNvSpPr>
          <p:nvPr/>
        </p:nvSpPr>
        <p:spPr>
          <a:xfrm>
            <a:off x="896645" y="71068"/>
            <a:ext cx="11008018" cy="5601763"/>
          </a:xfrm>
          <a:prstGeom prst="rect">
            <a:avLst/>
          </a:prstGeom>
        </p:spPr>
        <p:txBody>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pPr marL="0" indent="0" algn="ctr">
              <a:buNone/>
            </a:pPr>
            <a:r>
              <a:rPr lang="en-IN" sz="2400" b="0" dirty="0">
                <a:latin typeface="Times New Roman" panose="02020603050405020304" pitchFamily="18" charset="0"/>
                <a:cs typeface="Times New Roman" panose="02020603050405020304" pitchFamily="18" charset="0"/>
              </a:rPr>
              <a:t>Fig. Block Diagram</a:t>
            </a:r>
            <a:endParaRPr lang="en-IN" b="0" dirty="0">
              <a:latin typeface="Times New Roman" panose="02020603050405020304" pitchFamily="18" charset="0"/>
              <a:cs typeface="Times New Roman" panose="02020603050405020304" pitchFamily="18" charset="0"/>
            </a:endParaRPr>
          </a:p>
          <a:p>
            <a:pPr marL="0" indent="0">
              <a:buNone/>
            </a:pPr>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pPr marL="0" indent="0">
              <a:buNone/>
            </a:pPr>
            <a:endParaRPr lang="en-IN" b="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r>
              <a:rPr lang="en-IN" dirty="0"/>
              <a:t>Proposed methodology :explain flow of project with block diagram or flow chart .</a:t>
            </a:r>
          </a:p>
          <a:p>
            <a:r>
              <a:rPr lang="en-IN" dirty="0"/>
              <a:t>Technology used : </a:t>
            </a:r>
            <a:r>
              <a:rPr lang="en-IN" dirty="0" err="1"/>
              <a:t>sw</a:t>
            </a:r>
            <a:r>
              <a:rPr lang="en-IN" dirty="0"/>
              <a:t> and </a:t>
            </a:r>
            <a:r>
              <a:rPr lang="en-IN" dirty="0" err="1"/>
              <a:t>hw</a:t>
            </a:r>
            <a:r>
              <a:rPr lang="en-IN" dirty="0"/>
              <a:t> been used in project</a:t>
            </a:r>
          </a:p>
          <a:p>
            <a:r>
              <a:rPr lang="en-IN" dirty="0"/>
              <a:t>Innovation : Describe about new innovation in your project which could help </a:t>
            </a:r>
            <a:r>
              <a:rPr lang="en-IN" dirty="0" err="1"/>
              <a:t>india</a:t>
            </a:r>
            <a:r>
              <a:rPr lang="en-IN" dirty="0"/>
              <a:t> to become </a:t>
            </a:r>
            <a:r>
              <a:rPr lang="en-IN" dirty="0" err="1"/>
              <a:t>aatam-nirbhar</a:t>
            </a:r>
            <a:r>
              <a:rPr lang="en-IN" dirty="0"/>
              <a:t>.</a:t>
            </a:r>
          </a:p>
          <a:p>
            <a:r>
              <a:rPr lang="en-IN" dirty="0"/>
              <a:t>Cost effective – explain in what way project is  cost effective </a:t>
            </a:r>
          </a:p>
          <a:p>
            <a:endParaRPr lang="en-IN" dirty="0"/>
          </a:p>
        </p:txBody>
      </p:sp>
      <p:pic>
        <p:nvPicPr>
          <p:cNvPr id="9" name="Picture 8">
            <a:extLst>
              <a:ext uri="{FF2B5EF4-FFF2-40B4-BE49-F238E27FC236}">
                <a16:creationId xmlns:a16="http://schemas.microsoft.com/office/drawing/2014/main" id="{B230B848-7C75-4F21-B624-AF3F575DB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198" y="1058974"/>
            <a:ext cx="4427604" cy="4740051"/>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Tree>
    <p:extLst>
      <p:ext uri="{BB962C8B-B14F-4D97-AF65-F5344CB8AC3E}">
        <p14:creationId xmlns:p14="http://schemas.microsoft.com/office/powerpoint/2010/main" val="271826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C92755-9B2F-43E3-AE4F-722B8CBF25C9}"/>
              </a:ext>
            </a:extLst>
          </p:cNvPr>
          <p:cNvSpPr txBox="1"/>
          <p:nvPr/>
        </p:nvSpPr>
        <p:spPr>
          <a:xfrm>
            <a:off x="725214" y="672662"/>
            <a:ext cx="1713186" cy="95644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09" tIns="45705" rIns="91409" bIns="45705" rtlCol="0" anchor="ctr" anchorCtr="0">
            <a:normAutofit/>
          </a:bodyPr>
          <a:lstStyle/>
          <a:p>
            <a:r>
              <a:rPr lang="en-IN"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3E6A7DF9-9A94-42CF-A4BE-32BD5B07A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543" y="105103"/>
            <a:ext cx="9606455" cy="5356143"/>
          </a:xfrm>
          <a:prstGeom prst="rect">
            <a:avLst/>
          </a:prstGeom>
        </p:spPr>
      </p:pic>
      <p:sp>
        <p:nvSpPr>
          <p:cNvPr id="5" name="TextBox 4">
            <a:extLst>
              <a:ext uri="{FF2B5EF4-FFF2-40B4-BE49-F238E27FC236}">
                <a16:creationId xmlns:a16="http://schemas.microsoft.com/office/drawing/2014/main" id="{92912EA9-4925-47F0-BC16-E244921EF2C9}"/>
              </a:ext>
            </a:extLst>
          </p:cNvPr>
          <p:cNvSpPr txBox="1"/>
          <p:nvPr/>
        </p:nvSpPr>
        <p:spPr>
          <a:xfrm>
            <a:off x="2585543" y="5644054"/>
            <a:ext cx="6159064" cy="80929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09" tIns="45705" rIns="91409" bIns="45705" rtlCol="0" anchor="ctr" anchorCtr="0">
            <a:normAutofit/>
          </a:bodyPr>
          <a:lstStyle/>
          <a:p>
            <a:r>
              <a:rPr lang="en-IN"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Word cloud of depressing words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58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F96B12-C9E5-4A85-AEC6-9DB3A24C6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786" y="408781"/>
            <a:ext cx="11393214" cy="5277316"/>
          </a:xfrm>
          <a:prstGeom prst="rect">
            <a:avLst/>
          </a:prstGeom>
        </p:spPr>
      </p:pic>
      <p:sp>
        <p:nvSpPr>
          <p:cNvPr id="4" name="TextBox 3">
            <a:extLst>
              <a:ext uri="{FF2B5EF4-FFF2-40B4-BE49-F238E27FC236}">
                <a16:creationId xmlns:a16="http://schemas.microsoft.com/office/drawing/2014/main" id="{803981C4-E17C-4A86-AA43-9979731E5143}"/>
              </a:ext>
            </a:extLst>
          </p:cNvPr>
          <p:cNvSpPr txBox="1"/>
          <p:nvPr/>
        </p:nvSpPr>
        <p:spPr>
          <a:xfrm>
            <a:off x="872358" y="5772424"/>
            <a:ext cx="5948855" cy="74623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09" tIns="45705" rIns="91409" bIns="45705" rtlCol="0" anchor="ctr" anchorCtr="0">
            <a:normAutofit/>
          </a:bodyPr>
          <a:lstStyle/>
          <a:p>
            <a:r>
              <a:rPr lang="en-IN"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Word Cloud of positive/Non-depressive words</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38941221"/>
      </p:ext>
    </p:extLst>
  </p:cSld>
  <p:clrMapOvr>
    <a:masterClrMapping/>
  </p:clrMapOvr>
</p:sld>
</file>

<file path=ppt/theme/theme1.xml><?xml version="1.0" encoding="utf-8"?>
<a:theme xmlns:a="http://schemas.openxmlformats.org/drawingml/2006/main" name="ICCCV">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ICCCV" id="{AA7C8E8D-79B9-495F-8C47-56D363C9EB93}" vid="{22B90A2B-99A2-4E50-B470-495ADE35F3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ICCCV</Template>
  <TotalTime>0</TotalTime>
  <Words>1310</Words>
  <Application>Microsoft Office PowerPoint</Application>
  <PresentationFormat>Widescreen</PresentationFormat>
  <Paragraphs>2423</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Segoe UI Light</vt:lpstr>
      <vt:lpstr>SFMono-Regular</vt:lpstr>
      <vt:lpstr>Times New Roman</vt:lpstr>
      <vt:lpstr>ICCCV</vt:lpstr>
      <vt:lpstr>Title : Detecting-Depression-in-Tweets. </vt:lpstr>
      <vt:lpstr>Index</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Vinayak Bharadi</dc:creator>
  <cp:lastModifiedBy>Yogesh</cp:lastModifiedBy>
  <cp:revision>174</cp:revision>
  <dcterms:created xsi:type="dcterms:W3CDTF">2016-02-22T04:29:58Z</dcterms:created>
  <dcterms:modified xsi:type="dcterms:W3CDTF">2020-11-11T08:49:17Z</dcterms:modified>
</cp:coreProperties>
</file>