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295"/>
    <a:srgbClr val="A54693"/>
    <a:srgbClr val="6A1565"/>
    <a:srgbClr val="C493B8"/>
    <a:srgbClr val="E0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646"/>
  </p:normalViewPr>
  <p:slideViewPr>
    <p:cSldViewPr snapToGrid="0">
      <p:cViewPr varScale="1">
        <p:scale>
          <a:sx n="166" d="100"/>
          <a:sy n="166" d="100"/>
        </p:scale>
        <p:origin x="1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 of Films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99-704B-A5F1-627C5EFDAB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99-704B-A5F1-627C5EFDAB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99-704B-A5F1-627C5EFDAB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99-704B-A5F1-627C5EFDABB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A99-704B-A5F1-627C5EFDABBF}"/>
              </c:ext>
            </c:extLst>
          </c:dPt>
          <c:dLbls>
            <c:dLbl>
              <c:idx val="0"/>
              <c:layout>
                <c:manualLayout>
                  <c:x val="-0.17958895643436965"/>
                  <c:y val="0.16155481934144669"/>
                </c:manualLayout>
              </c:layout>
              <c:tx>
                <c:rich>
                  <a:bodyPr/>
                  <a:lstStyle/>
                  <a:p>
                    <a:fld id="{91531F23-EAA2-40EF-ACD6-AA82F518AC0F}" type="CATEGORYNAME">
                      <a:rPr lang="en-US" b="1" dirty="0"/>
                      <a:pPr/>
                      <a:t>[CATEGORY NAME]</a:t>
                    </a:fld>
                    <a:r>
                      <a:rPr lang="en-US" baseline="0" dirty="0"/>
                      <a:t>
</a:t>
                    </a:r>
                    <a:fld id="{62F90DFF-4692-42DE-8DC1-B518E1F757D9}" type="PERCENTAGE">
                      <a:rPr lang="en-US" baseline="0" dirty="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A99-704B-A5F1-627C5EFDABBF}"/>
                </c:ext>
              </c:extLst>
            </c:dLbl>
            <c:dLbl>
              <c:idx val="1"/>
              <c:layout>
                <c:manualLayout>
                  <c:x val="-0.18622057133356945"/>
                  <c:y val="-8.6889948915012394E-2"/>
                </c:manualLayout>
              </c:layout>
              <c:tx>
                <c:rich>
                  <a:bodyPr/>
                  <a:lstStyle/>
                  <a:p>
                    <a:fld id="{889A33A4-3C66-4B77-A5FF-2D0B228EC3D7}" type="CATEGORYNAME">
                      <a:rPr lang="en-US" b="1"/>
                      <a:pPr/>
                      <a:t>[CATEGORY NAME]</a:t>
                    </a:fld>
                    <a:r>
                      <a:rPr lang="en-US" baseline="0" dirty="0"/>
                      <a:t>
</a:t>
                    </a:r>
                    <a:fld id="{11741E34-465E-426D-879C-BAF6970DFA8E}"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A99-704B-A5F1-627C5EFDABBF}"/>
                </c:ext>
              </c:extLst>
            </c:dLbl>
            <c:dLbl>
              <c:idx val="2"/>
              <c:layout>
                <c:manualLayout>
                  <c:x val="-3.4164178888704162E-2"/>
                  <c:y val="-7.0012128851333275E-2"/>
                </c:manualLayout>
              </c:layout>
              <c:tx>
                <c:rich>
                  <a:bodyPr/>
                  <a:lstStyle/>
                  <a:p>
                    <a:fld id="{1DBA95B1-3A3F-4BE4-A979-AE041D96A0BB}" type="CATEGORYNAME">
                      <a:rPr lang="en-US" b="1"/>
                      <a:pPr/>
                      <a:t>[CATEGORY NAME]</a:t>
                    </a:fld>
                    <a:r>
                      <a:rPr lang="en-US" baseline="0" dirty="0"/>
                      <a:t>
</a:t>
                    </a:r>
                    <a:fld id="{E432E1EF-C53F-4FFB-9BEB-050CB9FE6747}"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41132502186594189"/>
                      <c:h val="0.29984751696928874"/>
                    </c:manualLayout>
                  </c15:layout>
                  <c15:dlblFieldTable/>
                  <c15:showDataLabelsRange val="0"/>
                </c:ext>
                <c:ext xmlns:c16="http://schemas.microsoft.com/office/drawing/2014/chart" uri="{C3380CC4-5D6E-409C-BE32-E72D297353CC}">
                  <c16:uniqueId val="{00000005-DA99-704B-A5F1-627C5EFDABBF}"/>
                </c:ext>
              </c:extLst>
            </c:dLbl>
            <c:dLbl>
              <c:idx val="3"/>
              <c:layout>
                <c:manualLayout>
                  <c:x val="0.10818739473627145"/>
                  <c:y val="-9.1161482913335284E-2"/>
                </c:manualLayout>
              </c:layout>
              <c:tx>
                <c:rich>
                  <a:bodyPr/>
                  <a:lstStyle/>
                  <a:p>
                    <a:fld id="{C3BBFF1C-B967-44B5-928B-D61D719E5B93}" type="CATEGORYNAME">
                      <a:rPr lang="en-US" b="1"/>
                      <a:pPr/>
                      <a:t>[CATEGORY NAME]</a:t>
                    </a:fld>
                    <a:r>
                      <a:rPr lang="en-US" baseline="0" dirty="0"/>
                      <a:t>
</a:t>
                    </a:r>
                    <a:fld id="{5463F821-B11A-47AF-AD43-A370F579C356}"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36180995785836645"/>
                      <c:h val="0.27970326083163527"/>
                    </c:manualLayout>
                  </c15:layout>
                  <c15:dlblFieldTable/>
                  <c15:showDataLabelsRange val="0"/>
                </c:ext>
                <c:ext xmlns:c16="http://schemas.microsoft.com/office/drawing/2014/chart" uri="{C3380CC4-5D6E-409C-BE32-E72D297353CC}">
                  <c16:uniqueId val="{00000007-DA99-704B-A5F1-627C5EFDABBF}"/>
                </c:ext>
              </c:extLst>
            </c:dLbl>
            <c:dLbl>
              <c:idx val="4"/>
              <c:layout>
                <c:manualLayout>
                  <c:x val="0.15970134014731502"/>
                  <c:y val="0.16236217574885345"/>
                </c:manualLayout>
              </c:layout>
              <c:tx>
                <c:rich>
                  <a:bodyPr/>
                  <a:lstStyle/>
                  <a:p>
                    <a:fld id="{555C18DB-148D-48C1-827F-A6F918C257E9}" type="CATEGORYNAME">
                      <a:rPr lang="en-US" b="1"/>
                      <a:pPr/>
                      <a:t>[CATEGORY NAME]</a:t>
                    </a:fld>
                    <a:r>
                      <a:rPr lang="en-US" baseline="0" dirty="0"/>
                      <a:t>
</a:t>
                    </a:r>
                    <a:fld id="{5CD44A3D-7289-4112-A126-09F7FA652517}"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DA99-704B-A5F1-627C5EFDABBF}"/>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PG</c:v>
                </c:pt>
                <c:pt idx="1">
                  <c:v>R</c:v>
                </c:pt>
                <c:pt idx="2">
                  <c:v>NC-17</c:v>
                </c:pt>
                <c:pt idx="3">
                  <c:v>PG-13</c:v>
                </c:pt>
                <c:pt idx="4">
                  <c:v>G</c:v>
                </c:pt>
              </c:strCache>
            </c:strRef>
          </c:cat>
          <c:val>
            <c:numRef>
              <c:f>Sheet1!$B$2:$B$6</c:f>
              <c:numCache>
                <c:formatCode>General</c:formatCode>
                <c:ptCount val="5"/>
                <c:pt idx="0">
                  <c:v>194</c:v>
                </c:pt>
                <c:pt idx="1">
                  <c:v>195</c:v>
                </c:pt>
                <c:pt idx="2">
                  <c:v>210</c:v>
                </c:pt>
                <c:pt idx="3">
                  <c:v>223</c:v>
                </c:pt>
                <c:pt idx="4">
                  <c:v>178</c:v>
                </c:pt>
              </c:numCache>
            </c:numRef>
          </c:val>
          <c:extLst>
            <c:ext xmlns:c16="http://schemas.microsoft.com/office/drawing/2014/chart" uri="{C3380CC4-5D6E-409C-BE32-E72D297353CC}">
              <c16:uniqueId val="{0000000A-DA99-704B-A5F1-627C5EFDABBF}"/>
            </c:ext>
          </c:extLst>
        </c:ser>
        <c:dLbls>
          <c:dLblPos val="ctr"/>
          <c:showLegendKey val="0"/>
          <c:showVal val="0"/>
          <c:showCatName val="1"/>
          <c:showSerName val="0"/>
          <c:showPercent val="1"/>
          <c:showBubbleSize val="0"/>
          <c:showLeaderLines val="1"/>
        </c:dLbls>
        <c:firstSliceAng val="0"/>
      </c:pieChart>
      <c:spPr>
        <a:solidFill>
          <a:schemeClr val="accent2">
            <a:lumMod val="5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50000"/>
      </a:schemeClr>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275E8-5B34-4506-BA71-FEB97865D97C}" type="doc">
      <dgm:prSet loTypeId="urn:microsoft.com/office/officeart/2005/8/layout/vList4" loCatId="picture" qsTypeId="urn:microsoft.com/office/officeart/2005/8/quickstyle/simple1" qsCatId="simple" csTypeId="urn:microsoft.com/office/officeart/2005/8/colors/colorful1" csCatId="colorful" phldr="1"/>
      <dgm:spPr/>
      <dgm:t>
        <a:bodyPr/>
        <a:lstStyle/>
        <a:p>
          <a:endParaRPr lang="en-US"/>
        </a:p>
      </dgm:t>
    </dgm:pt>
    <dgm:pt modelId="{3CA8CF5D-AF60-46FF-BD74-0AA8EF3DC206}">
      <dgm:prSet phldrT="[Text]"/>
      <dgm:spPr>
        <a:solidFill>
          <a:schemeClr val="bg2">
            <a:lumMod val="60000"/>
            <a:lumOff val="40000"/>
          </a:schemeClr>
        </a:solidFill>
      </dgm:spPr>
      <dgm:t>
        <a:bodyPr/>
        <a:lstStyle/>
        <a:p>
          <a:r>
            <a:rPr lang="en-US" dirty="0">
              <a:solidFill>
                <a:schemeClr val="bg1"/>
              </a:solidFill>
            </a:rPr>
            <a:t>What movies contributed the most/least to revenue gain?</a:t>
          </a:r>
        </a:p>
      </dgm:t>
    </dgm:pt>
    <dgm:pt modelId="{435D2C39-4DAB-4647-99AA-722D05F9C4F9}" type="parTrans" cxnId="{B3E1FEDF-2C45-4CA4-941E-04D89616526C}">
      <dgm:prSet/>
      <dgm:spPr/>
      <dgm:t>
        <a:bodyPr/>
        <a:lstStyle/>
        <a:p>
          <a:endParaRPr lang="en-US"/>
        </a:p>
      </dgm:t>
    </dgm:pt>
    <dgm:pt modelId="{5A0B39D1-1568-4A8F-8E4C-418A3010AD59}" type="sibTrans" cxnId="{B3E1FEDF-2C45-4CA4-941E-04D89616526C}">
      <dgm:prSet/>
      <dgm:spPr/>
      <dgm:t>
        <a:bodyPr/>
        <a:lstStyle/>
        <a:p>
          <a:endParaRPr lang="en-US"/>
        </a:p>
      </dgm:t>
    </dgm:pt>
    <dgm:pt modelId="{68F33421-4581-49DB-B5B1-4D4234B1E2FE}">
      <dgm:prSet phldrT="[Text]"/>
      <dgm:spPr>
        <a:solidFill>
          <a:srgbClr val="C493B8"/>
        </a:solidFill>
        <a:ln>
          <a:solidFill>
            <a:srgbClr val="C493B8"/>
          </a:solidFill>
        </a:ln>
      </dgm:spPr>
      <dgm:t>
        <a:bodyPr/>
        <a:lstStyle/>
        <a:p>
          <a:r>
            <a:rPr lang="en-US" b="1" dirty="0">
              <a:solidFill>
                <a:schemeClr val="bg1"/>
              </a:solidFill>
            </a:rPr>
            <a:t>ANALYSIS BY COUNTRY</a:t>
          </a:r>
        </a:p>
      </dgm:t>
    </dgm:pt>
    <dgm:pt modelId="{10E29A9B-4CFA-4BA1-9E9C-CC767D7C7EB2}" type="sibTrans" cxnId="{D4B58640-4468-42D4-861A-2E924B57DA0B}">
      <dgm:prSet/>
      <dgm:spPr/>
      <dgm:t>
        <a:bodyPr/>
        <a:lstStyle/>
        <a:p>
          <a:endParaRPr lang="en-US"/>
        </a:p>
      </dgm:t>
    </dgm:pt>
    <dgm:pt modelId="{3A168B1B-5362-4929-A87B-68897AFB7830}" type="parTrans" cxnId="{D4B58640-4468-42D4-861A-2E924B57DA0B}">
      <dgm:prSet/>
      <dgm:spPr/>
      <dgm:t>
        <a:bodyPr/>
        <a:lstStyle/>
        <a:p>
          <a:endParaRPr lang="en-US"/>
        </a:p>
      </dgm:t>
    </dgm:pt>
    <dgm:pt modelId="{C6387C3A-CBE2-40CA-945F-188933FE1537}">
      <dgm:prSet phldrT="[Text]"/>
      <dgm:spPr>
        <a:solidFill>
          <a:srgbClr val="C493B8"/>
        </a:solidFill>
        <a:ln>
          <a:solidFill>
            <a:srgbClr val="C493B8"/>
          </a:solidFill>
        </a:ln>
      </dgm:spPr>
      <dgm:t>
        <a:bodyPr/>
        <a:lstStyle/>
        <a:p>
          <a:r>
            <a:rPr lang="en-US" dirty="0">
              <a:solidFill>
                <a:schemeClr val="bg1"/>
              </a:solidFill>
            </a:rPr>
            <a:t>Which countries are Rockbuster customers based in?</a:t>
          </a:r>
        </a:p>
      </dgm:t>
    </dgm:pt>
    <dgm:pt modelId="{4BE6C47C-9FF3-4838-AC3C-B4C5DE28AE8B}" type="sibTrans" cxnId="{724E4477-AEF1-4E3D-A612-41E75CDBF9B6}">
      <dgm:prSet/>
      <dgm:spPr/>
      <dgm:t>
        <a:bodyPr/>
        <a:lstStyle/>
        <a:p>
          <a:endParaRPr lang="en-US"/>
        </a:p>
      </dgm:t>
    </dgm:pt>
    <dgm:pt modelId="{5C99EF6D-1F92-4F00-A4E2-5CD5B8881CA9}" type="parTrans" cxnId="{724E4477-AEF1-4E3D-A612-41E75CDBF9B6}">
      <dgm:prSet/>
      <dgm:spPr/>
      <dgm:t>
        <a:bodyPr/>
        <a:lstStyle/>
        <a:p>
          <a:endParaRPr lang="en-US"/>
        </a:p>
      </dgm:t>
    </dgm:pt>
    <dgm:pt modelId="{0645C4FA-A0D9-49E7-8367-4238A29E47B8}">
      <dgm:prSet phldrT="[Text]"/>
      <dgm:spPr>
        <a:solidFill>
          <a:srgbClr val="C493B8"/>
        </a:solidFill>
        <a:ln>
          <a:solidFill>
            <a:srgbClr val="C493B8"/>
          </a:solidFill>
        </a:ln>
      </dgm:spPr>
      <dgm:t>
        <a:bodyPr/>
        <a:lstStyle/>
        <a:p>
          <a:r>
            <a:rPr lang="en-US" dirty="0">
              <a:solidFill>
                <a:schemeClr val="bg1"/>
              </a:solidFill>
            </a:rPr>
            <a:t>Where are customers with a high lifetime value based?</a:t>
          </a:r>
        </a:p>
      </dgm:t>
    </dgm:pt>
    <dgm:pt modelId="{E1B14AFC-369A-4823-AEBF-91ABD6BF3171}" type="sibTrans" cxnId="{02E5372D-29DB-4F32-94BA-1BB4C466C703}">
      <dgm:prSet/>
      <dgm:spPr/>
      <dgm:t>
        <a:bodyPr/>
        <a:lstStyle/>
        <a:p>
          <a:endParaRPr lang="en-US"/>
        </a:p>
      </dgm:t>
    </dgm:pt>
    <dgm:pt modelId="{5D2EF973-EC6D-4A8A-BF5B-B960294DEFD3}" type="parTrans" cxnId="{02E5372D-29DB-4F32-94BA-1BB4C466C703}">
      <dgm:prSet/>
      <dgm:spPr/>
      <dgm:t>
        <a:bodyPr/>
        <a:lstStyle/>
        <a:p>
          <a:endParaRPr lang="en-US"/>
        </a:p>
      </dgm:t>
    </dgm:pt>
    <dgm:pt modelId="{D314532E-CF34-4416-9B56-71190D67C358}">
      <dgm:prSet phldrT="[Text]"/>
      <dgm:spPr>
        <a:solidFill>
          <a:srgbClr val="C493B8"/>
        </a:solidFill>
        <a:ln>
          <a:solidFill>
            <a:srgbClr val="C493B8"/>
          </a:solidFill>
        </a:ln>
      </dgm:spPr>
      <dgm:t>
        <a:bodyPr/>
        <a:lstStyle/>
        <a:p>
          <a:r>
            <a:rPr lang="en-US" dirty="0">
              <a:solidFill>
                <a:schemeClr val="bg1"/>
              </a:solidFill>
            </a:rPr>
            <a:t>Do sales figures vary between geographic regions?</a:t>
          </a:r>
        </a:p>
      </dgm:t>
    </dgm:pt>
    <dgm:pt modelId="{EFEF1DE4-A06A-4837-AEB3-08E01FC1AE21}" type="sibTrans" cxnId="{142A36FB-63F4-43F5-A661-9CEB47155D0C}">
      <dgm:prSet/>
      <dgm:spPr/>
      <dgm:t>
        <a:bodyPr/>
        <a:lstStyle/>
        <a:p>
          <a:endParaRPr lang="en-US"/>
        </a:p>
      </dgm:t>
    </dgm:pt>
    <dgm:pt modelId="{7AD7EA10-800F-4603-913D-B93FA42517A2}" type="parTrans" cxnId="{142A36FB-63F4-43F5-A661-9CEB47155D0C}">
      <dgm:prSet/>
      <dgm:spPr/>
      <dgm:t>
        <a:bodyPr/>
        <a:lstStyle/>
        <a:p>
          <a:endParaRPr lang="en-US"/>
        </a:p>
      </dgm:t>
    </dgm:pt>
    <dgm:pt modelId="{7367825C-C181-4DC5-84A5-631E4E872BF0}">
      <dgm:prSet phldrT="[Text]"/>
      <dgm:spPr>
        <a:solidFill>
          <a:schemeClr val="accent6">
            <a:lumMod val="40000"/>
            <a:lumOff val="60000"/>
          </a:schemeClr>
        </a:solidFill>
      </dgm:spPr>
      <dgm:t>
        <a:bodyPr/>
        <a:lstStyle/>
        <a:p>
          <a:r>
            <a:rPr lang="en-US" dirty="0">
              <a:solidFill>
                <a:schemeClr val="bg1"/>
              </a:solidFill>
            </a:rPr>
            <a:t>What was the average rental duration for all videos?</a:t>
          </a:r>
        </a:p>
      </dgm:t>
    </dgm:pt>
    <dgm:pt modelId="{278C6E0A-BA04-4360-B4C4-24CFB2BE0B2B}" type="sibTrans" cxnId="{FDC5BC7F-53AE-46D9-8B1D-E319FDB46081}">
      <dgm:prSet/>
      <dgm:spPr/>
      <dgm:t>
        <a:bodyPr/>
        <a:lstStyle/>
        <a:p>
          <a:endParaRPr lang="en-US"/>
        </a:p>
      </dgm:t>
    </dgm:pt>
    <dgm:pt modelId="{70A28F54-5670-41A8-BFE3-AD0E60789251}" type="parTrans" cxnId="{FDC5BC7F-53AE-46D9-8B1D-E319FDB46081}">
      <dgm:prSet/>
      <dgm:spPr/>
      <dgm:t>
        <a:bodyPr/>
        <a:lstStyle/>
        <a:p>
          <a:endParaRPr lang="en-US"/>
        </a:p>
      </dgm:t>
    </dgm:pt>
    <dgm:pt modelId="{0AA31875-E5B0-4DE0-B78F-74952C57CCF6}" type="pres">
      <dgm:prSet presAssocID="{DC2275E8-5B34-4506-BA71-FEB97865D97C}" presName="linear" presStyleCnt="0">
        <dgm:presLayoutVars>
          <dgm:dir/>
          <dgm:resizeHandles val="exact"/>
        </dgm:presLayoutVars>
      </dgm:prSet>
      <dgm:spPr/>
    </dgm:pt>
    <dgm:pt modelId="{DFE6AF6F-2F39-4AEE-B209-704FD6C210EC}" type="pres">
      <dgm:prSet presAssocID="{3CA8CF5D-AF60-46FF-BD74-0AA8EF3DC206}" presName="comp" presStyleCnt="0"/>
      <dgm:spPr/>
    </dgm:pt>
    <dgm:pt modelId="{8BA604B8-B14D-46DE-A568-1B57B406C352}" type="pres">
      <dgm:prSet presAssocID="{3CA8CF5D-AF60-46FF-BD74-0AA8EF3DC206}" presName="box" presStyleLbl="node1" presStyleIdx="0" presStyleCnt="3" custScaleY="47294" custLinFactNeighborY="-3566"/>
      <dgm:spPr/>
    </dgm:pt>
    <dgm:pt modelId="{E59DCE53-9262-47D0-9B34-B7EA5FC503BE}" type="pres">
      <dgm:prSet presAssocID="{3CA8CF5D-AF60-46FF-BD74-0AA8EF3DC206}" presName="img" presStyleLbl="fgImgPlace1" presStyleIdx="0" presStyleCnt="3" custScaleX="100001" custScaleY="47294"/>
      <dgm:spPr>
        <a:blipFill>
          <a:blip xmlns:r="http://schemas.openxmlformats.org/officeDocument/2006/relationships" r:embed="rId1">
            <a:duotone>
              <a:schemeClr val="accent5">
                <a:shade val="45000"/>
                <a:satMod val="135000"/>
              </a:schemeClr>
              <a:prstClr val="white"/>
            </a:duotone>
            <a:extLst>
              <a:ext uri="{96DAC541-7B7A-43D3-8B79-37D633B846F1}">
                <asvg:svgBlip xmlns:asvg="http://schemas.microsoft.com/office/drawing/2016/SVG/main" r:embed="rId2"/>
              </a:ext>
            </a:extLst>
          </a:blip>
          <a:srcRect/>
          <a:stretch>
            <a:fillRect t="-28000" b="-28000"/>
          </a:stretch>
        </a:blipFill>
        <a:effectLst>
          <a:outerShdw blurRad="50800" dist="50800" dir="5400000" algn="ctr" rotWithShape="0">
            <a:srgbClr val="002060"/>
          </a:outerShdw>
        </a:effectLst>
      </dgm:spPr>
      <dgm:extLst>
        <a:ext uri="{E40237B7-FDA0-4F09-8148-C483321AD2D9}">
          <dgm14:cNvPr xmlns:dgm14="http://schemas.microsoft.com/office/drawing/2010/diagram" id="0" name="" descr="Upward trend with solid fill"/>
        </a:ext>
      </dgm:extLst>
    </dgm:pt>
    <dgm:pt modelId="{7185FEAC-CFFC-4F77-A411-9F3F56F78A57}" type="pres">
      <dgm:prSet presAssocID="{3CA8CF5D-AF60-46FF-BD74-0AA8EF3DC206}" presName="text" presStyleLbl="node1" presStyleIdx="0" presStyleCnt="3">
        <dgm:presLayoutVars>
          <dgm:bulletEnabled val="1"/>
        </dgm:presLayoutVars>
      </dgm:prSet>
      <dgm:spPr/>
    </dgm:pt>
    <dgm:pt modelId="{9AB9E730-9A87-4374-84B7-2276AB6E5AD7}" type="pres">
      <dgm:prSet presAssocID="{5A0B39D1-1568-4A8F-8E4C-418A3010AD59}" presName="spacer" presStyleCnt="0"/>
      <dgm:spPr/>
    </dgm:pt>
    <dgm:pt modelId="{7D0B3A62-B3F5-43BF-87B2-E2D7B75B0D6D}" type="pres">
      <dgm:prSet presAssocID="{7367825C-C181-4DC5-84A5-631E4E872BF0}" presName="comp" presStyleCnt="0"/>
      <dgm:spPr/>
    </dgm:pt>
    <dgm:pt modelId="{FEEDC573-2B7A-40C0-BC49-7012D2FC4703}" type="pres">
      <dgm:prSet presAssocID="{7367825C-C181-4DC5-84A5-631E4E872BF0}" presName="box" presStyleLbl="node1" presStyleIdx="1" presStyleCnt="3" custScaleY="44364"/>
      <dgm:spPr/>
    </dgm:pt>
    <dgm:pt modelId="{7F8AD8E8-EA0E-4BF1-8388-18E77A0E3C9B}" type="pres">
      <dgm:prSet presAssocID="{7367825C-C181-4DC5-84A5-631E4E872BF0}" presName="img" presStyleLbl="fgImgPlace1" presStyleIdx="1" presStyleCnt="3" custScaleY="44364"/>
      <dgm:spPr>
        <a:blipFill>
          <a:blip xmlns:r="http://schemas.openxmlformats.org/officeDocument/2006/relationships"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t="-15000" b="-15000"/>
          </a:stretch>
        </a:blipFill>
        <a:ln>
          <a:solidFill>
            <a:schemeClr val="tx1"/>
          </a:solidFill>
        </a:ln>
        <a:effectLst>
          <a:glow rad="127000">
            <a:schemeClr val="accent6">
              <a:lumMod val="75000"/>
            </a:schemeClr>
          </a:glow>
        </a:effectLst>
      </dgm:spPr>
      <dgm:extLst>
        <a:ext uri="{E40237B7-FDA0-4F09-8148-C483321AD2D9}">
          <dgm14:cNvPr xmlns:dgm14="http://schemas.microsoft.com/office/drawing/2010/diagram" id="0" name="" descr="Film strip with solid fill"/>
        </a:ext>
      </dgm:extLst>
    </dgm:pt>
    <dgm:pt modelId="{69BEC2C6-37A1-4214-8A47-28A922AB731B}" type="pres">
      <dgm:prSet presAssocID="{7367825C-C181-4DC5-84A5-631E4E872BF0}" presName="text" presStyleLbl="node1" presStyleIdx="1" presStyleCnt="3">
        <dgm:presLayoutVars>
          <dgm:bulletEnabled val="1"/>
        </dgm:presLayoutVars>
      </dgm:prSet>
      <dgm:spPr/>
    </dgm:pt>
    <dgm:pt modelId="{F33E5FBD-2600-4A75-B4F0-2C5B3E2EFB2C}" type="pres">
      <dgm:prSet presAssocID="{278C6E0A-BA04-4360-B4C4-24CFB2BE0B2B}" presName="spacer" presStyleCnt="0"/>
      <dgm:spPr/>
    </dgm:pt>
    <dgm:pt modelId="{08BAC641-0591-4264-B086-7CE9694E9AAE}" type="pres">
      <dgm:prSet presAssocID="{68F33421-4581-49DB-B5B1-4D4234B1E2FE}" presName="comp" presStyleCnt="0"/>
      <dgm:spPr/>
    </dgm:pt>
    <dgm:pt modelId="{A6A2F02E-5D62-48D8-9FF3-E9023A468645}" type="pres">
      <dgm:prSet presAssocID="{68F33421-4581-49DB-B5B1-4D4234B1E2FE}" presName="box" presStyleLbl="node1" presStyleIdx="2" presStyleCnt="3"/>
      <dgm:spPr/>
    </dgm:pt>
    <dgm:pt modelId="{86F8FB38-6E98-4319-AB15-C8CECEB0A96E}" type="pres">
      <dgm:prSet presAssocID="{68F33421-4581-49DB-B5B1-4D4234B1E2FE}" presName="img" presStyleLbl="fgImgPlace1" presStyleIdx="2" presStyleCnt="3"/>
      <dgm:spPr>
        <a:blipFill>
          <a:blip xmlns:r="http://schemas.openxmlformats.org/officeDocument/2006/relationships" r:embed="rId5">
            <a:alphaModFix/>
            <a:duotone>
              <a:prstClr val="black"/>
              <a:schemeClr val="accent2">
                <a:tint val="45000"/>
                <a:satMod val="400000"/>
              </a:schemeClr>
            </a:duotone>
            <a:extLst>
              <a:ext uri="{96DAC541-7B7A-43D3-8B79-37D633B846F1}">
                <asvg:svgBlip xmlns:asvg="http://schemas.microsoft.com/office/drawing/2016/SVG/main" r:embed="rId6"/>
              </a:ext>
            </a:extLst>
          </a:blip>
          <a:srcRect/>
          <a:stretch>
            <a:fillRect l="-38000" r="-38000"/>
          </a:stretch>
        </a:blipFill>
        <a:effectLst>
          <a:outerShdw blurRad="50800" dist="50800" dir="5400000" algn="ctr" rotWithShape="0">
            <a:srgbClr val="6A1565"/>
          </a:outerShdw>
        </a:effectLst>
      </dgm:spPr>
      <dgm:extLst>
        <a:ext uri="{E40237B7-FDA0-4F09-8148-C483321AD2D9}">
          <dgm14:cNvPr xmlns:dgm14="http://schemas.microsoft.com/office/drawing/2010/diagram" id="0" name="" descr="Earth globe: Americas with solid fill"/>
        </a:ext>
      </dgm:extLst>
    </dgm:pt>
    <dgm:pt modelId="{EE9E241A-08E7-4AAE-8779-09340FB858A1}" type="pres">
      <dgm:prSet presAssocID="{68F33421-4581-49DB-B5B1-4D4234B1E2FE}" presName="text" presStyleLbl="node1" presStyleIdx="2" presStyleCnt="3">
        <dgm:presLayoutVars>
          <dgm:bulletEnabled val="1"/>
        </dgm:presLayoutVars>
      </dgm:prSet>
      <dgm:spPr/>
    </dgm:pt>
  </dgm:ptLst>
  <dgm:cxnLst>
    <dgm:cxn modelId="{4318B10F-4DE5-41E4-8C80-FD8B000E458B}" type="presOf" srcId="{D314532E-CF34-4416-9B56-71190D67C358}" destId="{A6A2F02E-5D62-48D8-9FF3-E9023A468645}" srcOrd="0" destOrd="3" presId="urn:microsoft.com/office/officeart/2005/8/layout/vList4"/>
    <dgm:cxn modelId="{0008DF17-04E7-47B0-A9DB-5F85F5614D62}" type="presOf" srcId="{68F33421-4581-49DB-B5B1-4D4234B1E2FE}" destId="{EE9E241A-08E7-4AAE-8779-09340FB858A1}" srcOrd="1" destOrd="0" presId="urn:microsoft.com/office/officeart/2005/8/layout/vList4"/>
    <dgm:cxn modelId="{02E5372D-29DB-4F32-94BA-1BB4C466C703}" srcId="{68F33421-4581-49DB-B5B1-4D4234B1E2FE}" destId="{0645C4FA-A0D9-49E7-8367-4238A29E47B8}" srcOrd="1" destOrd="0" parTransId="{5D2EF973-EC6D-4A8A-BF5B-B960294DEFD3}" sibTransId="{E1B14AFC-369A-4823-AEBF-91ABD6BF3171}"/>
    <dgm:cxn modelId="{1A129A36-B2F0-483C-991E-025C2A169673}" type="presOf" srcId="{DC2275E8-5B34-4506-BA71-FEB97865D97C}" destId="{0AA31875-E5B0-4DE0-B78F-74952C57CCF6}" srcOrd="0" destOrd="0" presId="urn:microsoft.com/office/officeart/2005/8/layout/vList4"/>
    <dgm:cxn modelId="{D4B58640-4468-42D4-861A-2E924B57DA0B}" srcId="{DC2275E8-5B34-4506-BA71-FEB97865D97C}" destId="{68F33421-4581-49DB-B5B1-4D4234B1E2FE}" srcOrd="2" destOrd="0" parTransId="{3A168B1B-5362-4929-A87B-68897AFB7830}" sibTransId="{10E29A9B-4CFA-4BA1-9E9C-CC767D7C7EB2}"/>
    <dgm:cxn modelId="{47D7364F-1F68-4562-A4A1-6E55F15F12C4}" type="presOf" srcId="{0645C4FA-A0D9-49E7-8367-4238A29E47B8}" destId="{A6A2F02E-5D62-48D8-9FF3-E9023A468645}" srcOrd="0" destOrd="2" presId="urn:microsoft.com/office/officeart/2005/8/layout/vList4"/>
    <dgm:cxn modelId="{0854CB54-E0C7-41B1-A88D-122B48E8EEA3}" type="presOf" srcId="{3CA8CF5D-AF60-46FF-BD74-0AA8EF3DC206}" destId="{7185FEAC-CFFC-4F77-A411-9F3F56F78A57}" srcOrd="1" destOrd="0" presId="urn:microsoft.com/office/officeart/2005/8/layout/vList4"/>
    <dgm:cxn modelId="{724E4477-AEF1-4E3D-A612-41E75CDBF9B6}" srcId="{68F33421-4581-49DB-B5B1-4D4234B1E2FE}" destId="{C6387C3A-CBE2-40CA-945F-188933FE1537}" srcOrd="0" destOrd="0" parTransId="{5C99EF6D-1F92-4F00-A4E2-5CD5B8881CA9}" sibTransId="{4BE6C47C-9FF3-4838-AC3C-B4C5DE28AE8B}"/>
    <dgm:cxn modelId="{B70C5279-C3D9-4287-88C6-7D92939F7861}" type="presOf" srcId="{C6387C3A-CBE2-40CA-945F-188933FE1537}" destId="{A6A2F02E-5D62-48D8-9FF3-E9023A468645}" srcOrd="0" destOrd="1" presId="urn:microsoft.com/office/officeart/2005/8/layout/vList4"/>
    <dgm:cxn modelId="{58D3A57A-DA17-4468-86A9-255144A84169}" type="presOf" srcId="{7367825C-C181-4DC5-84A5-631E4E872BF0}" destId="{FEEDC573-2B7A-40C0-BC49-7012D2FC4703}" srcOrd="0" destOrd="0" presId="urn:microsoft.com/office/officeart/2005/8/layout/vList4"/>
    <dgm:cxn modelId="{FDC5BC7F-53AE-46D9-8B1D-E319FDB46081}" srcId="{DC2275E8-5B34-4506-BA71-FEB97865D97C}" destId="{7367825C-C181-4DC5-84A5-631E4E872BF0}" srcOrd="1" destOrd="0" parTransId="{70A28F54-5670-41A8-BFE3-AD0E60789251}" sibTransId="{278C6E0A-BA04-4360-B4C4-24CFB2BE0B2B}"/>
    <dgm:cxn modelId="{8EF90E80-CE44-4F8E-8FC7-7D296AEEE06D}" type="presOf" srcId="{0645C4FA-A0D9-49E7-8367-4238A29E47B8}" destId="{EE9E241A-08E7-4AAE-8779-09340FB858A1}" srcOrd="1" destOrd="2" presId="urn:microsoft.com/office/officeart/2005/8/layout/vList4"/>
    <dgm:cxn modelId="{5F61D996-5259-4AFD-B9B4-D327A8FE0E14}" type="presOf" srcId="{D314532E-CF34-4416-9B56-71190D67C358}" destId="{EE9E241A-08E7-4AAE-8779-09340FB858A1}" srcOrd="1" destOrd="3" presId="urn:microsoft.com/office/officeart/2005/8/layout/vList4"/>
    <dgm:cxn modelId="{36B1B097-88E0-4BE8-BC1D-D28DBDFBCD73}" type="presOf" srcId="{68F33421-4581-49DB-B5B1-4D4234B1E2FE}" destId="{A6A2F02E-5D62-48D8-9FF3-E9023A468645}" srcOrd="0" destOrd="0" presId="urn:microsoft.com/office/officeart/2005/8/layout/vList4"/>
    <dgm:cxn modelId="{5FBF52B1-45F4-4493-ACF6-27D84EF3E43E}" type="presOf" srcId="{7367825C-C181-4DC5-84A5-631E4E872BF0}" destId="{69BEC2C6-37A1-4214-8A47-28A922AB731B}" srcOrd="1" destOrd="0" presId="urn:microsoft.com/office/officeart/2005/8/layout/vList4"/>
    <dgm:cxn modelId="{3BC8DFBF-8A4D-4587-9FCC-884AC161F244}" type="presOf" srcId="{C6387C3A-CBE2-40CA-945F-188933FE1537}" destId="{EE9E241A-08E7-4AAE-8779-09340FB858A1}" srcOrd="1" destOrd="1" presId="urn:microsoft.com/office/officeart/2005/8/layout/vList4"/>
    <dgm:cxn modelId="{611D3DC2-0ECC-49B6-9963-0FB95805E0C4}" type="presOf" srcId="{3CA8CF5D-AF60-46FF-BD74-0AA8EF3DC206}" destId="{8BA604B8-B14D-46DE-A568-1B57B406C352}" srcOrd="0" destOrd="0" presId="urn:microsoft.com/office/officeart/2005/8/layout/vList4"/>
    <dgm:cxn modelId="{B3E1FEDF-2C45-4CA4-941E-04D89616526C}" srcId="{DC2275E8-5B34-4506-BA71-FEB97865D97C}" destId="{3CA8CF5D-AF60-46FF-BD74-0AA8EF3DC206}" srcOrd="0" destOrd="0" parTransId="{435D2C39-4DAB-4647-99AA-722D05F9C4F9}" sibTransId="{5A0B39D1-1568-4A8F-8E4C-418A3010AD59}"/>
    <dgm:cxn modelId="{142A36FB-63F4-43F5-A661-9CEB47155D0C}" srcId="{68F33421-4581-49DB-B5B1-4D4234B1E2FE}" destId="{D314532E-CF34-4416-9B56-71190D67C358}" srcOrd="2" destOrd="0" parTransId="{7AD7EA10-800F-4603-913D-B93FA42517A2}" sibTransId="{EFEF1DE4-A06A-4837-AEB3-08E01FC1AE21}"/>
    <dgm:cxn modelId="{E63CFE78-E404-427B-94AD-AB86F34B545D}" type="presParOf" srcId="{0AA31875-E5B0-4DE0-B78F-74952C57CCF6}" destId="{DFE6AF6F-2F39-4AEE-B209-704FD6C210EC}" srcOrd="0" destOrd="0" presId="urn:microsoft.com/office/officeart/2005/8/layout/vList4"/>
    <dgm:cxn modelId="{C4DFE6CD-C3C7-478F-88D5-D5D35EB4C40F}" type="presParOf" srcId="{DFE6AF6F-2F39-4AEE-B209-704FD6C210EC}" destId="{8BA604B8-B14D-46DE-A568-1B57B406C352}" srcOrd="0" destOrd="0" presId="urn:microsoft.com/office/officeart/2005/8/layout/vList4"/>
    <dgm:cxn modelId="{5CE1727A-9FA5-4F40-BD82-7280B3355558}" type="presParOf" srcId="{DFE6AF6F-2F39-4AEE-B209-704FD6C210EC}" destId="{E59DCE53-9262-47D0-9B34-B7EA5FC503BE}" srcOrd="1" destOrd="0" presId="urn:microsoft.com/office/officeart/2005/8/layout/vList4"/>
    <dgm:cxn modelId="{1F4A5902-699C-4EF0-B358-74AA3CF9B2F7}" type="presParOf" srcId="{DFE6AF6F-2F39-4AEE-B209-704FD6C210EC}" destId="{7185FEAC-CFFC-4F77-A411-9F3F56F78A57}" srcOrd="2" destOrd="0" presId="urn:microsoft.com/office/officeart/2005/8/layout/vList4"/>
    <dgm:cxn modelId="{2C3FBE63-ED4B-489C-AB29-9E3D967481B8}" type="presParOf" srcId="{0AA31875-E5B0-4DE0-B78F-74952C57CCF6}" destId="{9AB9E730-9A87-4374-84B7-2276AB6E5AD7}" srcOrd="1" destOrd="0" presId="urn:microsoft.com/office/officeart/2005/8/layout/vList4"/>
    <dgm:cxn modelId="{C7525B18-CCD7-437D-A693-FFDE0FA302E6}" type="presParOf" srcId="{0AA31875-E5B0-4DE0-B78F-74952C57CCF6}" destId="{7D0B3A62-B3F5-43BF-87B2-E2D7B75B0D6D}" srcOrd="2" destOrd="0" presId="urn:microsoft.com/office/officeart/2005/8/layout/vList4"/>
    <dgm:cxn modelId="{E7D6815E-B12C-4AF0-B1BA-0DDF50568C04}" type="presParOf" srcId="{7D0B3A62-B3F5-43BF-87B2-E2D7B75B0D6D}" destId="{FEEDC573-2B7A-40C0-BC49-7012D2FC4703}" srcOrd="0" destOrd="0" presId="urn:microsoft.com/office/officeart/2005/8/layout/vList4"/>
    <dgm:cxn modelId="{16F03DB7-7BB8-4337-B4AC-CFE14DEDE060}" type="presParOf" srcId="{7D0B3A62-B3F5-43BF-87B2-E2D7B75B0D6D}" destId="{7F8AD8E8-EA0E-4BF1-8388-18E77A0E3C9B}" srcOrd="1" destOrd="0" presId="urn:microsoft.com/office/officeart/2005/8/layout/vList4"/>
    <dgm:cxn modelId="{57350BCA-2D14-4A61-BCB8-21EBE3CD139D}" type="presParOf" srcId="{7D0B3A62-B3F5-43BF-87B2-E2D7B75B0D6D}" destId="{69BEC2C6-37A1-4214-8A47-28A922AB731B}" srcOrd="2" destOrd="0" presId="urn:microsoft.com/office/officeart/2005/8/layout/vList4"/>
    <dgm:cxn modelId="{4E836D2E-D4B0-49C2-877D-B3BA4E62BC4B}" type="presParOf" srcId="{0AA31875-E5B0-4DE0-B78F-74952C57CCF6}" destId="{F33E5FBD-2600-4A75-B4F0-2C5B3E2EFB2C}" srcOrd="3" destOrd="0" presId="urn:microsoft.com/office/officeart/2005/8/layout/vList4"/>
    <dgm:cxn modelId="{34E034AE-F73E-486A-A70B-745D5177D69A}" type="presParOf" srcId="{0AA31875-E5B0-4DE0-B78F-74952C57CCF6}" destId="{08BAC641-0591-4264-B086-7CE9694E9AAE}" srcOrd="4" destOrd="0" presId="urn:microsoft.com/office/officeart/2005/8/layout/vList4"/>
    <dgm:cxn modelId="{4ED1663F-261C-45EF-9B2C-62D4C5D11B53}" type="presParOf" srcId="{08BAC641-0591-4264-B086-7CE9694E9AAE}" destId="{A6A2F02E-5D62-48D8-9FF3-E9023A468645}" srcOrd="0" destOrd="0" presId="urn:microsoft.com/office/officeart/2005/8/layout/vList4"/>
    <dgm:cxn modelId="{9ADE93C2-771B-4DC3-9F05-1F432F0F1A13}" type="presParOf" srcId="{08BAC641-0591-4264-B086-7CE9694E9AAE}" destId="{86F8FB38-6E98-4319-AB15-C8CECEB0A96E}" srcOrd="1" destOrd="0" presId="urn:microsoft.com/office/officeart/2005/8/layout/vList4"/>
    <dgm:cxn modelId="{902D230F-D62A-4BD4-868C-6EDAE488742C}" type="presParOf" srcId="{08BAC641-0591-4264-B086-7CE9694E9AAE}" destId="{EE9E241A-08E7-4AAE-8779-09340FB858A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7EBB3-F04C-4394-98E1-138BC09EE251}"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F241E965-1D14-4BAE-9B58-AE798359AD1C}">
      <dgm:prSet phldrT="[Text]" custT="1"/>
      <dgm:spPr>
        <a:solidFill>
          <a:schemeClr val="accent2">
            <a:lumMod val="50000"/>
          </a:schemeClr>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 of Movies in our Catalog:</a:t>
          </a:r>
        </a:p>
        <a:p>
          <a:r>
            <a:rPr lang="en-US" sz="3300" b="1" dirty="0">
              <a:ln>
                <a:noFill/>
              </a:ln>
              <a:solidFill>
                <a:schemeClr val="tx1"/>
              </a:solidFill>
              <a:latin typeface="Apple Braille" pitchFamily="2" charset="0"/>
            </a:rPr>
            <a:t>1000</a:t>
          </a:r>
        </a:p>
      </dgm:t>
    </dgm:pt>
    <dgm:pt modelId="{AA84B46C-1594-4B8A-98E2-8D9C3C8F8C63}" type="parTrans" cxnId="{BF5883B4-7DFE-440B-BA92-3DCC6833A2A0}">
      <dgm:prSet/>
      <dgm:spPr/>
      <dgm:t>
        <a:bodyPr/>
        <a:lstStyle/>
        <a:p>
          <a:endParaRPr lang="en-US">
            <a:ln>
              <a:noFill/>
            </a:ln>
            <a:solidFill>
              <a:srgbClr val="C00000"/>
            </a:solidFill>
          </a:endParaRPr>
        </a:p>
      </dgm:t>
    </dgm:pt>
    <dgm:pt modelId="{F1C40A7B-F577-4814-83C2-ED97B6A945DF}" type="sibTrans" cxnId="{BF5883B4-7DFE-440B-BA92-3DCC6833A2A0}">
      <dgm:prSet/>
      <dgm:spPr/>
      <dgm:t>
        <a:bodyPr/>
        <a:lstStyle/>
        <a:p>
          <a:endParaRPr lang="en-US">
            <a:ln>
              <a:noFill/>
            </a:ln>
            <a:solidFill>
              <a:srgbClr val="C00000"/>
            </a:solidFill>
          </a:endParaRPr>
        </a:p>
      </dgm:t>
    </dgm:pt>
    <dgm:pt modelId="{B1C6D800-CEA2-4FD1-B829-67C884149207}">
      <dgm:prSet phldrT="[Text]" custT="1"/>
      <dgm:spPr>
        <a:solidFill>
          <a:schemeClr val="accent2">
            <a:lumMod val="50000"/>
          </a:schemeClr>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Release Year:</a:t>
          </a:r>
        </a:p>
        <a:p>
          <a:r>
            <a:rPr lang="en-US" sz="3300" b="1" dirty="0">
              <a:ln>
                <a:noFill/>
              </a:ln>
              <a:solidFill>
                <a:schemeClr val="tx1"/>
              </a:solidFill>
              <a:latin typeface="Apple Braille" pitchFamily="2" charset="0"/>
            </a:rPr>
            <a:t>2006</a:t>
          </a:r>
        </a:p>
      </dgm:t>
    </dgm:pt>
    <dgm:pt modelId="{D73A0A6E-2294-4B23-8D8C-2A0AA04DFDFB}" type="parTrans" cxnId="{D5B790DE-DB8E-4EF1-AA1D-D00F3E3B7DE2}">
      <dgm:prSet/>
      <dgm:spPr/>
      <dgm:t>
        <a:bodyPr/>
        <a:lstStyle/>
        <a:p>
          <a:endParaRPr lang="en-US">
            <a:ln>
              <a:noFill/>
            </a:ln>
            <a:solidFill>
              <a:srgbClr val="C00000"/>
            </a:solidFill>
          </a:endParaRPr>
        </a:p>
      </dgm:t>
    </dgm:pt>
    <dgm:pt modelId="{D0FE1B9A-21B0-4FE9-A207-C8759FE78D6D}" type="sibTrans" cxnId="{D5B790DE-DB8E-4EF1-AA1D-D00F3E3B7DE2}">
      <dgm:prSet/>
      <dgm:spPr/>
      <dgm:t>
        <a:bodyPr/>
        <a:lstStyle/>
        <a:p>
          <a:endParaRPr lang="en-US">
            <a:ln>
              <a:noFill/>
            </a:ln>
            <a:solidFill>
              <a:srgbClr val="C00000"/>
            </a:solidFill>
          </a:endParaRPr>
        </a:p>
      </dgm:t>
    </dgm:pt>
    <dgm:pt modelId="{7EF13387-EA52-40E1-A097-BBF3F6E3BDBF}">
      <dgm:prSet phldrT="[Text]" custT="1"/>
      <dgm:spPr>
        <a:solidFill>
          <a:schemeClr val="accent2">
            <a:lumMod val="50000"/>
          </a:schemeClr>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Language(s):</a:t>
          </a:r>
        </a:p>
        <a:p>
          <a:r>
            <a:rPr lang="en-US" sz="3300" b="1" dirty="0">
              <a:ln>
                <a:noFill/>
              </a:ln>
              <a:solidFill>
                <a:schemeClr val="tx1"/>
              </a:solidFill>
              <a:latin typeface="Apple Braille" pitchFamily="2" charset="0"/>
            </a:rPr>
            <a:t>English</a:t>
          </a:r>
        </a:p>
      </dgm:t>
    </dgm:pt>
    <dgm:pt modelId="{232B12B2-7F56-4F68-8764-28C64BEB32EB}" type="parTrans" cxnId="{CB5344CC-1786-4E63-86C1-D4BA3AC70CA6}">
      <dgm:prSet/>
      <dgm:spPr/>
      <dgm:t>
        <a:bodyPr/>
        <a:lstStyle/>
        <a:p>
          <a:endParaRPr lang="en-US">
            <a:ln>
              <a:noFill/>
            </a:ln>
            <a:solidFill>
              <a:srgbClr val="C00000"/>
            </a:solidFill>
          </a:endParaRPr>
        </a:p>
      </dgm:t>
    </dgm:pt>
    <dgm:pt modelId="{5087A8E8-C62B-4303-BB62-CF9AB97EDD39}" type="sibTrans" cxnId="{CB5344CC-1786-4E63-86C1-D4BA3AC70CA6}">
      <dgm:prSet/>
      <dgm:spPr/>
      <dgm:t>
        <a:bodyPr/>
        <a:lstStyle/>
        <a:p>
          <a:endParaRPr lang="en-US">
            <a:ln>
              <a:noFill/>
            </a:ln>
            <a:solidFill>
              <a:srgbClr val="C00000"/>
            </a:solidFill>
          </a:endParaRPr>
        </a:p>
      </dgm:t>
    </dgm:pt>
    <dgm:pt modelId="{A840EBB2-6AE4-4405-BCCB-6998CA029659}">
      <dgm:prSet phldrT="[Text]" custT="1"/>
      <dgm:spPr>
        <a:solidFill>
          <a:schemeClr val="accent2">
            <a:lumMod val="50000"/>
          </a:schemeClr>
        </a:solidFill>
        <a:scene3d>
          <a:camera prst="orthographicFront"/>
          <a:lightRig rig="threePt" dir="t"/>
        </a:scene3d>
        <a:sp3d extrusionH="76200" prstMaterial="metal">
          <a:extrusionClr>
            <a:schemeClr val="tx2">
              <a:lumMod val="10000"/>
            </a:schemeClr>
          </a:extrusionClr>
        </a:sp3d>
      </dgm:spPr>
      <dgm:t>
        <a:bodyPr anchor="t" anchorCtr="0"/>
        <a:lstStyle/>
        <a:p>
          <a:endParaRPr lang="en-US" sz="1200" b="0" dirty="0">
            <a:ln>
              <a:noFill/>
            </a:ln>
            <a:solidFill>
              <a:srgbClr val="C00000"/>
            </a:solidFill>
            <a:latin typeface="Apple Braille" pitchFamily="2" charset="0"/>
          </a:endParaRPr>
        </a:p>
        <a:p>
          <a:r>
            <a:rPr lang="en-US" sz="1800" b="0" dirty="0">
              <a:ln>
                <a:noFill/>
              </a:ln>
              <a:solidFill>
                <a:schemeClr val="tx1"/>
              </a:solidFill>
              <a:latin typeface="Apple Braille" pitchFamily="2" charset="0"/>
            </a:rPr>
            <a:t>Breakdown of Ratings:</a:t>
          </a:r>
        </a:p>
      </dgm:t>
    </dgm:pt>
    <dgm:pt modelId="{651FE49E-EBA2-4916-8999-902E190D2611}" type="sibTrans" cxnId="{9F94C47E-46C9-4276-8DC8-57BFB09CC125}">
      <dgm:prSet/>
      <dgm:spPr/>
      <dgm:t>
        <a:bodyPr/>
        <a:lstStyle/>
        <a:p>
          <a:endParaRPr lang="en-US">
            <a:ln>
              <a:noFill/>
            </a:ln>
            <a:solidFill>
              <a:srgbClr val="C00000"/>
            </a:solidFill>
          </a:endParaRPr>
        </a:p>
      </dgm:t>
    </dgm:pt>
    <dgm:pt modelId="{5D93A14B-89C9-40B4-B13B-E9871528D46E}" type="parTrans" cxnId="{9F94C47E-46C9-4276-8DC8-57BFB09CC125}">
      <dgm:prSet/>
      <dgm:spPr/>
      <dgm:t>
        <a:bodyPr/>
        <a:lstStyle/>
        <a:p>
          <a:endParaRPr lang="en-US">
            <a:ln>
              <a:noFill/>
            </a:ln>
            <a:solidFill>
              <a:srgbClr val="C00000"/>
            </a:solidFill>
          </a:endParaRPr>
        </a:p>
      </dgm:t>
    </dgm:pt>
    <dgm:pt modelId="{6B5CDD70-D9BE-426A-AE35-5B87E3ECBD73}">
      <dgm:prSet phldrT="[Text]" custT="1"/>
      <dgm:spPr>
        <a:solidFill>
          <a:schemeClr val="accent2">
            <a:lumMod val="50000"/>
          </a:schemeClr>
        </a:solidFill>
        <a:scene3d>
          <a:camera prst="orthographicFront"/>
          <a:lightRig rig="threePt" dir="t"/>
        </a:scene3d>
        <a:sp3d extrusionH="76200" prstMaterial="metal">
          <a:extrusionClr>
            <a:schemeClr val="tx2">
              <a:lumMod val="10000"/>
            </a:schemeClr>
          </a:extrusionClr>
        </a:sp3d>
      </dgm:spPr>
      <dgm:t>
        <a:bodyPr anchor="t" anchorCtr="0"/>
        <a:lstStyle/>
        <a:p>
          <a:r>
            <a:rPr lang="en-US" sz="1800" b="0" dirty="0">
              <a:ln>
                <a:noFill/>
              </a:ln>
              <a:solidFill>
                <a:schemeClr val="tx1"/>
              </a:solidFill>
              <a:latin typeface="Apple Braille" pitchFamily="2" charset="0"/>
            </a:rPr>
            <a:t>Longest Film(s)</a:t>
          </a:r>
        </a:p>
        <a:p>
          <a:r>
            <a:rPr lang="en-US" sz="2200" b="1" dirty="0">
              <a:ln>
                <a:noFill/>
              </a:ln>
              <a:solidFill>
                <a:schemeClr val="tx1"/>
              </a:solidFill>
              <a:latin typeface="Apple Braille" pitchFamily="2" charset="0"/>
            </a:rPr>
            <a:t>185 min.</a:t>
          </a:r>
        </a:p>
        <a:p>
          <a:r>
            <a:rPr lang="en-US" sz="1800" b="0" dirty="0">
              <a:ln>
                <a:noFill/>
              </a:ln>
              <a:solidFill>
                <a:schemeClr val="tx1"/>
              </a:solidFill>
              <a:latin typeface="Apple Braille" pitchFamily="2" charset="0"/>
            </a:rPr>
            <a:t>Average Film(s)</a:t>
          </a:r>
        </a:p>
        <a:p>
          <a:r>
            <a:rPr lang="en-US" sz="2200" b="1" dirty="0">
              <a:ln>
                <a:noFill/>
              </a:ln>
              <a:solidFill>
                <a:schemeClr val="tx1"/>
              </a:solidFill>
              <a:latin typeface="Apple Braille" pitchFamily="2" charset="0"/>
            </a:rPr>
            <a:t>115 min.</a:t>
          </a:r>
        </a:p>
        <a:p>
          <a:r>
            <a:rPr lang="en-US" sz="1800" b="0" dirty="0">
              <a:ln>
                <a:noFill/>
              </a:ln>
              <a:solidFill>
                <a:schemeClr val="tx1"/>
              </a:solidFill>
              <a:latin typeface="Apple Braille" pitchFamily="2" charset="0"/>
            </a:rPr>
            <a:t>Shortest Film(s)</a:t>
          </a:r>
        </a:p>
        <a:p>
          <a:r>
            <a:rPr lang="en-US" sz="3300" b="1" dirty="0">
              <a:ln>
                <a:noFill/>
              </a:ln>
              <a:solidFill>
                <a:schemeClr val="tx1"/>
              </a:solidFill>
              <a:latin typeface="Apple Braille" pitchFamily="2" charset="0"/>
            </a:rPr>
            <a:t> </a:t>
          </a:r>
          <a:r>
            <a:rPr lang="en-US" sz="2200" b="1" dirty="0">
              <a:ln>
                <a:noFill/>
              </a:ln>
              <a:solidFill>
                <a:schemeClr val="tx1"/>
              </a:solidFill>
              <a:latin typeface="Apple Braille" pitchFamily="2" charset="0"/>
            </a:rPr>
            <a:t>46 min.</a:t>
          </a:r>
        </a:p>
      </dgm:t>
    </dgm:pt>
    <dgm:pt modelId="{8D1F7954-870B-497E-AF37-36EB8D536BBD}" type="parTrans" cxnId="{2046937E-216F-4324-AEEF-C2193060E7D0}">
      <dgm:prSet/>
      <dgm:spPr/>
      <dgm:t>
        <a:bodyPr/>
        <a:lstStyle/>
        <a:p>
          <a:endParaRPr lang="en-US">
            <a:ln>
              <a:noFill/>
            </a:ln>
            <a:solidFill>
              <a:srgbClr val="C00000"/>
            </a:solidFill>
          </a:endParaRPr>
        </a:p>
      </dgm:t>
    </dgm:pt>
    <dgm:pt modelId="{FA82D223-CEDD-440D-9800-42D0DFDEC87F}" type="sibTrans" cxnId="{2046937E-216F-4324-AEEF-C2193060E7D0}">
      <dgm:prSet/>
      <dgm:spPr/>
      <dgm:t>
        <a:bodyPr/>
        <a:lstStyle/>
        <a:p>
          <a:endParaRPr lang="en-US">
            <a:ln>
              <a:noFill/>
            </a:ln>
            <a:solidFill>
              <a:srgbClr val="C00000"/>
            </a:solidFill>
          </a:endParaRPr>
        </a:p>
      </dgm:t>
    </dgm:pt>
    <dgm:pt modelId="{DB17AE08-4E7E-4931-9BA8-CC8EF1629F0D}" type="pres">
      <dgm:prSet presAssocID="{B717EBB3-F04C-4394-98E1-138BC09EE251}" presName="diagram" presStyleCnt="0">
        <dgm:presLayoutVars>
          <dgm:dir/>
          <dgm:resizeHandles val="exact"/>
        </dgm:presLayoutVars>
      </dgm:prSet>
      <dgm:spPr/>
    </dgm:pt>
    <dgm:pt modelId="{68BA4EDC-9C61-4F59-BD79-99F9305C632D}" type="pres">
      <dgm:prSet presAssocID="{F241E965-1D14-4BAE-9B58-AE798359AD1C}" presName="node" presStyleLbl="node1" presStyleIdx="0" presStyleCnt="5" custScaleY="239054">
        <dgm:presLayoutVars>
          <dgm:bulletEnabled val="1"/>
        </dgm:presLayoutVars>
      </dgm:prSet>
      <dgm:spPr/>
    </dgm:pt>
    <dgm:pt modelId="{0668BC73-67E7-4E59-A1F6-52A53702C065}" type="pres">
      <dgm:prSet presAssocID="{F1C40A7B-F577-4814-83C2-ED97B6A945DF}" presName="sibTrans" presStyleCnt="0"/>
      <dgm:spPr>
        <a:scene3d>
          <a:camera prst="orthographicFront"/>
          <a:lightRig rig="threePt" dir="t"/>
        </a:scene3d>
        <a:sp3d extrusionH="76200" prstMaterial="metal">
          <a:extrusionClr>
            <a:schemeClr val="tx2">
              <a:lumMod val="10000"/>
            </a:schemeClr>
          </a:extrusionClr>
        </a:sp3d>
      </dgm:spPr>
    </dgm:pt>
    <dgm:pt modelId="{5A55D97E-2BB3-49EC-8A75-A2C31C122BDC}" type="pres">
      <dgm:prSet presAssocID="{B1C6D800-CEA2-4FD1-B829-67C884149207}" presName="node" presStyleLbl="node1" presStyleIdx="1" presStyleCnt="5" custScaleY="239054">
        <dgm:presLayoutVars>
          <dgm:bulletEnabled val="1"/>
        </dgm:presLayoutVars>
      </dgm:prSet>
      <dgm:spPr/>
    </dgm:pt>
    <dgm:pt modelId="{FE731A14-2A05-4560-97AA-68FE8C8C96EE}" type="pres">
      <dgm:prSet presAssocID="{D0FE1B9A-21B0-4FE9-A207-C8759FE78D6D}" presName="sibTrans" presStyleCnt="0"/>
      <dgm:spPr>
        <a:scene3d>
          <a:camera prst="orthographicFront"/>
          <a:lightRig rig="threePt" dir="t"/>
        </a:scene3d>
        <a:sp3d extrusionH="76200" prstMaterial="metal">
          <a:extrusionClr>
            <a:schemeClr val="tx2">
              <a:lumMod val="10000"/>
            </a:schemeClr>
          </a:extrusionClr>
        </a:sp3d>
      </dgm:spPr>
    </dgm:pt>
    <dgm:pt modelId="{5A9E7909-F4BC-49B5-85ED-8B6B966AE141}" type="pres">
      <dgm:prSet presAssocID="{7EF13387-EA52-40E1-A097-BBF3F6E3BDBF}" presName="node" presStyleLbl="node1" presStyleIdx="2" presStyleCnt="5" custScaleY="239054">
        <dgm:presLayoutVars>
          <dgm:bulletEnabled val="1"/>
        </dgm:presLayoutVars>
      </dgm:prSet>
      <dgm:spPr/>
    </dgm:pt>
    <dgm:pt modelId="{FF499957-38EE-453D-8FA4-FA5B6B327701}" type="pres">
      <dgm:prSet presAssocID="{5087A8E8-C62B-4303-BB62-CF9AB97EDD39}" presName="sibTrans" presStyleCnt="0"/>
      <dgm:spPr>
        <a:scene3d>
          <a:camera prst="orthographicFront"/>
          <a:lightRig rig="threePt" dir="t"/>
        </a:scene3d>
        <a:sp3d extrusionH="76200" prstMaterial="metal">
          <a:extrusionClr>
            <a:schemeClr val="tx2">
              <a:lumMod val="10000"/>
            </a:schemeClr>
          </a:extrusionClr>
        </a:sp3d>
      </dgm:spPr>
    </dgm:pt>
    <dgm:pt modelId="{BF9E8C2F-6631-4BE1-9CB9-489ABBD637DE}" type="pres">
      <dgm:prSet presAssocID="{A840EBB2-6AE4-4405-BCCB-6998CA029659}" presName="node" presStyleLbl="node1" presStyleIdx="3" presStyleCnt="5" custScaleY="235488">
        <dgm:presLayoutVars>
          <dgm:bulletEnabled val="1"/>
        </dgm:presLayoutVars>
      </dgm:prSet>
      <dgm:spPr/>
    </dgm:pt>
    <dgm:pt modelId="{E0886FE3-58C4-404D-9F3D-6D1A22D6244D}" type="pres">
      <dgm:prSet presAssocID="{651FE49E-EBA2-4916-8999-902E190D2611}" presName="sibTrans" presStyleCnt="0"/>
      <dgm:spPr>
        <a:scene3d>
          <a:camera prst="orthographicFront"/>
          <a:lightRig rig="threePt" dir="t"/>
        </a:scene3d>
        <a:sp3d extrusionH="76200" prstMaterial="metal">
          <a:extrusionClr>
            <a:schemeClr val="tx2">
              <a:lumMod val="10000"/>
            </a:schemeClr>
          </a:extrusionClr>
        </a:sp3d>
      </dgm:spPr>
    </dgm:pt>
    <dgm:pt modelId="{7BE4484E-D502-4C18-B911-7E7E7C65F345}" type="pres">
      <dgm:prSet presAssocID="{6B5CDD70-D9BE-426A-AE35-5B87E3ECBD73}" presName="node" presStyleLbl="node1" presStyleIdx="4" presStyleCnt="5" custScaleY="236211">
        <dgm:presLayoutVars>
          <dgm:bulletEnabled val="1"/>
        </dgm:presLayoutVars>
      </dgm:prSet>
      <dgm:spPr/>
    </dgm:pt>
  </dgm:ptLst>
  <dgm:cxnLst>
    <dgm:cxn modelId="{DEBC6A17-9228-40C0-B55A-BC82E6378A1C}" type="presOf" srcId="{B717EBB3-F04C-4394-98E1-138BC09EE251}" destId="{DB17AE08-4E7E-4931-9BA8-CC8EF1629F0D}" srcOrd="0" destOrd="0" presId="urn:microsoft.com/office/officeart/2005/8/layout/default"/>
    <dgm:cxn modelId="{33488D38-CFD4-49F7-ABD1-4318C485F0E9}" type="presOf" srcId="{A840EBB2-6AE4-4405-BCCB-6998CA029659}" destId="{BF9E8C2F-6631-4BE1-9CB9-489ABBD637DE}" srcOrd="0" destOrd="0" presId="urn:microsoft.com/office/officeart/2005/8/layout/default"/>
    <dgm:cxn modelId="{06311A4E-2E6B-4C61-A092-876471EDD23F}" type="presOf" srcId="{7EF13387-EA52-40E1-A097-BBF3F6E3BDBF}" destId="{5A9E7909-F4BC-49B5-85ED-8B6B966AE141}" srcOrd="0" destOrd="0" presId="urn:microsoft.com/office/officeart/2005/8/layout/default"/>
    <dgm:cxn modelId="{2046937E-216F-4324-AEEF-C2193060E7D0}" srcId="{B717EBB3-F04C-4394-98E1-138BC09EE251}" destId="{6B5CDD70-D9BE-426A-AE35-5B87E3ECBD73}" srcOrd="4" destOrd="0" parTransId="{8D1F7954-870B-497E-AF37-36EB8D536BBD}" sibTransId="{FA82D223-CEDD-440D-9800-42D0DFDEC87F}"/>
    <dgm:cxn modelId="{9F94C47E-46C9-4276-8DC8-57BFB09CC125}" srcId="{B717EBB3-F04C-4394-98E1-138BC09EE251}" destId="{A840EBB2-6AE4-4405-BCCB-6998CA029659}" srcOrd="3" destOrd="0" parTransId="{5D93A14B-89C9-40B4-B13B-E9871528D46E}" sibTransId="{651FE49E-EBA2-4916-8999-902E190D2611}"/>
    <dgm:cxn modelId="{AA098681-888A-426D-85E8-76C938D59A21}" type="presOf" srcId="{F241E965-1D14-4BAE-9B58-AE798359AD1C}" destId="{68BA4EDC-9C61-4F59-BD79-99F9305C632D}" srcOrd="0" destOrd="0" presId="urn:microsoft.com/office/officeart/2005/8/layout/default"/>
    <dgm:cxn modelId="{BF5883B4-7DFE-440B-BA92-3DCC6833A2A0}" srcId="{B717EBB3-F04C-4394-98E1-138BC09EE251}" destId="{F241E965-1D14-4BAE-9B58-AE798359AD1C}" srcOrd="0" destOrd="0" parTransId="{AA84B46C-1594-4B8A-98E2-8D9C3C8F8C63}" sibTransId="{F1C40A7B-F577-4814-83C2-ED97B6A945DF}"/>
    <dgm:cxn modelId="{6CA05FC7-76A9-466A-A202-5C629267AA60}" type="presOf" srcId="{6B5CDD70-D9BE-426A-AE35-5B87E3ECBD73}" destId="{7BE4484E-D502-4C18-B911-7E7E7C65F345}" srcOrd="0" destOrd="0" presId="urn:microsoft.com/office/officeart/2005/8/layout/default"/>
    <dgm:cxn modelId="{CB5344CC-1786-4E63-86C1-D4BA3AC70CA6}" srcId="{B717EBB3-F04C-4394-98E1-138BC09EE251}" destId="{7EF13387-EA52-40E1-A097-BBF3F6E3BDBF}" srcOrd="2" destOrd="0" parTransId="{232B12B2-7F56-4F68-8764-28C64BEB32EB}" sibTransId="{5087A8E8-C62B-4303-BB62-CF9AB97EDD39}"/>
    <dgm:cxn modelId="{3843D3DB-8342-4068-AEAB-BF829DA46A1C}" type="presOf" srcId="{B1C6D800-CEA2-4FD1-B829-67C884149207}" destId="{5A55D97E-2BB3-49EC-8A75-A2C31C122BDC}" srcOrd="0" destOrd="0" presId="urn:microsoft.com/office/officeart/2005/8/layout/default"/>
    <dgm:cxn modelId="{D5B790DE-DB8E-4EF1-AA1D-D00F3E3B7DE2}" srcId="{B717EBB3-F04C-4394-98E1-138BC09EE251}" destId="{B1C6D800-CEA2-4FD1-B829-67C884149207}" srcOrd="1" destOrd="0" parTransId="{D73A0A6E-2294-4B23-8D8C-2A0AA04DFDFB}" sibTransId="{D0FE1B9A-21B0-4FE9-A207-C8759FE78D6D}"/>
    <dgm:cxn modelId="{6F44448A-5AD0-4F33-A529-40D2E90746B3}" type="presParOf" srcId="{DB17AE08-4E7E-4931-9BA8-CC8EF1629F0D}" destId="{68BA4EDC-9C61-4F59-BD79-99F9305C632D}" srcOrd="0" destOrd="0" presId="urn:microsoft.com/office/officeart/2005/8/layout/default"/>
    <dgm:cxn modelId="{1EC8E83D-BF76-4F57-82D4-49D3226428DE}" type="presParOf" srcId="{DB17AE08-4E7E-4931-9BA8-CC8EF1629F0D}" destId="{0668BC73-67E7-4E59-A1F6-52A53702C065}" srcOrd="1" destOrd="0" presId="urn:microsoft.com/office/officeart/2005/8/layout/default"/>
    <dgm:cxn modelId="{07A15AC8-B059-4F97-B9DE-3AA61AA006D9}" type="presParOf" srcId="{DB17AE08-4E7E-4931-9BA8-CC8EF1629F0D}" destId="{5A55D97E-2BB3-49EC-8A75-A2C31C122BDC}" srcOrd="2" destOrd="0" presId="urn:microsoft.com/office/officeart/2005/8/layout/default"/>
    <dgm:cxn modelId="{7E469961-6D42-41D8-92AA-EFF5665A01F6}" type="presParOf" srcId="{DB17AE08-4E7E-4931-9BA8-CC8EF1629F0D}" destId="{FE731A14-2A05-4560-97AA-68FE8C8C96EE}" srcOrd="3" destOrd="0" presId="urn:microsoft.com/office/officeart/2005/8/layout/default"/>
    <dgm:cxn modelId="{3C7F212F-CE09-4169-B480-21E97B773CE7}" type="presParOf" srcId="{DB17AE08-4E7E-4931-9BA8-CC8EF1629F0D}" destId="{5A9E7909-F4BC-49B5-85ED-8B6B966AE141}" srcOrd="4" destOrd="0" presId="urn:microsoft.com/office/officeart/2005/8/layout/default"/>
    <dgm:cxn modelId="{C53058DF-9D36-423B-A0E7-199844254C14}" type="presParOf" srcId="{DB17AE08-4E7E-4931-9BA8-CC8EF1629F0D}" destId="{FF499957-38EE-453D-8FA4-FA5B6B327701}" srcOrd="5" destOrd="0" presId="urn:microsoft.com/office/officeart/2005/8/layout/default"/>
    <dgm:cxn modelId="{1459FE5B-5DFB-4503-814A-7D5DAFBEC833}" type="presParOf" srcId="{DB17AE08-4E7E-4931-9BA8-CC8EF1629F0D}" destId="{BF9E8C2F-6631-4BE1-9CB9-489ABBD637DE}" srcOrd="6" destOrd="0" presId="urn:microsoft.com/office/officeart/2005/8/layout/default"/>
    <dgm:cxn modelId="{149ADF5D-311D-451E-B191-AF784C0B3206}" type="presParOf" srcId="{DB17AE08-4E7E-4931-9BA8-CC8EF1629F0D}" destId="{E0886FE3-58C4-404D-9F3D-6D1A22D6244D}" srcOrd="7" destOrd="0" presId="urn:microsoft.com/office/officeart/2005/8/layout/default"/>
    <dgm:cxn modelId="{E39E5D1C-C5CC-445F-BDDB-99B66FACD523}" type="presParOf" srcId="{DB17AE08-4E7E-4931-9BA8-CC8EF1629F0D}" destId="{7BE4484E-D502-4C18-B911-7E7E7C65F345}" srcOrd="8" destOrd="0" presId="urn:microsoft.com/office/officeart/2005/8/layout/defaul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17EBB3-F04C-4394-98E1-138BC09EE251}"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F241E965-1D14-4BAE-9B58-AE798359AD1C}">
      <dgm:prSet phldrT="[Text]" custT="1"/>
      <dgm:spPr>
        <a:solidFill>
          <a:srgbClr val="897295"/>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 of Active Customers:</a:t>
          </a:r>
        </a:p>
        <a:p>
          <a:r>
            <a:rPr lang="en-US" sz="3300" b="1" dirty="0">
              <a:ln>
                <a:noFill/>
              </a:ln>
              <a:solidFill>
                <a:schemeClr val="tx1"/>
              </a:solidFill>
              <a:latin typeface="Apple Braille" pitchFamily="2" charset="0"/>
            </a:rPr>
            <a:t>584</a:t>
          </a:r>
        </a:p>
      </dgm:t>
    </dgm:pt>
    <dgm:pt modelId="{AA84B46C-1594-4B8A-98E2-8D9C3C8F8C63}" type="parTrans" cxnId="{BF5883B4-7DFE-440B-BA92-3DCC6833A2A0}">
      <dgm:prSet/>
      <dgm:spPr/>
      <dgm:t>
        <a:bodyPr/>
        <a:lstStyle/>
        <a:p>
          <a:endParaRPr lang="en-US">
            <a:ln>
              <a:noFill/>
            </a:ln>
            <a:solidFill>
              <a:srgbClr val="C00000"/>
            </a:solidFill>
          </a:endParaRPr>
        </a:p>
      </dgm:t>
    </dgm:pt>
    <dgm:pt modelId="{F1C40A7B-F577-4814-83C2-ED97B6A945DF}" type="sibTrans" cxnId="{BF5883B4-7DFE-440B-BA92-3DCC6833A2A0}">
      <dgm:prSet/>
      <dgm:spPr/>
      <dgm:t>
        <a:bodyPr/>
        <a:lstStyle/>
        <a:p>
          <a:endParaRPr lang="en-US">
            <a:ln>
              <a:noFill/>
            </a:ln>
            <a:solidFill>
              <a:srgbClr val="C00000"/>
            </a:solidFill>
          </a:endParaRPr>
        </a:p>
      </dgm:t>
    </dgm:pt>
    <dgm:pt modelId="{B1C6D800-CEA2-4FD1-B829-67C884149207}">
      <dgm:prSet phldrT="[Text]" custT="1"/>
      <dgm:spPr>
        <a:solidFill>
          <a:srgbClr val="897295"/>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Countries:</a:t>
          </a:r>
        </a:p>
        <a:p>
          <a:r>
            <a:rPr lang="en-US" sz="3300" b="1" dirty="0">
              <a:ln>
                <a:noFill/>
              </a:ln>
              <a:solidFill>
                <a:schemeClr val="tx1"/>
              </a:solidFill>
              <a:latin typeface="Apple Braille" pitchFamily="2" charset="0"/>
            </a:rPr>
            <a:t>109</a:t>
          </a:r>
        </a:p>
      </dgm:t>
    </dgm:pt>
    <dgm:pt modelId="{D73A0A6E-2294-4B23-8D8C-2A0AA04DFDFB}" type="parTrans" cxnId="{D5B790DE-DB8E-4EF1-AA1D-D00F3E3B7DE2}">
      <dgm:prSet/>
      <dgm:spPr/>
      <dgm:t>
        <a:bodyPr/>
        <a:lstStyle/>
        <a:p>
          <a:endParaRPr lang="en-US">
            <a:ln>
              <a:noFill/>
            </a:ln>
            <a:solidFill>
              <a:srgbClr val="C00000"/>
            </a:solidFill>
          </a:endParaRPr>
        </a:p>
      </dgm:t>
    </dgm:pt>
    <dgm:pt modelId="{D0FE1B9A-21B0-4FE9-A207-C8759FE78D6D}" type="sibTrans" cxnId="{D5B790DE-DB8E-4EF1-AA1D-D00F3E3B7DE2}">
      <dgm:prSet/>
      <dgm:spPr/>
      <dgm:t>
        <a:bodyPr/>
        <a:lstStyle/>
        <a:p>
          <a:endParaRPr lang="en-US">
            <a:ln>
              <a:noFill/>
            </a:ln>
            <a:solidFill>
              <a:srgbClr val="C00000"/>
            </a:solidFill>
          </a:endParaRPr>
        </a:p>
      </dgm:t>
    </dgm:pt>
    <dgm:pt modelId="{7EF13387-EA52-40E1-A097-BBF3F6E3BDBF}">
      <dgm:prSet phldrT="[Text]" custT="1"/>
      <dgm:spPr>
        <a:solidFill>
          <a:srgbClr val="897295"/>
        </a:solidFill>
        <a:scene3d>
          <a:camera prst="orthographicFront"/>
          <a:lightRig rig="threePt" dir="t"/>
        </a:scene3d>
        <a:sp3d extrusionH="76200" prstMaterial="metal">
          <a:extrusionClr>
            <a:schemeClr val="tx2">
              <a:lumMod val="10000"/>
            </a:schemeClr>
          </a:extrusionClr>
        </a:sp3d>
      </dgm:spPr>
      <dgm:t>
        <a:bodyPr/>
        <a:lstStyle/>
        <a:p>
          <a:r>
            <a:rPr lang="en-US" sz="1800" dirty="0">
              <a:ln>
                <a:noFill/>
              </a:ln>
              <a:solidFill>
                <a:schemeClr val="tx1"/>
              </a:solidFill>
              <a:latin typeface="Apple Braille" pitchFamily="2" charset="0"/>
            </a:rPr>
            <a:t># of stores:</a:t>
          </a:r>
        </a:p>
        <a:p>
          <a:r>
            <a:rPr lang="en-US" sz="3300" b="1" dirty="0">
              <a:ln>
                <a:noFill/>
              </a:ln>
              <a:solidFill>
                <a:schemeClr val="tx1"/>
              </a:solidFill>
              <a:latin typeface="Apple Braille" pitchFamily="2" charset="0"/>
            </a:rPr>
            <a:t>2</a:t>
          </a:r>
        </a:p>
      </dgm:t>
    </dgm:pt>
    <dgm:pt modelId="{232B12B2-7F56-4F68-8764-28C64BEB32EB}" type="parTrans" cxnId="{CB5344CC-1786-4E63-86C1-D4BA3AC70CA6}">
      <dgm:prSet/>
      <dgm:spPr/>
      <dgm:t>
        <a:bodyPr/>
        <a:lstStyle/>
        <a:p>
          <a:endParaRPr lang="en-US">
            <a:ln>
              <a:noFill/>
            </a:ln>
            <a:solidFill>
              <a:srgbClr val="C00000"/>
            </a:solidFill>
          </a:endParaRPr>
        </a:p>
      </dgm:t>
    </dgm:pt>
    <dgm:pt modelId="{5087A8E8-C62B-4303-BB62-CF9AB97EDD39}" type="sibTrans" cxnId="{CB5344CC-1786-4E63-86C1-D4BA3AC70CA6}">
      <dgm:prSet/>
      <dgm:spPr/>
      <dgm:t>
        <a:bodyPr/>
        <a:lstStyle/>
        <a:p>
          <a:endParaRPr lang="en-US">
            <a:ln>
              <a:noFill/>
            </a:ln>
            <a:solidFill>
              <a:srgbClr val="C00000"/>
            </a:solidFill>
          </a:endParaRPr>
        </a:p>
      </dgm:t>
    </dgm:pt>
    <dgm:pt modelId="{A840EBB2-6AE4-4405-BCCB-6998CA029659}">
      <dgm:prSet phldrT="[Text]" custT="1"/>
      <dgm:spPr>
        <a:solidFill>
          <a:srgbClr val="897295"/>
        </a:solidFill>
        <a:scene3d>
          <a:camera prst="orthographicFront"/>
          <a:lightRig rig="threePt" dir="t"/>
        </a:scene3d>
        <a:sp3d extrusionH="76200" prstMaterial="metal">
          <a:extrusionClr>
            <a:schemeClr val="tx2">
              <a:lumMod val="10000"/>
            </a:schemeClr>
          </a:extrusionClr>
        </a:sp3d>
      </dgm:spPr>
      <dgm:t>
        <a:bodyPr anchor="t" anchorCtr="0"/>
        <a:lstStyle/>
        <a:p>
          <a:endParaRPr lang="en-US" sz="1200" b="0" dirty="0">
            <a:ln>
              <a:noFill/>
            </a:ln>
            <a:solidFill>
              <a:srgbClr val="C00000"/>
            </a:solidFill>
            <a:latin typeface="Apple Braille" pitchFamily="2" charset="0"/>
          </a:endParaRPr>
        </a:p>
        <a:p>
          <a:r>
            <a:rPr lang="en-US" sz="2000" b="0" u="sng" dirty="0">
              <a:ln>
                <a:noFill/>
              </a:ln>
              <a:solidFill>
                <a:schemeClr val="tx1"/>
              </a:solidFill>
              <a:latin typeface="Apple Braille" pitchFamily="2" charset="0"/>
            </a:rPr>
            <a:t>Rental Rate</a:t>
          </a:r>
        </a:p>
        <a:p>
          <a:r>
            <a:rPr lang="en-US" sz="1800" b="0" dirty="0">
              <a:ln>
                <a:noFill/>
              </a:ln>
              <a:solidFill>
                <a:schemeClr val="tx1"/>
              </a:solidFill>
              <a:latin typeface="Apple Braille" pitchFamily="2" charset="0"/>
            </a:rPr>
            <a:t>Maximum: </a:t>
          </a:r>
          <a:r>
            <a:rPr lang="en-US" sz="2000" b="0" dirty="0">
              <a:ln>
                <a:noFill/>
              </a:ln>
              <a:solidFill>
                <a:schemeClr val="tx1"/>
              </a:solidFill>
              <a:latin typeface="Apple Braille" pitchFamily="2" charset="0"/>
            </a:rPr>
            <a:t>$4.99/day</a:t>
          </a:r>
        </a:p>
        <a:p>
          <a:r>
            <a:rPr lang="en-US" sz="1800" b="0" dirty="0">
              <a:ln>
                <a:noFill/>
              </a:ln>
              <a:solidFill>
                <a:schemeClr val="tx1"/>
              </a:solidFill>
              <a:latin typeface="Apple Braille" pitchFamily="2" charset="0"/>
            </a:rPr>
            <a:t>Average: </a:t>
          </a:r>
          <a:r>
            <a:rPr lang="en-US" sz="2000" b="0" dirty="0">
              <a:ln>
                <a:noFill/>
              </a:ln>
              <a:solidFill>
                <a:schemeClr val="tx1"/>
              </a:solidFill>
              <a:latin typeface="Apple Braille" pitchFamily="2" charset="0"/>
            </a:rPr>
            <a:t>$2.98/day</a:t>
          </a:r>
        </a:p>
        <a:p>
          <a:r>
            <a:rPr lang="en-US" sz="1800" b="0" dirty="0">
              <a:ln>
                <a:noFill/>
              </a:ln>
              <a:solidFill>
                <a:schemeClr val="tx1"/>
              </a:solidFill>
              <a:latin typeface="Apple Braille" pitchFamily="2" charset="0"/>
            </a:rPr>
            <a:t>Minimum:</a:t>
          </a:r>
        </a:p>
        <a:p>
          <a:r>
            <a:rPr lang="en-US" sz="2000" b="0" dirty="0">
              <a:ln>
                <a:noFill/>
              </a:ln>
              <a:solidFill>
                <a:schemeClr val="tx1"/>
              </a:solidFill>
              <a:latin typeface="Apple Braille" pitchFamily="2" charset="0"/>
            </a:rPr>
            <a:t>$0.99/day</a:t>
          </a:r>
        </a:p>
        <a:p>
          <a:endParaRPr lang="en-US" sz="1800" b="0" dirty="0">
            <a:ln>
              <a:noFill/>
            </a:ln>
            <a:solidFill>
              <a:schemeClr val="tx1"/>
            </a:solidFill>
            <a:latin typeface="Apple Braille" pitchFamily="2" charset="0"/>
          </a:endParaRPr>
        </a:p>
      </dgm:t>
    </dgm:pt>
    <dgm:pt modelId="{651FE49E-EBA2-4916-8999-902E190D2611}" type="sibTrans" cxnId="{9F94C47E-46C9-4276-8DC8-57BFB09CC125}">
      <dgm:prSet/>
      <dgm:spPr/>
      <dgm:t>
        <a:bodyPr/>
        <a:lstStyle/>
        <a:p>
          <a:endParaRPr lang="en-US">
            <a:ln>
              <a:noFill/>
            </a:ln>
            <a:solidFill>
              <a:srgbClr val="C00000"/>
            </a:solidFill>
          </a:endParaRPr>
        </a:p>
      </dgm:t>
    </dgm:pt>
    <dgm:pt modelId="{5D93A14B-89C9-40B4-B13B-E9871528D46E}" type="parTrans" cxnId="{9F94C47E-46C9-4276-8DC8-57BFB09CC125}">
      <dgm:prSet/>
      <dgm:spPr/>
      <dgm:t>
        <a:bodyPr/>
        <a:lstStyle/>
        <a:p>
          <a:endParaRPr lang="en-US">
            <a:ln>
              <a:noFill/>
            </a:ln>
            <a:solidFill>
              <a:srgbClr val="C00000"/>
            </a:solidFill>
          </a:endParaRPr>
        </a:p>
      </dgm:t>
    </dgm:pt>
    <dgm:pt modelId="{6B5CDD70-D9BE-426A-AE35-5B87E3ECBD73}">
      <dgm:prSet phldrT="[Text]" custT="1"/>
      <dgm:spPr>
        <a:solidFill>
          <a:srgbClr val="897295"/>
        </a:solidFill>
        <a:scene3d>
          <a:camera prst="orthographicFront"/>
          <a:lightRig rig="threePt" dir="t"/>
        </a:scene3d>
        <a:sp3d extrusionH="76200" prstMaterial="metal">
          <a:extrusionClr>
            <a:schemeClr val="tx2">
              <a:lumMod val="10000"/>
            </a:schemeClr>
          </a:extrusionClr>
        </a:sp3d>
      </dgm:spPr>
      <dgm:t>
        <a:bodyPr anchor="t" anchorCtr="0"/>
        <a:lstStyle/>
        <a:p>
          <a:r>
            <a:rPr lang="en-US" sz="1800" b="0" u="sng" dirty="0">
              <a:ln>
                <a:noFill/>
              </a:ln>
              <a:solidFill>
                <a:schemeClr val="tx1"/>
              </a:solidFill>
              <a:latin typeface="Apple Braille" pitchFamily="2" charset="0"/>
            </a:rPr>
            <a:t>Rental Duration</a:t>
          </a:r>
          <a:r>
            <a:rPr lang="en-US" sz="1800" b="0" dirty="0">
              <a:ln>
                <a:noFill/>
              </a:ln>
              <a:solidFill>
                <a:schemeClr val="tx1"/>
              </a:solidFill>
              <a:latin typeface="Apple Braille" pitchFamily="2" charset="0"/>
            </a:rPr>
            <a:t>:</a:t>
          </a:r>
        </a:p>
        <a:p>
          <a:r>
            <a:rPr lang="en-US" sz="1800" b="0" dirty="0">
              <a:ln>
                <a:noFill/>
              </a:ln>
              <a:solidFill>
                <a:schemeClr val="tx1"/>
              </a:solidFill>
              <a:latin typeface="Apple Braille" pitchFamily="2" charset="0"/>
            </a:rPr>
            <a:t>Maximum:</a:t>
          </a:r>
        </a:p>
        <a:p>
          <a:r>
            <a:rPr lang="en-US" sz="2000" b="1" dirty="0">
              <a:ln>
                <a:noFill/>
              </a:ln>
              <a:solidFill>
                <a:schemeClr val="tx1"/>
              </a:solidFill>
              <a:latin typeface="Apple Braille" pitchFamily="2" charset="0"/>
            </a:rPr>
            <a:t>7 Days</a:t>
          </a:r>
        </a:p>
        <a:p>
          <a:r>
            <a:rPr lang="en-US" sz="1800" b="0" dirty="0">
              <a:ln>
                <a:noFill/>
              </a:ln>
              <a:solidFill>
                <a:schemeClr val="tx1"/>
              </a:solidFill>
              <a:latin typeface="Apple Braille" pitchFamily="2" charset="0"/>
            </a:rPr>
            <a:t>Average:</a:t>
          </a:r>
        </a:p>
        <a:p>
          <a:r>
            <a:rPr lang="en-US" sz="2000" b="1" dirty="0">
              <a:ln>
                <a:noFill/>
              </a:ln>
              <a:solidFill>
                <a:schemeClr val="tx1"/>
              </a:solidFill>
              <a:latin typeface="Apple Braille" pitchFamily="2" charset="0"/>
            </a:rPr>
            <a:t>5 Days</a:t>
          </a:r>
        </a:p>
        <a:p>
          <a:r>
            <a:rPr lang="en-US" sz="1800" b="0" dirty="0">
              <a:ln>
                <a:noFill/>
              </a:ln>
              <a:solidFill>
                <a:schemeClr val="tx1"/>
              </a:solidFill>
              <a:latin typeface="Apple Braille" pitchFamily="2" charset="0"/>
            </a:rPr>
            <a:t>Minimum:</a:t>
          </a:r>
        </a:p>
        <a:p>
          <a:r>
            <a:rPr lang="en-US" sz="2000" b="1" dirty="0">
              <a:ln>
                <a:noFill/>
              </a:ln>
              <a:solidFill>
                <a:schemeClr val="tx1"/>
              </a:solidFill>
              <a:latin typeface="Apple Braille" pitchFamily="2" charset="0"/>
            </a:rPr>
            <a:t>3 Days</a:t>
          </a:r>
        </a:p>
      </dgm:t>
    </dgm:pt>
    <dgm:pt modelId="{8D1F7954-870B-497E-AF37-36EB8D536BBD}" type="parTrans" cxnId="{2046937E-216F-4324-AEEF-C2193060E7D0}">
      <dgm:prSet/>
      <dgm:spPr/>
      <dgm:t>
        <a:bodyPr/>
        <a:lstStyle/>
        <a:p>
          <a:endParaRPr lang="en-US">
            <a:ln>
              <a:noFill/>
            </a:ln>
            <a:solidFill>
              <a:srgbClr val="C00000"/>
            </a:solidFill>
          </a:endParaRPr>
        </a:p>
      </dgm:t>
    </dgm:pt>
    <dgm:pt modelId="{FA82D223-CEDD-440D-9800-42D0DFDEC87F}" type="sibTrans" cxnId="{2046937E-216F-4324-AEEF-C2193060E7D0}">
      <dgm:prSet/>
      <dgm:spPr/>
      <dgm:t>
        <a:bodyPr/>
        <a:lstStyle/>
        <a:p>
          <a:endParaRPr lang="en-US">
            <a:ln>
              <a:noFill/>
            </a:ln>
            <a:solidFill>
              <a:srgbClr val="C00000"/>
            </a:solidFill>
          </a:endParaRPr>
        </a:p>
      </dgm:t>
    </dgm:pt>
    <dgm:pt modelId="{DB17AE08-4E7E-4931-9BA8-CC8EF1629F0D}" type="pres">
      <dgm:prSet presAssocID="{B717EBB3-F04C-4394-98E1-138BC09EE251}" presName="diagram" presStyleCnt="0">
        <dgm:presLayoutVars>
          <dgm:dir/>
          <dgm:resizeHandles val="exact"/>
        </dgm:presLayoutVars>
      </dgm:prSet>
      <dgm:spPr/>
    </dgm:pt>
    <dgm:pt modelId="{68BA4EDC-9C61-4F59-BD79-99F9305C632D}" type="pres">
      <dgm:prSet presAssocID="{F241E965-1D14-4BAE-9B58-AE798359AD1C}" presName="node" presStyleLbl="node1" presStyleIdx="0" presStyleCnt="5" custScaleY="239054">
        <dgm:presLayoutVars>
          <dgm:bulletEnabled val="1"/>
        </dgm:presLayoutVars>
      </dgm:prSet>
      <dgm:spPr/>
    </dgm:pt>
    <dgm:pt modelId="{0668BC73-67E7-4E59-A1F6-52A53702C065}" type="pres">
      <dgm:prSet presAssocID="{F1C40A7B-F577-4814-83C2-ED97B6A945DF}" presName="sibTrans" presStyleCnt="0"/>
      <dgm:spPr>
        <a:scene3d>
          <a:camera prst="orthographicFront"/>
          <a:lightRig rig="threePt" dir="t"/>
        </a:scene3d>
        <a:sp3d extrusionH="76200" prstMaterial="metal">
          <a:extrusionClr>
            <a:schemeClr val="tx2">
              <a:lumMod val="10000"/>
            </a:schemeClr>
          </a:extrusionClr>
        </a:sp3d>
      </dgm:spPr>
    </dgm:pt>
    <dgm:pt modelId="{5A55D97E-2BB3-49EC-8A75-A2C31C122BDC}" type="pres">
      <dgm:prSet presAssocID="{B1C6D800-CEA2-4FD1-B829-67C884149207}" presName="node" presStyleLbl="node1" presStyleIdx="1" presStyleCnt="5" custScaleY="239054">
        <dgm:presLayoutVars>
          <dgm:bulletEnabled val="1"/>
        </dgm:presLayoutVars>
      </dgm:prSet>
      <dgm:spPr/>
    </dgm:pt>
    <dgm:pt modelId="{FE731A14-2A05-4560-97AA-68FE8C8C96EE}" type="pres">
      <dgm:prSet presAssocID="{D0FE1B9A-21B0-4FE9-A207-C8759FE78D6D}" presName="sibTrans" presStyleCnt="0"/>
      <dgm:spPr>
        <a:scene3d>
          <a:camera prst="orthographicFront"/>
          <a:lightRig rig="threePt" dir="t"/>
        </a:scene3d>
        <a:sp3d extrusionH="76200" prstMaterial="metal">
          <a:extrusionClr>
            <a:schemeClr val="tx2">
              <a:lumMod val="10000"/>
            </a:schemeClr>
          </a:extrusionClr>
        </a:sp3d>
      </dgm:spPr>
    </dgm:pt>
    <dgm:pt modelId="{5A9E7909-F4BC-49B5-85ED-8B6B966AE141}" type="pres">
      <dgm:prSet presAssocID="{7EF13387-EA52-40E1-A097-BBF3F6E3BDBF}" presName="node" presStyleLbl="node1" presStyleIdx="2" presStyleCnt="5" custScaleY="239054">
        <dgm:presLayoutVars>
          <dgm:bulletEnabled val="1"/>
        </dgm:presLayoutVars>
      </dgm:prSet>
      <dgm:spPr/>
    </dgm:pt>
    <dgm:pt modelId="{FF499957-38EE-453D-8FA4-FA5B6B327701}" type="pres">
      <dgm:prSet presAssocID="{5087A8E8-C62B-4303-BB62-CF9AB97EDD39}" presName="sibTrans" presStyleCnt="0"/>
      <dgm:spPr>
        <a:scene3d>
          <a:camera prst="orthographicFront"/>
          <a:lightRig rig="threePt" dir="t"/>
        </a:scene3d>
        <a:sp3d extrusionH="76200" prstMaterial="metal">
          <a:extrusionClr>
            <a:schemeClr val="tx2">
              <a:lumMod val="10000"/>
            </a:schemeClr>
          </a:extrusionClr>
        </a:sp3d>
      </dgm:spPr>
    </dgm:pt>
    <dgm:pt modelId="{BF9E8C2F-6631-4BE1-9CB9-489ABBD637DE}" type="pres">
      <dgm:prSet presAssocID="{A840EBB2-6AE4-4405-BCCB-6998CA029659}" presName="node" presStyleLbl="node1" presStyleIdx="3" presStyleCnt="5" custScaleY="235488">
        <dgm:presLayoutVars>
          <dgm:bulletEnabled val="1"/>
        </dgm:presLayoutVars>
      </dgm:prSet>
      <dgm:spPr/>
    </dgm:pt>
    <dgm:pt modelId="{E0886FE3-58C4-404D-9F3D-6D1A22D6244D}" type="pres">
      <dgm:prSet presAssocID="{651FE49E-EBA2-4916-8999-902E190D2611}" presName="sibTrans" presStyleCnt="0"/>
      <dgm:spPr>
        <a:scene3d>
          <a:camera prst="orthographicFront"/>
          <a:lightRig rig="threePt" dir="t"/>
        </a:scene3d>
        <a:sp3d extrusionH="76200" prstMaterial="metal">
          <a:extrusionClr>
            <a:schemeClr val="tx2">
              <a:lumMod val="10000"/>
            </a:schemeClr>
          </a:extrusionClr>
        </a:sp3d>
      </dgm:spPr>
    </dgm:pt>
    <dgm:pt modelId="{7BE4484E-D502-4C18-B911-7E7E7C65F345}" type="pres">
      <dgm:prSet presAssocID="{6B5CDD70-D9BE-426A-AE35-5B87E3ECBD73}" presName="node" presStyleLbl="node1" presStyleIdx="4" presStyleCnt="5" custScaleY="236211" custLinFactNeighborX="-720" custLinFactNeighborY="-1199">
        <dgm:presLayoutVars>
          <dgm:bulletEnabled val="1"/>
        </dgm:presLayoutVars>
      </dgm:prSet>
      <dgm:spPr/>
    </dgm:pt>
  </dgm:ptLst>
  <dgm:cxnLst>
    <dgm:cxn modelId="{DEBC6A17-9228-40C0-B55A-BC82E6378A1C}" type="presOf" srcId="{B717EBB3-F04C-4394-98E1-138BC09EE251}" destId="{DB17AE08-4E7E-4931-9BA8-CC8EF1629F0D}" srcOrd="0" destOrd="0" presId="urn:microsoft.com/office/officeart/2005/8/layout/default"/>
    <dgm:cxn modelId="{33488D38-CFD4-49F7-ABD1-4318C485F0E9}" type="presOf" srcId="{A840EBB2-6AE4-4405-BCCB-6998CA029659}" destId="{BF9E8C2F-6631-4BE1-9CB9-489ABBD637DE}" srcOrd="0" destOrd="0" presId="urn:microsoft.com/office/officeart/2005/8/layout/default"/>
    <dgm:cxn modelId="{06311A4E-2E6B-4C61-A092-876471EDD23F}" type="presOf" srcId="{7EF13387-EA52-40E1-A097-BBF3F6E3BDBF}" destId="{5A9E7909-F4BC-49B5-85ED-8B6B966AE141}" srcOrd="0" destOrd="0" presId="urn:microsoft.com/office/officeart/2005/8/layout/default"/>
    <dgm:cxn modelId="{2046937E-216F-4324-AEEF-C2193060E7D0}" srcId="{B717EBB3-F04C-4394-98E1-138BC09EE251}" destId="{6B5CDD70-D9BE-426A-AE35-5B87E3ECBD73}" srcOrd="4" destOrd="0" parTransId="{8D1F7954-870B-497E-AF37-36EB8D536BBD}" sibTransId="{FA82D223-CEDD-440D-9800-42D0DFDEC87F}"/>
    <dgm:cxn modelId="{9F94C47E-46C9-4276-8DC8-57BFB09CC125}" srcId="{B717EBB3-F04C-4394-98E1-138BC09EE251}" destId="{A840EBB2-6AE4-4405-BCCB-6998CA029659}" srcOrd="3" destOrd="0" parTransId="{5D93A14B-89C9-40B4-B13B-E9871528D46E}" sibTransId="{651FE49E-EBA2-4916-8999-902E190D2611}"/>
    <dgm:cxn modelId="{AA098681-888A-426D-85E8-76C938D59A21}" type="presOf" srcId="{F241E965-1D14-4BAE-9B58-AE798359AD1C}" destId="{68BA4EDC-9C61-4F59-BD79-99F9305C632D}" srcOrd="0" destOrd="0" presId="urn:microsoft.com/office/officeart/2005/8/layout/default"/>
    <dgm:cxn modelId="{BF5883B4-7DFE-440B-BA92-3DCC6833A2A0}" srcId="{B717EBB3-F04C-4394-98E1-138BC09EE251}" destId="{F241E965-1D14-4BAE-9B58-AE798359AD1C}" srcOrd="0" destOrd="0" parTransId="{AA84B46C-1594-4B8A-98E2-8D9C3C8F8C63}" sibTransId="{F1C40A7B-F577-4814-83C2-ED97B6A945DF}"/>
    <dgm:cxn modelId="{6CA05FC7-76A9-466A-A202-5C629267AA60}" type="presOf" srcId="{6B5CDD70-D9BE-426A-AE35-5B87E3ECBD73}" destId="{7BE4484E-D502-4C18-B911-7E7E7C65F345}" srcOrd="0" destOrd="0" presId="urn:microsoft.com/office/officeart/2005/8/layout/default"/>
    <dgm:cxn modelId="{CB5344CC-1786-4E63-86C1-D4BA3AC70CA6}" srcId="{B717EBB3-F04C-4394-98E1-138BC09EE251}" destId="{7EF13387-EA52-40E1-A097-BBF3F6E3BDBF}" srcOrd="2" destOrd="0" parTransId="{232B12B2-7F56-4F68-8764-28C64BEB32EB}" sibTransId="{5087A8E8-C62B-4303-BB62-CF9AB97EDD39}"/>
    <dgm:cxn modelId="{3843D3DB-8342-4068-AEAB-BF829DA46A1C}" type="presOf" srcId="{B1C6D800-CEA2-4FD1-B829-67C884149207}" destId="{5A55D97E-2BB3-49EC-8A75-A2C31C122BDC}" srcOrd="0" destOrd="0" presId="urn:microsoft.com/office/officeart/2005/8/layout/default"/>
    <dgm:cxn modelId="{D5B790DE-DB8E-4EF1-AA1D-D00F3E3B7DE2}" srcId="{B717EBB3-F04C-4394-98E1-138BC09EE251}" destId="{B1C6D800-CEA2-4FD1-B829-67C884149207}" srcOrd="1" destOrd="0" parTransId="{D73A0A6E-2294-4B23-8D8C-2A0AA04DFDFB}" sibTransId="{D0FE1B9A-21B0-4FE9-A207-C8759FE78D6D}"/>
    <dgm:cxn modelId="{6F44448A-5AD0-4F33-A529-40D2E90746B3}" type="presParOf" srcId="{DB17AE08-4E7E-4931-9BA8-CC8EF1629F0D}" destId="{68BA4EDC-9C61-4F59-BD79-99F9305C632D}" srcOrd="0" destOrd="0" presId="urn:microsoft.com/office/officeart/2005/8/layout/default"/>
    <dgm:cxn modelId="{1EC8E83D-BF76-4F57-82D4-49D3226428DE}" type="presParOf" srcId="{DB17AE08-4E7E-4931-9BA8-CC8EF1629F0D}" destId="{0668BC73-67E7-4E59-A1F6-52A53702C065}" srcOrd="1" destOrd="0" presId="urn:microsoft.com/office/officeart/2005/8/layout/default"/>
    <dgm:cxn modelId="{07A15AC8-B059-4F97-B9DE-3AA61AA006D9}" type="presParOf" srcId="{DB17AE08-4E7E-4931-9BA8-CC8EF1629F0D}" destId="{5A55D97E-2BB3-49EC-8A75-A2C31C122BDC}" srcOrd="2" destOrd="0" presId="urn:microsoft.com/office/officeart/2005/8/layout/default"/>
    <dgm:cxn modelId="{7E469961-6D42-41D8-92AA-EFF5665A01F6}" type="presParOf" srcId="{DB17AE08-4E7E-4931-9BA8-CC8EF1629F0D}" destId="{FE731A14-2A05-4560-97AA-68FE8C8C96EE}" srcOrd="3" destOrd="0" presId="urn:microsoft.com/office/officeart/2005/8/layout/default"/>
    <dgm:cxn modelId="{3C7F212F-CE09-4169-B480-21E97B773CE7}" type="presParOf" srcId="{DB17AE08-4E7E-4931-9BA8-CC8EF1629F0D}" destId="{5A9E7909-F4BC-49B5-85ED-8B6B966AE141}" srcOrd="4" destOrd="0" presId="urn:microsoft.com/office/officeart/2005/8/layout/default"/>
    <dgm:cxn modelId="{C53058DF-9D36-423B-A0E7-199844254C14}" type="presParOf" srcId="{DB17AE08-4E7E-4931-9BA8-CC8EF1629F0D}" destId="{FF499957-38EE-453D-8FA4-FA5B6B327701}" srcOrd="5" destOrd="0" presId="urn:microsoft.com/office/officeart/2005/8/layout/default"/>
    <dgm:cxn modelId="{1459FE5B-5DFB-4503-814A-7D5DAFBEC833}" type="presParOf" srcId="{DB17AE08-4E7E-4931-9BA8-CC8EF1629F0D}" destId="{BF9E8C2F-6631-4BE1-9CB9-489ABBD637DE}" srcOrd="6" destOrd="0" presId="urn:microsoft.com/office/officeart/2005/8/layout/default"/>
    <dgm:cxn modelId="{149ADF5D-311D-451E-B191-AF784C0B3206}" type="presParOf" srcId="{DB17AE08-4E7E-4931-9BA8-CC8EF1629F0D}" destId="{E0886FE3-58C4-404D-9F3D-6D1A22D6244D}" srcOrd="7" destOrd="0" presId="urn:microsoft.com/office/officeart/2005/8/layout/default"/>
    <dgm:cxn modelId="{E39E5D1C-C5CC-445F-BDDB-99B66FACD523}" type="presParOf" srcId="{DB17AE08-4E7E-4931-9BA8-CC8EF1629F0D}" destId="{7BE4484E-D502-4C18-B911-7E7E7C65F345}" srcOrd="8" destOrd="0" presId="urn:microsoft.com/office/officeart/2005/8/layout/default"/>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04B8-B14D-46DE-A568-1B57B406C352}">
      <dsp:nvSpPr>
        <dsp:cNvPr id="0" name=""/>
        <dsp:cNvSpPr/>
      </dsp:nvSpPr>
      <dsp:spPr>
        <a:xfrm>
          <a:off x="0" y="0"/>
          <a:ext cx="5424487" cy="1115763"/>
        </a:xfrm>
        <a:prstGeom prst="roundRect">
          <a:avLst>
            <a:gd name="adj" fmla="val 10000"/>
          </a:avLst>
        </a:prstGeom>
        <a:solidFill>
          <a:schemeClr val="bg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What movies contributed the most/least to revenue gain?</a:t>
          </a:r>
        </a:p>
      </dsp:txBody>
      <dsp:txXfrm>
        <a:off x="1320818" y="0"/>
        <a:ext cx="4103668" cy="1115763"/>
      </dsp:txXfrm>
    </dsp:sp>
    <dsp:sp modelId="{E59DCE53-9262-47D0-9B34-B7EA5FC503BE}">
      <dsp:nvSpPr>
        <dsp:cNvPr id="0" name=""/>
        <dsp:cNvSpPr/>
      </dsp:nvSpPr>
      <dsp:spPr>
        <a:xfrm>
          <a:off x="235915" y="111576"/>
          <a:ext cx="1084908" cy="892611"/>
        </a:xfrm>
        <a:prstGeom prst="roundRect">
          <a:avLst>
            <a:gd name="adj" fmla="val 10000"/>
          </a:avLst>
        </a:prstGeom>
        <a:blipFill>
          <a:blip xmlns:r="http://schemas.openxmlformats.org/officeDocument/2006/relationships" r:embed="rId1">
            <a:duotone>
              <a:schemeClr val="accent5">
                <a:shade val="45000"/>
                <a:satMod val="135000"/>
              </a:schemeClr>
              <a:prstClr val="white"/>
            </a:duotone>
            <a:extLst>
              <a:ext uri="{96DAC541-7B7A-43D3-8B79-37D633B846F1}">
                <asvg:svgBlip xmlns:asvg="http://schemas.microsoft.com/office/drawing/2016/SVG/main" r:embed="rId2"/>
              </a:ext>
            </a:extLst>
          </a:blip>
          <a:srcRect/>
          <a:stretch>
            <a:fillRect t="-28000" b="-28000"/>
          </a:stretch>
        </a:blipFill>
        <a:ln w="12700" cap="flat" cmpd="sng" algn="ctr">
          <a:solidFill>
            <a:schemeClr val="lt1">
              <a:hueOff val="0"/>
              <a:satOff val="0"/>
              <a:lumOff val="0"/>
              <a:alphaOff val="0"/>
            </a:schemeClr>
          </a:solidFill>
          <a:prstDash val="solid"/>
          <a:miter lim="800000"/>
        </a:ln>
        <a:effectLst>
          <a:outerShdw blurRad="50800" dist="50800" dir="5400000" algn="ctr" rotWithShape="0">
            <a:srgbClr val="002060"/>
          </a:outerShdw>
        </a:effectLst>
      </dsp:spPr>
      <dsp:style>
        <a:lnRef idx="2">
          <a:scrgbClr r="0" g="0" b="0"/>
        </a:lnRef>
        <a:fillRef idx="1">
          <a:scrgbClr r="0" g="0" b="0"/>
        </a:fillRef>
        <a:effectRef idx="0">
          <a:scrgbClr r="0" g="0" b="0"/>
        </a:effectRef>
        <a:fontRef idx="minor"/>
      </dsp:style>
    </dsp:sp>
    <dsp:sp modelId="{FEEDC573-2B7A-40C0-BC49-7012D2FC4703}">
      <dsp:nvSpPr>
        <dsp:cNvPr id="0" name=""/>
        <dsp:cNvSpPr/>
      </dsp:nvSpPr>
      <dsp:spPr>
        <a:xfrm>
          <a:off x="0" y="1351684"/>
          <a:ext cx="5424487" cy="1046639"/>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What was the average rental duration for all videos?</a:t>
          </a:r>
        </a:p>
      </dsp:txBody>
      <dsp:txXfrm>
        <a:off x="1320818" y="1351684"/>
        <a:ext cx="4103668" cy="1046639"/>
      </dsp:txXfrm>
    </dsp:sp>
    <dsp:sp modelId="{7F8AD8E8-EA0E-4BF1-8388-18E77A0E3C9B}">
      <dsp:nvSpPr>
        <dsp:cNvPr id="0" name=""/>
        <dsp:cNvSpPr/>
      </dsp:nvSpPr>
      <dsp:spPr>
        <a:xfrm>
          <a:off x="235920" y="1456348"/>
          <a:ext cx="1084897" cy="837311"/>
        </a:xfrm>
        <a:prstGeom prst="roundRect">
          <a:avLst>
            <a:gd name="adj" fmla="val 10000"/>
          </a:avLst>
        </a:prstGeom>
        <a:blipFill>
          <a:blip xmlns:r="http://schemas.openxmlformats.org/officeDocument/2006/relationships"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t="-15000" b="-15000"/>
          </a:stretch>
        </a:blipFill>
        <a:ln w="12700" cap="flat" cmpd="sng" algn="ctr">
          <a:solidFill>
            <a:schemeClr val="tx1"/>
          </a:solidFill>
          <a:prstDash val="solid"/>
          <a:miter lim="800000"/>
        </a:ln>
        <a:effectLst>
          <a:glow rad="127000">
            <a:schemeClr val="accent6">
              <a:lumMod val="75000"/>
            </a:schemeClr>
          </a:glow>
        </a:effectLst>
      </dsp:spPr>
      <dsp:style>
        <a:lnRef idx="2">
          <a:scrgbClr r="0" g="0" b="0"/>
        </a:lnRef>
        <a:fillRef idx="1">
          <a:scrgbClr r="0" g="0" b="0"/>
        </a:fillRef>
        <a:effectRef idx="0">
          <a:scrgbClr r="0" g="0" b="0"/>
        </a:effectRef>
        <a:fontRef idx="minor"/>
      </dsp:style>
    </dsp:sp>
    <dsp:sp modelId="{A6A2F02E-5D62-48D8-9FF3-E9023A468645}">
      <dsp:nvSpPr>
        <dsp:cNvPr id="0" name=""/>
        <dsp:cNvSpPr/>
      </dsp:nvSpPr>
      <dsp:spPr>
        <a:xfrm>
          <a:off x="0" y="2634244"/>
          <a:ext cx="5424487" cy="2359208"/>
        </a:xfrm>
        <a:prstGeom prst="roundRect">
          <a:avLst>
            <a:gd name="adj" fmla="val 10000"/>
          </a:avLst>
        </a:prstGeom>
        <a:solidFill>
          <a:srgbClr val="C493B8"/>
        </a:solidFill>
        <a:ln w="12700" cap="flat" cmpd="sng" algn="ctr">
          <a:solidFill>
            <a:srgbClr val="C493B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ANALYSIS BY COUNTRY</a:t>
          </a:r>
        </a:p>
        <a:p>
          <a:pPr marL="171450" lvl="1" indent="-171450" algn="l" defTabSz="844550">
            <a:lnSpc>
              <a:spcPct val="90000"/>
            </a:lnSpc>
            <a:spcBef>
              <a:spcPct val="0"/>
            </a:spcBef>
            <a:spcAft>
              <a:spcPct val="15000"/>
            </a:spcAft>
            <a:buChar char="•"/>
          </a:pPr>
          <a:r>
            <a:rPr lang="en-US" sz="1900" kern="1200" dirty="0">
              <a:solidFill>
                <a:schemeClr val="bg1"/>
              </a:solidFill>
            </a:rPr>
            <a:t>Which countries are Rockbuster customers based in?</a:t>
          </a:r>
        </a:p>
        <a:p>
          <a:pPr marL="171450" lvl="1" indent="-171450" algn="l" defTabSz="844550">
            <a:lnSpc>
              <a:spcPct val="90000"/>
            </a:lnSpc>
            <a:spcBef>
              <a:spcPct val="0"/>
            </a:spcBef>
            <a:spcAft>
              <a:spcPct val="15000"/>
            </a:spcAft>
            <a:buChar char="•"/>
          </a:pPr>
          <a:r>
            <a:rPr lang="en-US" sz="1900" kern="1200" dirty="0">
              <a:solidFill>
                <a:schemeClr val="bg1"/>
              </a:solidFill>
            </a:rPr>
            <a:t>Where are customers with a high lifetime value based?</a:t>
          </a:r>
        </a:p>
        <a:p>
          <a:pPr marL="171450" lvl="1" indent="-171450" algn="l" defTabSz="844550">
            <a:lnSpc>
              <a:spcPct val="90000"/>
            </a:lnSpc>
            <a:spcBef>
              <a:spcPct val="0"/>
            </a:spcBef>
            <a:spcAft>
              <a:spcPct val="15000"/>
            </a:spcAft>
            <a:buChar char="•"/>
          </a:pPr>
          <a:r>
            <a:rPr lang="en-US" sz="1900" kern="1200" dirty="0">
              <a:solidFill>
                <a:schemeClr val="bg1"/>
              </a:solidFill>
            </a:rPr>
            <a:t>Do sales figures vary between geographic regions?</a:t>
          </a:r>
        </a:p>
      </dsp:txBody>
      <dsp:txXfrm>
        <a:off x="1320818" y="2634244"/>
        <a:ext cx="4103668" cy="2359208"/>
      </dsp:txXfrm>
    </dsp:sp>
    <dsp:sp modelId="{86F8FB38-6E98-4319-AB15-C8CECEB0A96E}">
      <dsp:nvSpPr>
        <dsp:cNvPr id="0" name=""/>
        <dsp:cNvSpPr/>
      </dsp:nvSpPr>
      <dsp:spPr>
        <a:xfrm>
          <a:off x="235920" y="2870165"/>
          <a:ext cx="1084897" cy="1887366"/>
        </a:xfrm>
        <a:prstGeom prst="roundRect">
          <a:avLst>
            <a:gd name="adj" fmla="val 10000"/>
          </a:avLst>
        </a:prstGeom>
        <a:blipFill>
          <a:blip xmlns:r="http://schemas.openxmlformats.org/officeDocument/2006/relationships" r:embed="rId5">
            <a:alphaModFix/>
            <a:duotone>
              <a:prstClr val="black"/>
              <a:schemeClr val="accent2">
                <a:tint val="45000"/>
                <a:satMod val="400000"/>
              </a:schemeClr>
            </a:duotone>
            <a:extLst>
              <a:ext uri="{96DAC541-7B7A-43D3-8B79-37D633B846F1}">
                <asvg:svgBlip xmlns:asvg="http://schemas.microsoft.com/office/drawing/2016/SVG/main" r:embed="rId6"/>
              </a:ext>
            </a:extLst>
          </a:blip>
          <a:srcRect/>
          <a:stretch>
            <a:fillRect l="-38000" r="-38000"/>
          </a:stretch>
        </a:blipFill>
        <a:ln w="12700" cap="flat" cmpd="sng" algn="ctr">
          <a:solidFill>
            <a:schemeClr val="lt1">
              <a:hueOff val="0"/>
              <a:satOff val="0"/>
              <a:lumOff val="0"/>
              <a:alphaOff val="0"/>
            </a:schemeClr>
          </a:solidFill>
          <a:prstDash val="solid"/>
          <a:miter lim="800000"/>
        </a:ln>
        <a:effectLst>
          <a:outerShdw blurRad="50800" dist="50800" dir="5400000" algn="ctr" rotWithShape="0">
            <a:srgbClr val="6A1565"/>
          </a:outerShdw>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4EDC-9C61-4F59-BD79-99F9305C632D}">
      <dsp:nvSpPr>
        <dsp:cNvPr id="0" name=""/>
        <dsp:cNvSpPr/>
      </dsp:nvSpPr>
      <dsp:spPr>
        <a:xfrm>
          <a:off x="3350003" y="640"/>
          <a:ext cx="1775508" cy="254665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 of Movies in our Catalog:</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1000</a:t>
          </a:r>
        </a:p>
      </dsp:txBody>
      <dsp:txXfrm>
        <a:off x="3350003" y="640"/>
        <a:ext cx="1775508" cy="2546653"/>
      </dsp:txXfrm>
    </dsp:sp>
    <dsp:sp modelId="{5A55D97E-2BB3-49EC-8A75-A2C31C122BDC}">
      <dsp:nvSpPr>
        <dsp:cNvPr id="0" name=""/>
        <dsp:cNvSpPr/>
      </dsp:nvSpPr>
      <dsp:spPr>
        <a:xfrm>
          <a:off x="5303062" y="640"/>
          <a:ext cx="1775508" cy="254665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Release Year:</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2006</a:t>
          </a:r>
        </a:p>
      </dsp:txBody>
      <dsp:txXfrm>
        <a:off x="5303062" y="640"/>
        <a:ext cx="1775508" cy="2546653"/>
      </dsp:txXfrm>
    </dsp:sp>
    <dsp:sp modelId="{5A9E7909-F4BC-49B5-85ED-8B6B966AE141}">
      <dsp:nvSpPr>
        <dsp:cNvPr id="0" name=""/>
        <dsp:cNvSpPr/>
      </dsp:nvSpPr>
      <dsp:spPr>
        <a:xfrm>
          <a:off x="7256121" y="640"/>
          <a:ext cx="1775508" cy="254665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Language(s):</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English</a:t>
          </a:r>
        </a:p>
      </dsp:txBody>
      <dsp:txXfrm>
        <a:off x="7256121" y="640"/>
        <a:ext cx="1775508" cy="2546653"/>
      </dsp:txXfrm>
    </dsp:sp>
    <dsp:sp modelId="{BF9E8C2F-6631-4BE1-9CB9-489ABBD637DE}">
      <dsp:nvSpPr>
        <dsp:cNvPr id="0" name=""/>
        <dsp:cNvSpPr/>
      </dsp:nvSpPr>
      <dsp:spPr>
        <a:xfrm>
          <a:off x="9209180" y="19635"/>
          <a:ext cx="1775508" cy="2508664"/>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b="0" kern="1200" dirty="0">
            <a:ln>
              <a:noFill/>
            </a:ln>
            <a:solidFill>
              <a:srgbClr val="C00000"/>
            </a:solidFill>
            <a:latin typeface="Apple Braille" pitchFamily="2" charset="0"/>
          </a:endParaRPr>
        </a:p>
        <a:p>
          <a:pPr marL="0" lvl="0" indent="0" algn="ctr" defTabSz="533400">
            <a:lnSpc>
              <a:spcPct val="90000"/>
            </a:lnSpc>
            <a:spcBef>
              <a:spcPct val="0"/>
            </a:spcBef>
            <a:spcAft>
              <a:spcPct val="35000"/>
            </a:spcAft>
            <a:buNone/>
          </a:pPr>
          <a:r>
            <a:rPr lang="en-US" sz="1800" b="0" kern="1200" dirty="0">
              <a:ln>
                <a:noFill/>
              </a:ln>
              <a:solidFill>
                <a:schemeClr val="tx1"/>
              </a:solidFill>
              <a:latin typeface="Apple Braille" pitchFamily="2" charset="0"/>
            </a:rPr>
            <a:t>Breakdown of Ratings:</a:t>
          </a:r>
        </a:p>
      </dsp:txBody>
      <dsp:txXfrm>
        <a:off x="9209180" y="19635"/>
        <a:ext cx="1775508" cy="2508664"/>
      </dsp:txXfrm>
    </dsp:sp>
    <dsp:sp modelId="{7BE4484E-D502-4C18-B911-7E7E7C65F345}">
      <dsp:nvSpPr>
        <dsp:cNvPr id="0" name=""/>
        <dsp:cNvSpPr/>
      </dsp:nvSpPr>
      <dsp:spPr>
        <a:xfrm>
          <a:off x="11162239" y="15783"/>
          <a:ext cx="1775508" cy="2516367"/>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Longest Film(s)</a:t>
          </a:r>
        </a:p>
        <a:p>
          <a:pPr marL="0" lvl="0" indent="0" algn="ctr" defTabSz="800100">
            <a:lnSpc>
              <a:spcPct val="90000"/>
            </a:lnSpc>
            <a:spcBef>
              <a:spcPct val="0"/>
            </a:spcBef>
            <a:spcAft>
              <a:spcPct val="35000"/>
            </a:spcAft>
            <a:buNone/>
          </a:pPr>
          <a:r>
            <a:rPr lang="en-US" sz="2200" b="1" kern="1200" dirty="0">
              <a:ln>
                <a:noFill/>
              </a:ln>
              <a:solidFill>
                <a:schemeClr val="tx1"/>
              </a:solidFill>
              <a:latin typeface="Apple Braille" pitchFamily="2" charset="0"/>
            </a:rPr>
            <a:t>185 min.</a:t>
          </a:r>
        </a:p>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Average Film(s)</a:t>
          </a:r>
        </a:p>
        <a:p>
          <a:pPr marL="0" lvl="0" indent="0" algn="ctr" defTabSz="800100">
            <a:lnSpc>
              <a:spcPct val="90000"/>
            </a:lnSpc>
            <a:spcBef>
              <a:spcPct val="0"/>
            </a:spcBef>
            <a:spcAft>
              <a:spcPct val="35000"/>
            </a:spcAft>
            <a:buNone/>
          </a:pPr>
          <a:r>
            <a:rPr lang="en-US" sz="2200" b="1" kern="1200" dirty="0">
              <a:ln>
                <a:noFill/>
              </a:ln>
              <a:solidFill>
                <a:schemeClr val="tx1"/>
              </a:solidFill>
              <a:latin typeface="Apple Braille" pitchFamily="2" charset="0"/>
            </a:rPr>
            <a:t>115 min.</a:t>
          </a:r>
        </a:p>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Shortest Film(s)</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 </a:t>
          </a:r>
          <a:r>
            <a:rPr lang="en-US" sz="2200" b="1" kern="1200" dirty="0">
              <a:ln>
                <a:noFill/>
              </a:ln>
              <a:solidFill>
                <a:schemeClr val="tx1"/>
              </a:solidFill>
              <a:latin typeface="Apple Braille" pitchFamily="2" charset="0"/>
            </a:rPr>
            <a:t>46 min.</a:t>
          </a:r>
        </a:p>
      </dsp:txBody>
      <dsp:txXfrm>
        <a:off x="11162239" y="15783"/>
        <a:ext cx="1775508" cy="2516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4EDC-9C61-4F59-BD79-99F9305C632D}">
      <dsp:nvSpPr>
        <dsp:cNvPr id="0" name=""/>
        <dsp:cNvSpPr/>
      </dsp:nvSpPr>
      <dsp:spPr>
        <a:xfrm>
          <a:off x="1306115" y="1699"/>
          <a:ext cx="1774031" cy="2544535"/>
        </a:xfrm>
        <a:prstGeom prst="rect">
          <a:avLst/>
        </a:prstGeom>
        <a:solidFill>
          <a:srgbClr val="89729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 of Active Customers:</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584</a:t>
          </a:r>
        </a:p>
      </dsp:txBody>
      <dsp:txXfrm>
        <a:off x="1306115" y="1699"/>
        <a:ext cx="1774031" cy="2544535"/>
      </dsp:txXfrm>
    </dsp:sp>
    <dsp:sp modelId="{5A55D97E-2BB3-49EC-8A75-A2C31C122BDC}">
      <dsp:nvSpPr>
        <dsp:cNvPr id="0" name=""/>
        <dsp:cNvSpPr/>
      </dsp:nvSpPr>
      <dsp:spPr>
        <a:xfrm>
          <a:off x="3257550" y="1699"/>
          <a:ext cx="1774031" cy="2544535"/>
        </a:xfrm>
        <a:prstGeom prst="rect">
          <a:avLst/>
        </a:prstGeom>
        <a:solidFill>
          <a:srgbClr val="89729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Countries:</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109</a:t>
          </a:r>
        </a:p>
      </dsp:txBody>
      <dsp:txXfrm>
        <a:off x="3257550" y="1699"/>
        <a:ext cx="1774031" cy="2544535"/>
      </dsp:txXfrm>
    </dsp:sp>
    <dsp:sp modelId="{5A9E7909-F4BC-49B5-85ED-8B6B966AE141}">
      <dsp:nvSpPr>
        <dsp:cNvPr id="0" name=""/>
        <dsp:cNvSpPr/>
      </dsp:nvSpPr>
      <dsp:spPr>
        <a:xfrm>
          <a:off x="5208984" y="1699"/>
          <a:ext cx="1774031" cy="2544535"/>
        </a:xfrm>
        <a:prstGeom prst="rect">
          <a:avLst/>
        </a:prstGeom>
        <a:solidFill>
          <a:srgbClr val="89729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n>
                <a:noFill/>
              </a:ln>
              <a:solidFill>
                <a:schemeClr val="tx1"/>
              </a:solidFill>
              <a:latin typeface="Apple Braille" pitchFamily="2" charset="0"/>
            </a:rPr>
            <a:t># of stores:</a:t>
          </a:r>
        </a:p>
        <a:p>
          <a:pPr marL="0" lvl="0" indent="0" algn="ctr" defTabSz="800100">
            <a:lnSpc>
              <a:spcPct val="90000"/>
            </a:lnSpc>
            <a:spcBef>
              <a:spcPct val="0"/>
            </a:spcBef>
            <a:spcAft>
              <a:spcPct val="35000"/>
            </a:spcAft>
            <a:buNone/>
          </a:pPr>
          <a:r>
            <a:rPr lang="en-US" sz="3300" b="1" kern="1200" dirty="0">
              <a:ln>
                <a:noFill/>
              </a:ln>
              <a:solidFill>
                <a:schemeClr val="tx1"/>
              </a:solidFill>
              <a:latin typeface="Apple Braille" pitchFamily="2" charset="0"/>
            </a:rPr>
            <a:t>2</a:t>
          </a:r>
        </a:p>
      </dsp:txBody>
      <dsp:txXfrm>
        <a:off x="5208984" y="1699"/>
        <a:ext cx="1774031" cy="2544535"/>
      </dsp:txXfrm>
    </dsp:sp>
    <dsp:sp modelId="{BF9E8C2F-6631-4BE1-9CB9-489ABBD637DE}">
      <dsp:nvSpPr>
        <dsp:cNvPr id="0" name=""/>
        <dsp:cNvSpPr/>
      </dsp:nvSpPr>
      <dsp:spPr>
        <a:xfrm>
          <a:off x="7160418" y="20678"/>
          <a:ext cx="1774031" cy="2506578"/>
        </a:xfrm>
        <a:prstGeom prst="rect">
          <a:avLst/>
        </a:prstGeom>
        <a:solidFill>
          <a:srgbClr val="89729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b="0" kern="1200" dirty="0">
            <a:ln>
              <a:noFill/>
            </a:ln>
            <a:solidFill>
              <a:srgbClr val="C00000"/>
            </a:solidFill>
            <a:latin typeface="Apple Braille" pitchFamily="2" charset="0"/>
          </a:endParaRPr>
        </a:p>
        <a:p>
          <a:pPr marL="0" lvl="0" indent="0" algn="ctr" defTabSz="533400">
            <a:lnSpc>
              <a:spcPct val="90000"/>
            </a:lnSpc>
            <a:spcBef>
              <a:spcPct val="0"/>
            </a:spcBef>
            <a:spcAft>
              <a:spcPct val="35000"/>
            </a:spcAft>
            <a:buNone/>
          </a:pPr>
          <a:r>
            <a:rPr lang="en-US" sz="2000" b="0" u="sng" kern="1200" dirty="0">
              <a:ln>
                <a:noFill/>
              </a:ln>
              <a:solidFill>
                <a:schemeClr val="tx1"/>
              </a:solidFill>
              <a:latin typeface="Apple Braille" pitchFamily="2" charset="0"/>
            </a:rPr>
            <a:t>Rental Rate</a:t>
          </a:r>
        </a:p>
        <a:p>
          <a:pPr marL="0" lvl="0" indent="0" algn="ctr" defTabSz="533400">
            <a:lnSpc>
              <a:spcPct val="90000"/>
            </a:lnSpc>
            <a:spcBef>
              <a:spcPct val="0"/>
            </a:spcBef>
            <a:spcAft>
              <a:spcPct val="35000"/>
            </a:spcAft>
            <a:buNone/>
          </a:pPr>
          <a:r>
            <a:rPr lang="en-US" sz="1800" b="0" kern="1200" dirty="0">
              <a:ln>
                <a:noFill/>
              </a:ln>
              <a:solidFill>
                <a:schemeClr val="tx1"/>
              </a:solidFill>
              <a:latin typeface="Apple Braille" pitchFamily="2" charset="0"/>
            </a:rPr>
            <a:t>Maximum: </a:t>
          </a:r>
          <a:r>
            <a:rPr lang="en-US" sz="2000" b="0" kern="1200" dirty="0">
              <a:ln>
                <a:noFill/>
              </a:ln>
              <a:solidFill>
                <a:schemeClr val="tx1"/>
              </a:solidFill>
              <a:latin typeface="Apple Braille" pitchFamily="2" charset="0"/>
            </a:rPr>
            <a:t>$4.99/day</a:t>
          </a:r>
        </a:p>
        <a:p>
          <a:pPr marL="0" lvl="0" indent="0" algn="ctr" defTabSz="533400">
            <a:lnSpc>
              <a:spcPct val="90000"/>
            </a:lnSpc>
            <a:spcBef>
              <a:spcPct val="0"/>
            </a:spcBef>
            <a:spcAft>
              <a:spcPct val="35000"/>
            </a:spcAft>
            <a:buNone/>
          </a:pPr>
          <a:r>
            <a:rPr lang="en-US" sz="1800" b="0" kern="1200" dirty="0">
              <a:ln>
                <a:noFill/>
              </a:ln>
              <a:solidFill>
                <a:schemeClr val="tx1"/>
              </a:solidFill>
              <a:latin typeface="Apple Braille" pitchFamily="2" charset="0"/>
            </a:rPr>
            <a:t>Average: </a:t>
          </a:r>
          <a:r>
            <a:rPr lang="en-US" sz="2000" b="0" kern="1200" dirty="0">
              <a:ln>
                <a:noFill/>
              </a:ln>
              <a:solidFill>
                <a:schemeClr val="tx1"/>
              </a:solidFill>
              <a:latin typeface="Apple Braille" pitchFamily="2" charset="0"/>
            </a:rPr>
            <a:t>$2.98/day</a:t>
          </a:r>
        </a:p>
        <a:p>
          <a:pPr marL="0" lvl="0" indent="0" algn="ctr" defTabSz="533400">
            <a:lnSpc>
              <a:spcPct val="90000"/>
            </a:lnSpc>
            <a:spcBef>
              <a:spcPct val="0"/>
            </a:spcBef>
            <a:spcAft>
              <a:spcPct val="35000"/>
            </a:spcAft>
            <a:buNone/>
          </a:pPr>
          <a:r>
            <a:rPr lang="en-US" sz="1800" b="0" kern="1200" dirty="0">
              <a:ln>
                <a:noFill/>
              </a:ln>
              <a:solidFill>
                <a:schemeClr val="tx1"/>
              </a:solidFill>
              <a:latin typeface="Apple Braille" pitchFamily="2" charset="0"/>
            </a:rPr>
            <a:t>Minimum:</a:t>
          </a:r>
        </a:p>
        <a:p>
          <a:pPr marL="0" lvl="0" indent="0" algn="ctr" defTabSz="533400">
            <a:lnSpc>
              <a:spcPct val="90000"/>
            </a:lnSpc>
            <a:spcBef>
              <a:spcPct val="0"/>
            </a:spcBef>
            <a:spcAft>
              <a:spcPct val="35000"/>
            </a:spcAft>
            <a:buNone/>
          </a:pPr>
          <a:r>
            <a:rPr lang="en-US" sz="2000" b="0" kern="1200" dirty="0">
              <a:ln>
                <a:noFill/>
              </a:ln>
              <a:solidFill>
                <a:schemeClr val="tx1"/>
              </a:solidFill>
              <a:latin typeface="Apple Braille" pitchFamily="2" charset="0"/>
            </a:rPr>
            <a:t>$0.99/day</a:t>
          </a:r>
        </a:p>
        <a:p>
          <a:pPr marL="0" lvl="0" indent="0" algn="ctr" defTabSz="533400">
            <a:lnSpc>
              <a:spcPct val="90000"/>
            </a:lnSpc>
            <a:spcBef>
              <a:spcPct val="0"/>
            </a:spcBef>
            <a:spcAft>
              <a:spcPct val="35000"/>
            </a:spcAft>
            <a:buNone/>
          </a:pPr>
          <a:endParaRPr lang="en-US" sz="1800" b="0" kern="1200" dirty="0">
            <a:ln>
              <a:noFill/>
            </a:ln>
            <a:solidFill>
              <a:schemeClr val="tx1"/>
            </a:solidFill>
            <a:latin typeface="Apple Braille" pitchFamily="2" charset="0"/>
          </a:endParaRPr>
        </a:p>
      </dsp:txBody>
      <dsp:txXfrm>
        <a:off x="7160418" y="20678"/>
        <a:ext cx="1774031" cy="2506578"/>
      </dsp:txXfrm>
    </dsp:sp>
    <dsp:sp modelId="{7BE4484E-D502-4C18-B911-7E7E7C65F345}">
      <dsp:nvSpPr>
        <dsp:cNvPr id="0" name=""/>
        <dsp:cNvSpPr/>
      </dsp:nvSpPr>
      <dsp:spPr>
        <a:xfrm>
          <a:off x="9099080" y="4068"/>
          <a:ext cx="1774031" cy="2514274"/>
        </a:xfrm>
        <a:prstGeom prst="rect">
          <a:avLst/>
        </a:prstGeom>
        <a:solidFill>
          <a:srgbClr val="89729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extrusionH="76200" prstMaterial="metal">
          <a:extrusionClr>
            <a:schemeClr val="tx2">
              <a:lumMod val="1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0" u="sng" kern="1200" dirty="0">
              <a:ln>
                <a:noFill/>
              </a:ln>
              <a:solidFill>
                <a:schemeClr val="tx1"/>
              </a:solidFill>
              <a:latin typeface="Apple Braille" pitchFamily="2" charset="0"/>
            </a:rPr>
            <a:t>Rental Duration</a:t>
          </a:r>
          <a:r>
            <a:rPr lang="en-US" sz="1800" b="0" kern="1200" dirty="0">
              <a:ln>
                <a:noFill/>
              </a:ln>
              <a:solidFill>
                <a:schemeClr val="tx1"/>
              </a:solidFill>
              <a:latin typeface="Apple Braille" pitchFamily="2" charset="0"/>
            </a:rPr>
            <a:t>:</a:t>
          </a:r>
        </a:p>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Maximum:</a:t>
          </a:r>
        </a:p>
        <a:p>
          <a:pPr marL="0" lvl="0" indent="0" algn="ctr" defTabSz="800100">
            <a:lnSpc>
              <a:spcPct val="90000"/>
            </a:lnSpc>
            <a:spcBef>
              <a:spcPct val="0"/>
            </a:spcBef>
            <a:spcAft>
              <a:spcPct val="35000"/>
            </a:spcAft>
            <a:buNone/>
          </a:pPr>
          <a:r>
            <a:rPr lang="en-US" sz="2000" b="1" kern="1200" dirty="0">
              <a:ln>
                <a:noFill/>
              </a:ln>
              <a:solidFill>
                <a:schemeClr val="tx1"/>
              </a:solidFill>
              <a:latin typeface="Apple Braille" pitchFamily="2" charset="0"/>
            </a:rPr>
            <a:t>7 Days</a:t>
          </a:r>
        </a:p>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Average:</a:t>
          </a:r>
        </a:p>
        <a:p>
          <a:pPr marL="0" lvl="0" indent="0" algn="ctr" defTabSz="800100">
            <a:lnSpc>
              <a:spcPct val="90000"/>
            </a:lnSpc>
            <a:spcBef>
              <a:spcPct val="0"/>
            </a:spcBef>
            <a:spcAft>
              <a:spcPct val="35000"/>
            </a:spcAft>
            <a:buNone/>
          </a:pPr>
          <a:r>
            <a:rPr lang="en-US" sz="2000" b="1" kern="1200" dirty="0">
              <a:ln>
                <a:noFill/>
              </a:ln>
              <a:solidFill>
                <a:schemeClr val="tx1"/>
              </a:solidFill>
              <a:latin typeface="Apple Braille" pitchFamily="2" charset="0"/>
            </a:rPr>
            <a:t>5 Days</a:t>
          </a:r>
        </a:p>
        <a:p>
          <a:pPr marL="0" lvl="0" indent="0" algn="ctr" defTabSz="800100">
            <a:lnSpc>
              <a:spcPct val="90000"/>
            </a:lnSpc>
            <a:spcBef>
              <a:spcPct val="0"/>
            </a:spcBef>
            <a:spcAft>
              <a:spcPct val="35000"/>
            </a:spcAft>
            <a:buNone/>
          </a:pPr>
          <a:r>
            <a:rPr lang="en-US" sz="1800" b="0" kern="1200" dirty="0">
              <a:ln>
                <a:noFill/>
              </a:ln>
              <a:solidFill>
                <a:schemeClr val="tx1"/>
              </a:solidFill>
              <a:latin typeface="Apple Braille" pitchFamily="2" charset="0"/>
            </a:rPr>
            <a:t>Minimum:</a:t>
          </a:r>
        </a:p>
        <a:p>
          <a:pPr marL="0" lvl="0" indent="0" algn="ctr" defTabSz="800100">
            <a:lnSpc>
              <a:spcPct val="90000"/>
            </a:lnSpc>
            <a:spcBef>
              <a:spcPct val="0"/>
            </a:spcBef>
            <a:spcAft>
              <a:spcPct val="35000"/>
            </a:spcAft>
            <a:buNone/>
          </a:pPr>
          <a:r>
            <a:rPr lang="en-US" sz="2000" b="1" kern="1200" dirty="0">
              <a:ln>
                <a:noFill/>
              </a:ln>
              <a:solidFill>
                <a:schemeClr val="tx1"/>
              </a:solidFill>
              <a:latin typeface="Apple Braille" pitchFamily="2" charset="0"/>
            </a:rPr>
            <a:t>3 Days</a:t>
          </a:r>
        </a:p>
      </dsp:txBody>
      <dsp:txXfrm>
        <a:off x="9099080" y="4068"/>
        <a:ext cx="1774031" cy="2514274"/>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4CEAD-80E1-984B-AB5A-560A0DC5FF93}" type="datetimeFigureOut">
              <a:rPr lang="en-US" smtClean="0"/>
              <a:t>3/16/23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96A2D-385D-4D42-AD46-BC91278925B7}" type="slidenum">
              <a:rPr lang="en-US" smtClean="0"/>
              <a:t>‹#›</a:t>
            </a:fld>
            <a:endParaRPr lang="en-US"/>
          </a:p>
        </p:txBody>
      </p:sp>
    </p:spTree>
    <p:extLst>
      <p:ext uri="{BB962C8B-B14F-4D97-AF65-F5344CB8AC3E}">
        <p14:creationId xmlns:p14="http://schemas.microsoft.com/office/powerpoint/2010/main" val="344349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96A2D-385D-4D42-AD46-BC91278925B7}" type="slidenum">
              <a:rPr lang="en-US" smtClean="0"/>
              <a:t>3</a:t>
            </a:fld>
            <a:endParaRPr lang="en-US"/>
          </a:p>
        </p:txBody>
      </p:sp>
    </p:spTree>
    <p:extLst>
      <p:ext uri="{BB962C8B-B14F-4D97-AF65-F5344CB8AC3E}">
        <p14:creationId xmlns:p14="http://schemas.microsoft.com/office/powerpoint/2010/main" val="22098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96A2D-385D-4D42-AD46-BC91278925B7}" type="slidenum">
              <a:rPr lang="en-US" smtClean="0"/>
              <a:t>6</a:t>
            </a:fld>
            <a:endParaRPr lang="en-US"/>
          </a:p>
        </p:txBody>
      </p:sp>
    </p:spTree>
    <p:extLst>
      <p:ext uri="{BB962C8B-B14F-4D97-AF65-F5344CB8AC3E}">
        <p14:creationId xmlns:p14="http://schemas.microsoft.com/office/powerpoint/2010/main" val="337979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E0E2530-952F-5249-A476-A85472BC8F6E}"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304230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0E2530-952F-5249-A476-A85472BC8F6E}"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150199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0E2530-952F-5249-A476-A85472BC8F6E}"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47119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0E2530-952F-5249-A476-A85472BC8F6E}"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406717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E0E2530-952F-5249-A476-A85472BC8F6E}"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102952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E0E2530-952F-5249-A476-A85472BC8F6E}"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179770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E0E2530-952F-5249-A476-A85472BC8F6E}" type="datetimeFigureOut">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312150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E0E2530-952F-5249-A476-A85472BC8F6E}" type="datetimeFigureOut">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251120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E2530-952F-5249-A476-A85472BC8F6E}" type="datetimeFigureOut">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46218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E0E2530-952F-5249-A476-A85472BC8F6E}"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409292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E0E2530-952F-5249-A476-A85472BC8F6E}"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0274F-19B8-AC49-A153-0E052AAF70CD}" type="slidenum">
              <a:rPr lang="en-US" smtClean="0"/>
              <a:t>‹#›</a:t>
            </a:fld>
            <a:endParaRPr lang="en-US"/>
          </a:p>
        </p:txBody>
      </p:sp>
    </p:spTree>
    <p:extLst>
      <p:ext uri="{BB962C8B-B14F-4D97-AF65-F5344CB8AC3E}">
        <p14:creationId xmlns:p14="http://schemas.microsoft.com/office/powerpoint/2010/main" val="235786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E2530-952F-5249-A476-A85472BC8F6E}" type="datetimeFigureOut">
              <a:rPr lang="en-US" smtClean="0"/>
              <a:t>3/16/23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0274F-19B8-AC49-A153-0E052AAF70CD}" type="slidenum">
              <a:rPr lang="en-US" smtClean="0"/>
              <a:t>‹#›</a:t>
            </a:fld>
            <a:endParaRPr lang="en-US"/>
          </a:p>
        </p:txBody>
      </p:sp>
    </p:spTree>
    <p:extLst>
      <p:ext uri="{BB962C8B-B14F-4D97-AF65-F5344CB8AC3E}">
        <p14:creationId xmlns:p14="http://schemas.microsoft.com/office/powerpoint/2010/main" val="378955605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public.tableau.com/app/profile/shaili.oza/viz/RockbusterBubble_16789034892530/Sheet4?publish=ye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24AF-1384-534B-BB5F-E2F63B081705}"/>
              </a:ext>
            </a:extLst>
          </p:cNvPr>
          <p:cNvSpPr>
            <a:spLocks noGrp="1"/>
          </p:cNvSpPr>
          <p:nvPr>
            <p:ph type="ctrTitle"/>
          </p:nvPr>
        </p:nvSpPr>
        <p:spPr>
          <a:xfrm>
            <a:off x="0" y="3784600"/>
            <a:ext cx="12192000" cy="2387600"/>
          </a:xfrm>
        </p:spPr>
        <p:txBody>
          <a:bodyPr>
            <a:normAutofit/>
          </a:bodyPr>
          <a:lstStyle/>
          <a:p>
            <a:r>
              <a:rPr lang="en-US" b="1" dirty="0" err="1">
                <a:solidFill>
                  <a:schemeClr val="tx2">
                    <a:lumMod val="75000"/>
                  </a:schemeClr>
                </a:solidFill>
                <a:latin typeface="Bernard MT Condensed" panose="02050806060905020404" pitchFamily="18" charset="77"/>
                <a:cs typeface="Angsana New" panose="02020603050405020304" pitchFamily="18" charset="-34"/>
              </a:rPr>
              <a:t>Rockbuster</a:t>
            </a:r>
            <a:r>
              <a:rPr lang="en-US" b="1" dirty="0">
                <a:solidFill>
                  <a:schemeClr val="tx2">
                    <a:lumMod val="75000"/>
                  </a:schemeClr>
                </a:solidFill>
                <a:latin typeface="Bernard MT Condensed" panose="02050806060905020404" pitchFamily="18" charset="77"/>
                <a:cs typeface="Angsana New" panose="02020603050405020304" pitchFamily="18" charset="-34"/>
              </a:rPr>
              <a:t> Stealth: Data Analysis Summary</a:t>
            </a:r>
          </a:p>
        </p:txBody>
      </p:sp>
      <p:pic>
        <p:nvPicPr>
          <p:cNvPr id="7" name="Picture 6">
            <a:extLst>
              <a:ext uri="{FF2B5EF4-FFF2-40B4-BE49-F238E27FC236}">
                <a16:creationId xmlns:a16="http://schemas.microsoft.com/office/drawing/2014/main" id="{32FCD07E-7E32-C8E6-0747-F56C7BC6CE40}"/>
              </a:ext>
            </a:extLst>
          </p:cNvPr>
          <p:cNvPicPr>
            <a:picLocks noChangeAspect="1"/>
          </p:cNvPicPr>
          <p:nvPr/>
        </p:nvPicPr>
        <p:blipFill>
          <a:blip r:embed="rId2"/>
          <a:stretch>
            <a:fillRect/>
          </a:stretch>
        </p:blipFill>
        <p:spPr>
          <a:xfrm>
            <a:off x="2898333" y="42636"/>
            <a:ext cx="6395334" cy="4251778"/>
          </a:xfrm>
          <a:prstGeom prst="rect">
            <a:avLst/>
          </a:prstGeom>
        </p:spPr>
      </p:pic>
      <p:sp>
        <p:nvSpPr>
          <p:cNvPr id="8" name="TextBox 7">
            <a:extLst>
              <a:ext uri="{FF2B5EF4-FFF2-40B4-BE49-F238E27FC236}">
                <a16:creationId xmlns:a16="http://schemas.microsoft.com/office/drawing/2014/main" id="{A808AA5B-21A4-B735-F549-904014B380C0}"/>
              </a:ext>
            </a:extLst>
          </p:cNvPr>
          <p:cNvSpPr txBox="1"/>
          <p:nvPr/>
        </p:nvSpPr>
        <p:spPr>
          <a:xfrm>
            <a:off x="3995057" y="6172200"/>
            <a:ext cx="4201885" cy="400110"/>
          </a:xfrm>
          <a:prstGeom prst="rect">
            <a:avLst/>
          </a:prstGeom>
          <a:noFill/>
        </p:spPr>
        <p:txBody>
          <a:bodyPr wrap="square" rtlCol="0">
            <a:spAutoFit/>
          </a:bodyPr>
          <a:lstStyle/>
          <a:p>
            <a:pPr algn="ctr"/>
            <a:r>
              <a:rPr lang="en-US" sz="2000" b="1" dirty="0" err="1">
                <a:latin typeface="Baskerville Old Face" panose="02020602080505020303" pitchFamily="18" charset="77"/>
              </a:rPr>
              <a:t>Shaili</a:t>
            </a:r>
            <a:r>
              <a:rPr lang="en-US" sz="2000" b="1" dirty="0">
                <a:latin typeface="Baskerville Old Face" panose="02020602080505020303" pitchFamily="18" charset="77"/>
              </a:rPr>
              <a:t> </a:t>
            </a:r>
            <a:r>
              <a:rPr lang="en-US" sz="2000" b="1" dirty="0" err="1">
                <a:latin typeface="Baskerville Old Face" panose="02020602080505020303" pitchFamily="18" charset="77"/>
              </a:rPr>
              <a:t>Oza</a:t>
            </a:r>
            <a:r>
              <a:rPr lang="en-US" sz="2000" b="1" dirty="0">
                <a:latin typeface="Baskerville Old Face" panose="02020602080505020303" pitchFamily="18" charset="77"/>
              </a:rPr>
              <a:t>, March 15, 2023</a:t>
            </a:r>
          </a:p>
        </p:txBody>
      </p:sp>
    </p:spTree>
    <p:extLst>
      <p:ext uri="{BB962C8B-B14F-4D97-AF65-F5344CB8AC3E}">
        <p14:creationId xmlns:p14="http://schemas.microsoft.com/office/powerpoint/2010/main" val="271047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7576-62C1-FA01-2849-AAE4B3F1CE58}"/>
              </a:ext>
            </a:extLst>
          </p:cNvPr>
          <p:cNvSpPr>
            <a:spLocks noGrp="1"/>
          </p:cNvSpPr>
          <p:nvPr>
            <p:ph type="title"/>
          </p:nvPr>
        </p:nvSpPr>
        <p:spPr>
          <a:xfrm>
            <a:off x="838199" y="5402186"/>
            <a:ext cx="10515600" cy="1325563"/>
          </a:xfrm>
        </p:spPr>
        <p:txBody>
          <a:bodyPr>
            <a:normAutofit/>
          </a:bodyPr>
          <a:lstStyle/>
          <a:p>
            <a:pPr algn="ctr"/>
            <a:r>
              <a:rPr lang="en-US" sz="4000" dirty="0">
                <a:solidFill>
                  <a:schemeClr val="tx2">
                    <a:lumMod val="90000"/>
                  </a:schemeClr>
                </a:solidFill>
                <a:latin typeface="Baskerville Old Face" panose="02020602080505020303" pitchFamily="18" charset="77"/>
              </a:rPr>
              <a:t>For any questions and queries, kindly contact</a:t>
            </a:r>
            <a:br>
              <a:rPr lang="en-US" sz="4000" dirty="0">
                <a:solidFill>
                  <a:schemeClr val="tx2">
                    <a:lumMod val="90000"/>
                  </a:schemeClr>
                </a:solidFill>
                <a:latin typeface="Baskerville Old Face" panose="02020602080505020303" pitchFamily="18" charset="77"/>
              </a:rPr>
            </a:br>
            <a:r>
              <a:rPr lang="en-US" sz="4000" dirty="0">
                <a:solidFill>
                  <a:schemeClr val="accent5">
                    <a:lumMod val="75000"/>
                  </a:schemeClr>
                </a:solidFill>
                <a:latin typeface="Baskerville Old Face" panose="02020602080505020303" pitchFamily="18" charset="77"/>
              </a:rPr>
              <a:t>SHAILI OZA</a:t>
            </a:r>
          </a:p>
        </p:txBody>
      </p:sp>
      <p:pic>
        <p:nvPicPr>
          <p:cNvPr id="5" name="Content Placeholder 4">
            <a:extLst>
              <a:ext uri="{FF2B5EF4-FFF2-40B4-BE49-F238E27FC236}">
                <a16:creationId xmlns:a16="http://schemas.microsoft.com/office/drawing/2014/main" id="{D74A8CC2-C1BA-4A36-ECB3-50CFF5A98EBC}"/>
              </a:ext>
            </a:extLst>
          </p:cNvPr>
          <p:cNvPicPr>
            <a:picLocks noGrp="1" noChangeAspect="1"/>
          </p:cNvPicPr>
          <p:nvPr>
            <p:ph idx="1"/>
          </p:nvPr>
        </p:nvPicPr>
        <p:blipFill>
          <a:blip r:embed="rId2"/>
          <a:stretch>
            <a:fillRect/>
          </a:stretch>
        </p:blipFill>
        <p:spPr>
          <a:xfrm>
            <a:off x="838200" y="130251"/>
            <a:ext cx="10515599" cy="5241000"/>
          </a:xfrm>
        </p:spPr>
      </p:pic>
    </p:spTree>
    <p:extLst>
      <p:ext uri="{BB962C8B-B14F-4D97-AF65-F5344CB8AC3E}">
        <p14:creationId xmlns:p14="http://schemas.microsoft.com/office/powerpoint/2010/main" val="6167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9905-FD41-EDEE-EF97-86CCA73A1627}"/>
              </a:ext>
            </a:extLst>
          </p:cNvPr>
          <p:cNvSpPr>
            <a:spLocks noGrp="1"/>
          </p:cNvSpPr>
          <p:nvPr>
            <p:ph type="title"/>
          </p:nvPr>
        </p:nvSpPr>
        <p:spPr>
          <a:xfrm>
            <a:off x="838200" y="322612"/>
            <a:ext cx="10515600" cy="798174"/>
          </a:xfrm>
          <a:solidFill>
            <a:schemeClr val="bg1"/>
          </a:solidFill>
          <a:effectLst>
            <a:glow rad="228600">
              <a:schemeClr val="accent1">
                <a:satMod val="175000"/>
                <a:alpha val="40000"/>
              </a:schemeClr>
            </a:glow>
            <a:reflection stA="50000" endA="300" endPos="41000" dist="50800" dir="5400000" sy="-100000" algn="bl" rotWithShape="0"/>
          </a:effectLst>
        </p:spPr>
        <p:style>
          <a:lnRef idx="3">
            <a:schemeClr val="lt1"/>
          </a:lnRef>
          <a:fillRef idx="1">
            <a:schemeClr val="accent6"/>
          </a:fillRef>
          <a:effectRef idx="1">
            <a:schemeClr val="accent6"/>
          </a:effectRef>
          <a:fontRef idx="minor">
            <a:schemeClr val="lt1"/>
          </a:fontRef>
        </p:style>
        <p:txBody>
          <a:bodyPr>
            <a:noAutofit/>
          </a:bodyPr>
          <a:lstStyle/>
          <a:p>
            <a:pPr algn="ctr"/>
            <a:r>
              <a:rPr lang="en-US" dirty="0">
                <a:solidFill>
                  <a:schemeClr val="accent1">
                    <a:lumMod val="60000"/>
                    <a:lumOff val="40000"/>
                  </a:schemeClr>
                </a:solidFill>
                <a:latin typeface="Baskerville Old Face" panose="02020602080505020303" pitchFamily="18" charset="77"/>
              </a:rPr>
              <a:t>PROJECT CONTEXT</a:t>
            </a:r>
          </a:p>
        </p:txBody>
      </p:sp>
      <p:sp>
        <p:nvSpPr>
          <p:cNvPr id="3" name="Content Placeholder 2">
            <a:extLst>
              <a:ext uri="{FF2B5EF4-FFF2-40B4-BE49-F238E27FC236}">
                <a16:creationId xmlns:a16="http://schemas.microsoft.com/office/drawing/2014/main" id="{622C6D5D-C9A4-CD73-E158-04517C5320A4}"/>
              </a:ext>
            </a:extLst>
          </p:cNvPr>
          <p:cNvSpPr>
            <a:spLocks noGrp="1"/>
          </p:cNvSpPr>
          <p:nvPr>
            <p:ph idx="1"/>
          </p:nvPr>
        </p:nvSpPr>
        <p:spPr>
          <a:xfrm>
            <a:off x="838200" y="1571059"/>
            <a:ext cx="5091113" cy="5214257"/>
          </a:xfrm>
        </p:spPr>
        <p:txBody>
          <a:bodyPr>
            <a:normAutofit/>
          </a:bodyPr>
          <a:lstStyle/>
          <a:p>
            <a:r>
              <a:rPr lang="en-US" sz="2200" b="1" dirty="0">
                <a:solidFill>
                  <a:schemeClr val="accent3">
                    <a:lumMod val="60000"/>
                    <a:lumOff val="40000"/>
                  </a:schemeClr>
                </a:solidFill>
                <a:latin typeface="Baskerville Old Face" panose="02020602080505020303" pitchFamily="18" charset="77"/>
              </a:rPr>
              <a:t>Context:</a:t>
            </a:r>
            <a:r>
              <a:rPr lang="en-US" sz="2200" dirty="0">
                <a:solidFill>
                  <a:schemeClr val="accent3">
                    <a:lumMod val="60000"/>
                    <a:lumOff val="40000"/>
                  </a:schemeClr>
                </a:solidFill>
                <a:latin typeface="Baskerville Old Face" panose="02020602080505020303" pitchFamily="18" charset="77"/>
              </a:rPr>
              <a:t> </a:t>
            </a:r>
            <a:r>
              <a:rPr lang="en-IN" sz="2200" dirty="0">
                <a:solidFill>
                  <a:schemeClr val="accent3">
                    <a:lumMod val="60000"/>
                    <a:lumOff val="40000"/>
                  </a:schemeClr>
                </a:solidFill>
                <a:latin typeface="Baskerville Old Face" panose="02020602080505020303" pitchFamily="18" charset="77"/>
              </a:rPr>
              <a:t>T</a:t>
            </a:r>
            <a:r>
              <a:rPr lang="en-IN" sz="2200" dirty="0">
                <a:solidFill>
                  <a:schemeClr val="accent3">
                    <a:lumMod val="60000"/>
                    <a:lumOff val="40000"/>
                  </a:schemeClr>
                </a:solidFill>
                <a:effectLst/>
                <a:latin typeface="Baskerville Old Face" panose="02020602080505020303" pitchFamily="18" charset="77"/>
              </a:rPr>
              <a:t>he </a:t>
            </a:r>
            <a:r>
              <a:rPr lang="en-IN" sz="2200" dirty="0" err="1">
                <a:solidFill>
                  <a:schemeClr val="accent3">
                    <a:lumMod val="60000"/>
                    <a:lumOff val="40000"/>
                  </a:schemeClr>
                </a:solidFill>
                <a:effectLst/>
                <a:latin typeface="Baskerville Old Face" panose="02020602080505020303" pitchFamily="18" charset="77"/>
              </a:rPr>
              <a:t>Rockbuster</a:t>
            </a:r>
            <a:r>
              <a:rPr lang="en-IN" sz="2200" dirty="0">
                <a:solidFill>
                  <a:schemeClr val="accent3">
                    <a:lumMod val="60000"/>
                    <a:lumOff val="40000"/>
                  </a:schemeClr>
                </a:solidFill>
                <a:effectLst/>
                <a:latin typeface="Baskerville Old Face" panose="02020602080505020303" pitchFamily="18" charset="77"/>
              </a:rPr>
              <a:t> Stealth management team is planning to use its existing movie licenses to launch an online video rental service in order to stay competitive market of services such as Netflix and Amazon Prime.</a:t>
            </a:r>
          </a:p>
          <a:p>
            <a:pPr marL="0" indent="0">
              <a:buNone/>
            </a:pPr>
            <a:endParaRPr lang="en-IN" sz="2200" dirty="0">
              <a:solidFill>
                <a:schemeClr val="accent3">
                  <a:lumMod val="60000"/>
                  <a:lumOff val="40000"/>
                </a:schemeClr>
              </a:solidFill>
              <a:effectLst/>
              <a:latin typeface="Baskerville Old Face" panose="02020602080505020303" pitchFamily="18" charset="77"/>
            </a:endParaRPr>
          </a:p>
          <a:p>
            <a:r>
              <a:rPr lang="en-IN" sz="2200" dirty="0">
                <a:solidFill>
                  <a:schemeClr val="accent3">
                    <a:lumMod val="60000"/>
                    <a:lumOff val="40000"/>
                  </a:schemeClr>
                </a:solidFill>
                <a:latin typeface="Baskerville Old Face" panose="02020602080505020303" pitchFamily="18" charset="77"/>
              </a:rPr>
              <a:t>We will be answering the </a:t>
            </a:r>
            <a:r>
              <a:rPr lang="en-IN" sz="2200" b="1" dirty="0">
                <a:solidFill>
                  <a:schemeClr val="accent3">
                    <a:lumMod val="60000"/>
                    <a:lumOff val="40000"/>
                  </a:schemeClr>
                </a:solidFill>
                <a:latin typeface="Baskerville Old Face" panose="02020602080505020303" pitchFamily="18" charset="77"/>
              </a:rPr>
              <a:t>management’s key questions </a:t>
            </a:r>
            <a:r>
              <a:rPr lang="en-IN" sz="2200" dirty="0">
                <a:solidFill>
                  <a:schemeClr val="accent3">
                    <a:lumMod val="60000"/>
                    <a:lumOff val="40000"/>
                  </a:schemeClr>
                </a:solidFill>
                <a:latin typeface="Baskerville Old Face" panose="02020602080505020303" pitchFamily="18" charset="77"/>
              </a:rPr>
              <a:t>to assist the company strategy.</a:t>
            </a:r>
          </a:p>
          <a:p>
            <a:pPr marL="0" indent="0">
              <a:buNone/>
            </a:pPr>
            <a:endParaRPr lang="en-IN" sz="2200" dirty="0">
              <a:solidFill>
                <a:schemeClr val="accent3">
                  <a:lumMod val="60000"/>
                  <a:lumOff val="40000"/>
                </a:schemeClr>
              </a:solidFill>
              <a:latin typeface="Baskerville Old Face" panose="02020602080505020303" pitchFamily="18" charset="77"/>
            </a:endParaRPr>
          </a:p>
          <a:p>
            <a:r>
              <a:rPr lang="en-IN" sz="2200" dirty="0">
                <a:solidFill>
                  <a:schemeClr val="accent3">
                    <a:lumMod val="60000"/>
                    <a:lumOff val="40000"/>
                  </a:schemeClr>
                </a:solidFill>
                <a:latin typeface="Baskerville Old Face" panose="02020602080505020303" pitchFamily="18" charset="77"/>
              </a:rPr>
              <a:t>Look for the         to see where these key questions are being answered.</a:t>
            </a:r>
            <a:endParaRPr lang="en-US" sz="2200" dirty="0">
              <a:solidFill>
                <a:schemeClr val="accent3">
                  <a:lumMod val="60000"/>
                  <a:lumOff val="40000"/>
                </a:schemeClr>
              </a:solidFill>
              <a:latin typeface="Baskerville Old Face" panose="02020602080505020303" pitchFamily="18" charset="77"/>
            </a:endParaRPr>
          </a:p>
        </p:txBody>
      </p:sp>
      <p:pic>
        <p:nvPicPr>
          <p:cNvPr id="8" name="Picture 7">
            <a:extLst>
              <a:ext uri="{FF2B5EF4-FFF2-40B4-BE49-F238E27FC236}">
                <a16:creationId xmlns:a16="http://schemas.microsoft.com/office/drawing/2014/main" id="{DF2BDAAD-348E-0A08-9435-C6704C7B6B49}"/>
              </a:ext>
            </a:extLst>
          </p:cNvPr>
          <p:cNvPicPr>
            <a:picLocks noChangeAspect="1"/>
          </p:cNvPicPr>
          <p:nvPr/>
        </p:nvPicPr>
        <p:blipFill>
          <a:blip r:embed="rId2"/>
          <a:stretch>
            <a:fillRect/>
          </a:stretch>
        </p:blipFill>
        <p:spPr>
          <a:xfrm>
            <a:off x="2632644" y="5286941"/>
            <a:ext cx="500742" cy="470697"/>
          </a:xfrm>
          <a:prstGeom prst="rect">
            <a:avLst/>
          </a:prstGeom>
          <a:noFill/>
          <a:effectLst>
            <a:glow rad="127000">
              <a:schemeClr val="bg1"/>
            </a:glow>
          </a:effectLst>
          <a:scene3d>
            <a:camera prst="orthographicFront"/>
            <a:lightRig rig="threePt" dir="t"/>
          </a:scene3d>
          <a:sp3d extrusionH="76200">
            <a:extrusionClr>
              <a:schemeClr val="bg1"/>
            </a:extrusionClr>
          </a:sp3d>
        </p:spPr>
      </p:pic>
      <p:graphicFrame>
        <p:nvGraphicFramePr>
          <p:cNvPr id="25" name="Diagram 24">
            <a:extLst>
              <a:ext uri="{FF2B5EF4-FFF2-40B4-BE49-F238E27FC236}">
                <a16:creationId xmlns:a16="http://schemas.microsoft.com/office/drawing/2014/main" id="{203054E1-2BB3-CCE8-4B4B-81FE9D9ED651}"/>
              </a:ext>
            </a:extLst>
          </p:cNvPr>
          <p:cNvGraphicFramePr/>
          <p:nvPr>
            <p:extLst>
              <p:ext uri="{D42A27DB-BD31-4B8C-83A1-F6EECF244321}">
                <p14:modId xmlns:p14="http://schemas.microsoft.com/office/powerpoint/2010/main" val="721022366"/>
              </p:ext>
            </p:extLst>
          </p:nvPr>
        </p:nvGraphicFramePr>
        <p:xfrm>
          <a:off x="5929313" y="1571059"/>
          <a:ext cx="5424487" cy="49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1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50F3-1464-5619-3907-79DF74A5F79B}"/>
              </a:ext>
            </a:extLst>
          </p:cNvPr>
          <p:cNvSpPr>
            <a:spLocks noGrp="1"/>
          </p:cNvSpPr>
          <p:nvPr>
            <p:ph type="title"/>
          </p:nvPr>
        </p:nvSpPr>
        <p:spPr>
          <a:xfrm>
            <a:off x="838199" y="60327"/>
            <a:ext cx="10515600" cy="663575"/>
          </a:xfrm>
        </p:spPr>
        <p:txBody>
          <a:bodyPr>
            <a:normAutofit/>
          </a:bodyPr>
          <a:lstStyle/>
          <a:p>
            <a:pPr algn="ctr"/>
            <a:r>
              <a:rPr lang="en-US" sz="3600" b="1" dirty="0">
                <a:solidFill>
                  <a:schemeClr val="accent3">
                    <a:lumMod val="60000"/>
                    <a:lumOff val="40000"/>
                  </a:schemeClr>
                </a:solidFill>
                <a:latin typeface="Baskerville Old Face" panose="02020602080505020303" pitchFamily="18" charset="77"/>
              </a:rPr>
              <a:t>SUMMARY STATISTICS</a:t>
            </a:r>
          </a:p>
        </p:txBody>
      </p:sp>
      <p:graphicFrame>
        <p:nvGraphicFramePr>
          <p:cNvPr id="5" name="Diagram 4">
            <a:extLst>
              <a:ext uri="{FF2B5EF4-FFF2-40B4-BE49-F238E27FC236}">
                <a16:creationId xmlns:a16="http://schemas.microsoft.com/office/drawing/2014/main" id="{09A338F9-4F76-242D-D4E8-B26F8CA40608}"/>
              </a:ext>
            </a:extLst>
          </p:cNvPr>
          <p:cNvGraphicFramePr/>
          <p:nvPr>
            <p:extLst>
              <p:ext uri="{D42A27DB-BD31-4B8C-83A1-F6EECF244321}">
                <p14:modId xmlns:p14="http://schemas.microsoft.com/office/powerpoint/2010/main" val="343831697"/>
              </p:ext>
            </p:extLst>
          </p:nvPr>
        </p:nvGraphicFramePr>
        <p:xfrm>
          <a:off x="-2050257" y="723902"/>
          <a:ext cx="16287751" cy="254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B394ECAC-EC2B-7A5A-DF54-AD015D805227}"/>
              </a:ext>
            </a:extLst>
          </p:cNvPr>
          <p:cNvGraphicFramePr/>
          <p:nvPr>
            <p:extLst>
              <p:ext uri="{D42A27DB-BD31-4B8C-83A1-F6EECF244321}">
                <p14:modId xmlns:p14="http://schemas.microsoft.com/office/powerpoint/2010/main" val="3508718589"/>
              </p:ext>
            </p:extLst>
          </p:nvPr>
        </p:nvGraphicFramePr>
        <p:xfrm>
          <a:off x="7211158" y="1577960"/>
          <a:ext cx="1657351" cy="145355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Diagram 6">
            <a:extLst>
              <a:ext uri="{FF2B5EF4-FFF2-40B4-BE49-F238E27FC236}">
                <a16:creationId xmlns:a16="http://schemas.microsoft.com/office/drawing/2014/main" id="{E49227A6-447C-AC3F-1E6D-47F39E1E1C3F}"/>
              </a:ext>
            </a:extLst>
          </p:cNvPr>
          <p:cNvGraphicFramePr/>
          <p:nvPr>
            <p:extLst>
              <p:ext uri="{D42A27DB-BD31-4B8C-83A1-F6EECF244321}">
                <p14:modId xmlns:p14="http://schemas.microsoft.com/office/powerpoint/2010/main" val="541524259"/>
              </p:ext>
            </p:extLst>
          </p:nvPr>
        </p:nvGraphicFramePr>
        <p:xfrm>
          <a:off x="0" y="3428999"/>
          <a:ext cx="12192000" cy="25479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TextBox 7">
            <a:extLst>
              <a:ext uri="{FF2B5EF4-FFF2-40B4-BE49-F238E27FC236}">
                <a16:creationId xmlns:a16="http://schemas.microsoft.com/office/drawing/2014/main" id="{0AAF3EEB-B693-E14E-D71F-649D632E5ABE}"/>
              </a:ext>
            </a:extLst>
          </p:cNvPr>
          <p:cNvSpPr txBox="1"/>
          <p:nvPr/>
        </p:nvSpPr>
        <p:spPr>
          <a:xfrm>
            <a:off x="1314450" y="6134098"/>
            <a:ext cx="9458325" cy="461665"/>
          </a:xfrm>
          <a:prstGeom prst="rect">
            <a:avLst/>
          </a:prstGeom>
          <a:noFill/>
        </p:spPr>
        <p:txBody>
          <a:bodyPr wrap="square" rtlCol="0">
            <a:spAutoFit/>
          </a:bodyPr>
          <a:lstStyle/>
          <a:p>
            <a:r>
              <a:rPr lang="en-US" dirty="0"/>
              <a:t>	</a:t>
            </a:r>
            <a:r>
              <a:rPr lang="en-US" sz="2400" dirty="0">
                <a:latin typeface="Baskerville Old Face" panose="02020602080505020303" pitchFamily="18" charset="77"/>
              </a:rPr>
              <a:t>The average rental duration for all videos is 5 days.</a:t>
            </a:r>
          </a:p>
        </p:txBody>
      </p:sp>
      <p:pic>
        <p:nvPicPr>
          <p:cNvPr id="10" name="Picture 9">
            <a:extLst>
              <a:ext uri="{FF2B5EF4-FFF2-40B4-BE49-F238E27FC236}">
                <a16:creationId xmlns:a16="http://schemas.microsoft.com/office/drawing/2014/main" id="{B99E79D0-4971-5522-9C74-5E1D89326031}"/>
              </a:ext>
            </a:extLst>
          </p:cNvPr>
          <p:cNvPicPr>
            <a:picLocks noChangeAspect="1"/>
          </p:cNvPicPr>
          <p:nvPr/>
        </p:nvPicPr>
        <p:blipFill>
          <a:blip r:embed="rId14"/>
          <a:stretch>
            <a:fillRect/>
          </a:stretch>
        </p:blipFill>
        <p:spPr>
          <a:xfrm>
            <a:off x="1314450" y="6089370"/>
            <a:ext cx="488071" cy="458787"/>
          </a:xfrm>
          <a:prstGeom prst="rect">
            <a:avLst/>
          </a:prstGeom>
          <a:solidFill>
            <a:schemeClr val="bg1">
              <a:lumMod val="95000"/>
            </a:schemeClr>
          </a:solidFill>
          <a:ln>
            <a:solidFill>
              <a:schemeClr val="lt1">
                <a:hueOff val="0"/>
                <a:satOff val="0"/>
                <a:lumOff val="0"/>
              </a:schemeClr>
            </a:solidFill>
          </a:ln>
          <a:effectLst>
            <a:outerShdw dist="50800" algn="ctr" rotWithShape="0">
              <a:srgbClr val="000000"/>
            </a:outerShdw>
          </a:effectLst>
        </p:spPr>
      </p:pic>
    </p:spTree>
    <p:extLst>
      <p:ext uri="{BB962C8B-B14F-4D97-AF65-F5344CB8AC3E}">
        <p14:creationId xmlns:p14="http://schemas.microsoft.com/office/powerpoint/2010/main" val="158125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EBA0-6C69-F66E-3803-970494B748CB}"/>
              </a:ext>
            </a:extLst>
          </p:cNvPr>
          <p:cNvSpPr>
            <a:spLocks noGrp="1"/>
          </p:cNvSpPr>
          <p:nvPr>
            <p:ph type="ctrTitle"/>
          </p:nvPr>
        </p:nvSpPr>
        <p:spPr>
          <a:xfrm>
            <a:off x="1524000" y="179487"/>
            <a:ext cx="9144000" cy="816744"/>
          </a:xfrm>
          <a:ln>
            <a:solidFill>
              <a:schemeClr val="tx1"/>
            </a:solidFill>
            <a:prstDash val="solid"/>
          </a:ln>
        </p:spPr>
        <p:txBody>
          <a:bodyPr>
            <a:normAutofit/>
          </a:bodyPr>
          <a:lstStyle/>
          <a:p>
            <a:r>
              <a:rPr lang="en-US" sz="4800" dirty="0">
                <a:solidFill>
                  <a:schemeClr val="accent1">
                    <a:lumMod val="60000"/>
                    <a:lumOff val="40000"/>
                  </a:schemeClr>
                </a:solidFill>
                <a:latin typeface="Baskerville Old Face" panose="02020602080505020303" pitchFamily="18" charset="77"/>
              </a:rPr>
              <a:t>ANALYSIS</a:t>
            </a:r>
          </a:p>
        </p:txBody>
      </p:sp>
      <p:sp>
        <p:nvSpPr>
          <p:cNvPr id="3" name="Subtitle 2">
            <a:extLst>
              <a:ext uri="{FF2B5EF4-FFF2-40B4-BE49-F238E27FC236}">
                <a16:creationId xmlns:a16="http://schemas.microsoft.com/office/drawing/2014/main" id="{E1327461-C64C-B198-5148-83991AA48F8D}"/>
              </a:ext>
            </a:extLst>
          </p:cNvPr>
          <p:cNvSpPr>
            <a:spLocks noGrp="1"/>
          </p:cNvSpPr>
          <p:nvPr>
            <p:ph type="subTitle" idx="1"/>
          </p:nvPr>
        </p:nvSpPr>
        <p:spPr/>
        <p:txBody>
          <a:bodyPr/>
          <a:lstStyle/>
          <a:p>
            <a:pPr algn="l"/>
            <a:r>
              <a:rPr lang="en-US" dirty="0"/>
              <a:t>	</a:t>
            </a:r>
          </a:p>
        </p:txBody>
      </p:sp>
      <p:pic>
        <p:nvPicPr>
          <p:cNvPr id="7" name="Picture 6">
            <a:extLst>
              <a:ext uri="{FF2B5EF4-FFF2-40B4-BE49-F238E27FC236}">
                <a16:creationId xmlns:a16="http://schemas.microsoft.com/office/drawing/2014/main" id="{9E521C71-6305-2B5A-38B1-912EC46EDF3F}"/>
              </a:ext>
            </a:extLst>
          </p:cNvPr>
          <p:cNvPicPr>
            <a:picLocks noChangeAspect="1"/>
          </p:cNvPicPr>
          <p:nvPr/>
        </p:nvPicPr>
        <p:blipFill>
          <a:blip r:embed="rId2"/>
          <a:stretch>
            <a:fillRect/>
          </a:stretch>
        </p:blipFill>
        <p:spPr>
          <a:xfrm>
            <a:off x="3714244" y="1143794"/>
            <a:ext cx="8185656" cy="5117583"/>
          </a:xfrm>
          <a:prstGeom prst="rect">
            <a:avLst/>
          </a:prstGeom>
        </p:spPr>
      </p:pic>
      <p:sp>
        <p:nvSpPr>
          <p:cNvPr id="8" name="TextBox 7">
            <a:extLst>
              <a:ext uri="{FF2B5EF4-FFF2-40B4-BE49-F238E27FC236}">
                <a16:creationId xmlns:a16="http://schemas.microsoft.com/office/drawing/2014/main" id="{C3AEA17F-DB21-8BB9-FAC4-D66B49CCBE48}"/>
              </a:ext>
            </a:extLst>
          </p:cNvPr>
          <p:cNvSpPr txBox="1"/>
          <p:nvPr/>
        </p:nvSpPr>
        <p:spPr>
          <a:xfrm>
            <a:off x="257175" y="1271588"/>
            <a:ext cx="3586163" cy="5078313"/>
          </a:xfrm>
          <a:prstGeom prst="rect">
            <a:avLst/>
          </a:prstGeom>
          <a:noFill/>
        </p:spPr>
        <p:txBody>
          <a:bodyPr wrap="square" rtlCol="0">
            <a:spAutoFit/>
          </a:bodyPr>
          <a:lstStyle/>
          <a:p>
            <a:endParaRPr lang="en-US" dirty="0"/>
          </a:p>
          <a:p>
            <a:r>
              <a:rPr lang="en-US" dirty="0"/>
              <a:t>The top 5 films that generated maximum revenue are:</a:t>
            </a:r>
          </a:p>
          <a:p>
            <a:pPr marL="342900" indent="-342900">
              <a:buAutoNum type="arabicPeriod"/>
            </a:pPr>
            <a:r>
              <a:rPr lang="en-US" dirty="0">
                <a:solidFill>
                  <a:schemeClr val="tx2">
                    <a:lumMod val="75000"/>
                  </a:schemeClr>
                </a:solidFill>
              </a:rPr>
              <a:t>Telegraph Voyage ($215.8)</a:t>
            </a:r>
          </a:p>
          <a:p>
            <a:pPr marL="342900" indent="-342900">
              <a:buAutoNum type="arabicPeriod"/>
            </a:pPr>
            <a:r>
              <a:rPr lang="en-US" dirty="0">
                <a:solidFill>
                  <a:schemeClr val="tx2">
                    <a:lumMod val="75000"/>
                  </a:schemeClr>
                </a:solidFill>
              </a:rPr>
              <a:t>Zorro Ark</a:t>
            </a:r>
          </a:p>
          <a:p>
            <a:pPr marL="342900" indent="-342900">
              <a:buAutoNum type="arabicPeriod"/>
            </a:pPr>
            <a:r>
              <a:rPr lang="en-US" dirty="0">
                <a:solidFill>
                  <a:schemeClr val="tx2">
                    <a:lumMod val="75000"/>
                  </a:schemeClr>
                </a:solidFill>
              </a:rPr>
              <a:t>Wife Turn</a:t>
            </a:r>
          </a:p>
          <a:p>
            <a:pPr marL="342900" indent="-342900">
              <a:buAutoNum type="arabicPeriod"/>
            </a:pPr>
            <a:r>
              <a:rPr lang="en-US" dirty="0">
                <a:solidFill>
                  <a:schemeClr val="tx2">
                    <a:lumMod val="75000"/>
                  </a:schemeClr>
                </a:solidFill>
              </a:rPr>
              <a:t>Innocent Usual</a:t>
            </a:r>
          </a:p>
          <a:p>
            <a:pPr marL="342900" indent="-342900">
              <a:buAutoNum type="arabicPeriod"/>
            </a:pPr>
            <a:r>
              <a:rPr lang="en-US" dirty="0">
                <a:solidFill>
                  <a:schemeClr val="tx2">
                    <a:lumMod val="75000"/>
                  </a:schemeClr>
                </a:solidFill>
              </a:rPr>
              <a:t>Hustler Party</a:t>
            </a:r>
          </a:p>
          <a:p>
            <a:pPr marL="342900" indent="-342900">
              <a:buAutoNum type="arabicPeriod"/>
            </a:pPr>
            <a:endParaRPr lang="en-US" dirty="0">
              <a:solidFill>
                <a:schemeClr val="tx2">
                  <a:lumMod val="75000"/>
                </a:schemeClr>
              </a:solidFill>
            </a:endParaRPr>
          </a:p>
          <a:p>
            <a:r>
              <a:rPr lang="en-US" dirty="0"/>
              <a:t>The films that generated least revenue are:</a:t>
            </a:r>
          </a:p>
          <a:p>
            <a:pPr marL="342900" indent="-342900">
              <a:buFontTx/>
              <a:buAutoNum type="arabicPeriod"/>
            </a:pPr>
            <a:r>
              <a:rPr lang="en-US" dirty="0">
                <a:solidFill>
                  <a:schemeClr val="tx2">
                    <a:lumMod val="75000"/>
                  </a:schemeClr>
                </a:solidFill>
              </a:rPr>
              <a:t>Rebel Airport</a:t>
            </a:r>
          </a:p>
          <a:p>
            <a:pPr marL="342900" indent="-342900">
              <a:buAutoNum type="arabicPeriod"/>
            </a:pPr>
            <a:r>
              <a:rPr lang="en-US" dirty="0">
                <a:solidFill>
                  <a:schemeClr val="tx2">
                    <a:lumMod val="75000"/>
                  </a:schemeClr>
                </a:solidFill>
              </a:rPr>
              <a:t>Young Language</a:t>
            </a:r>
          </a:p>
          <a:p>
            <a:pPr marL="342900" indent="-342900">
              <a:buAutoNum type="arabicPeriod"/>
            </a:pPr>
            <a:r>
              <a:rPr lang="en-US" dirty="0">
                <a:solidFill>
                  <a:schemeClr val="tx2">
                    <a:lumMod val="75000"/>
                  </a:schemeClr>
                </a:solidFill>
              </a:rPr>
              <a:t>Freedom Cleopatra</a:t>
            </a:r>
          </a:p>
          <a:p>
            <a:pPr marL="342900" indent="-342900">
              <a:buAutoNum type="arabicPeriod"/>
            </a:pPr>
            <a:r>
              <a:rPr lang="en-US" dirty="0">
                <a:solidFill>
                  <a:schemeClr val="tx2">
                    <a:lumMod val="75000"/>
                  </a:schemeClr>
                </a:solidFill>
              </a:rPr>
              <a:t>Oklahoma Jumanji</a:t>
            </a:r>
          </a:p>
          <a:p>
            <a:pPr marL="342900" indent="-342900">
              <a:buFontTx/>
              <a:buAutoNum type="arabicPeriod"/>
            </a:pPr>
            <a:r>
              <a:rPr lang="en-US" dirty="0">
                <a:solidFill>
                  <a:schemeClr val="tx2">
                    <a:lumMod val="75000"/>
                  </a:schemeClr>
                </a:solidFill>
              </a:rPr>
              <a:t>Texas Watch ($5.9)</a:t>
            </a:r>
          </a:p>
          <a:p>
            <a:endParaRPr lang="en-US" dirty="0">
              <a:solidFill>
                <a:schemeClr val="tx2">
                  <a:lumMod val="75000"/>
                </a:schemeClr>
              </a:solidFill>
            </a:endParaRPr>
          </a:p>
          <a:p>
            <a:endParaRPr lang="en-US" dirty="0"/>
          </a:p>
        </p:txBody>
      </p:sp>
      <p:pic>
        <p:nvPicPr>
          <p:cNvPr id="10" name="Picture 9">
            <a:extLst>
              <a:ext uri="{FF2B5EF4-FFF2-40B4-BE49-F238E27FC236}">
                <a16:creationId xmlns:a16="http://schemas.microsoft.com/office/drawing/2014/main" id="{90EB2AB6-241E-1A6D-FC59-A9DEA6CC053F}"/>
              </a:ext>
            </a:extLst>
          </p:cNvPr>
          <p:cNvPicPr>
            <a:picLocks noChangeAspect="1"/>
          </p:cNvPicPr>
          <p:nvPr/>
        </p:nvPicPr>
        <p:blipFill>
          <a:blip r:embed="rId3"/>
          <a:stretch>
            <a:fillRect/>
          </a:stretch>
        </p:blipFill>
        <p:spPr>
          <a:xfrm>
            <a:off x="338992" y="1223546"/>
            <a:ext cx="316697" cy="297695"/>
          </a:xfrm>
          <a:prstGeom prst="rect">
            <a:avLst/>
          </a:prstGeom>
          <a:noFill/>
          <a:ln>
            <a:solidFill>
              <a:schemeClr val="lt1">
                <a:hueOff val="0"/>
                <a:satOff val="0"/>
                <a:lumOff val="0"/>
              </a:schemeClr>
            </a:solidFill>
          </a:ln>
        </p:spPr>
      </p:pic>
    </p:spTree>
    <p:extLst>
      <p:ext uri="{BB962C8B-B14F-4D97-AF65-F5344CB8AC3E}">
        <p14:creationId xmlns:p14="http://schemas.microsoft.com/office/powerpoint/2010/main" val="41840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ED4-FE23-B2EC-B6DA-5295076F26EA}"/>
              </a:ext>
            </a:extLst>
          </p:cNvPr>
          <p:cNvSpPr>
            <a:spLocks noGrp="1"/>
          </p:cNvSpPr>
          <p:nvPr>
            <p:ph type="title"/>
          </p:nvPr>
        </p:nvSpPr>
        <p:spPr>
          <a:xfrm>
            <a:off x="838199" y="211124"/>
            <a:ext cx="10515600" cy="738554"/>
          </a:xfrm>
          <a:ln>
            <a:solidFill>
              <a:schemeClr val="tx1"/>
            </a:solidFill>
            <a:prstDash val="solid"/>
          </a:ln>
        </p:spPr>
        <p:txBody>
          <a:bodyPr>
            <a:noAutofit/>
          </a:bodyPr>
          <a:lstStyle/>
          <a:p>
            <a:pPr algn="ctr"/>
            <a:r>
              <a:rPr lang="en-US" sz="4800" dirty="0">
                <a:solidFill>
                  <a:schemeClr val="accent1">
                    <a:lumMod val="60000"/>
                    <a:lumOff val="40000"/>
                  </a:schemeClr>
                </a:solidFill>
                <a:latin typeface="Baskerville Old Face" panose="02020602080505020303" pitchFamily="18" charset="77"/>
              </a:rPr>
              <a:t>ANALYSIS</a:t>
            </a:r>
          </a:p>
        </p:txBody>
      </p:sp>
      <p:pic>
        <p:nvPicPr>
          <p:cNvPr id="5" name="Content Placeholder 4">
            <a:extLst>
              <a:ext uri="{FF2B5EF4-FFF2-40B4-BE49-F238E27FC236}">
                <a16:creationId xmlns:a16="http://schemas.microsoft.com/office/drawing/2014/main" id="{95D1A1BF-661D-F391-29C6-D2DAA03D8EAA}"/>
              </a:ext>
            </a:extLst>
          </p:cNvPr>
          <p:cNvPicPr>
            <a:picLocks noGrp="1" noChangeAspect="1"/>
          </p:cNvPicPr>
          <p:nvPr>
            <p:ph idx="1"/>
          </p:nvPr>
        </p:nvPicPr>
        <p:blipFill>
          <a:blip r:embed="rId2"/>
          <a:stretch>
            <a:fillRect/>
          </a:stretch>
        </p:blipFill>
        <p:spPr>
          <a:xfrm>
            <a:off x="246184" y="1846331"/>
            <a:ext cx="5243584" cy="4865161"/>
          </a:xfrm>
        </p:spPr>
      </p:pic>
      <p:pic>
        <p:nvPicPr>
          <p:cNvPr id="7" name="Picture 6">
            <a:extLst>
              <a:ext uri="{FF2B5EF4-FFF2-40B4-BE49-F238E27FC236}">
                <a16:creationId xmlns:a16="http://schemas.microsoft.com/office/drawing/2014/main" id="{4D465909-685B-DA8B-EF74-21E7CFC5A1A6}"/>
              </a:ext>
            </a:extLst>
          </p:cNvPr>
          <p:cNvPicPr>
            <a:picLocks noChangeAspect="1"/>
          </p:cNvPicPr>
          <p:nvPr/>
        </p:nvPicPr>
        <p:blipFill>
          <a:blip r:embed="rId3"/>
          <a:stretch>
            <a:fillRect/>
          </a:stretch>
        </p:blipFill>
        <p:spPr>
          <a:xfrm>
            <a:off x="5574323" y="1846332"/>
            <a:ext cx="3427738" cy="4865161"/>
          </a:xfrm>
          <a:prstGeom prst="rect">
            <a:avLst/>
          </a:prstGeom>
        </p:spPr>
      </p:pic>
      <p:sp>
        <p:nvSpPr>
          <p:cNvPr id="8" name="TextBox 7">
            <a:extLst>
              <a:ext uri="{FF2B5EF4-FFF2-40B4-BE49-F238E27FC236}">
                <a16:creationId xmlns:a16="http://schemas.microsoft.com/office/drawing/2014/main" id="{9A4A66CC-8F43-3713-B5E2-07EE111E1C8D}"/>
              </a:ext>
            </a:extLst>
          </p:cNvPr>
          <p:cNvSpPr txBox="1"/>
          <p:nvPr/>
        </p:nvSpPr>
        <p:spPr>
          <a:xfrm>
            <a:off x="9067800" y="2414954"/>
            <a:ext cx="2878016"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90000"/>
                  </a:schemeClr>
                </a:solidFill>
                <a:latin typeface="Baskerville Old Face" panose="02020602080505020303" pitchFamily="18" charset="77"/>
              </a:rPr>
              <a:t>The first chart shows that the top 5 Genres to generate revenue are </a:t>
            </a:r>
            <a:r>
              <a:rPr lang="en-US" b="1" i="1" dirty="0">
                <a:solidFill>
                  <a:schemeClr val="tx2">
                    <a:lumMod val="90000"/>
                  </a:schemeClr>
                </a:solidFill>
                <a:latin typeface="Baskerville Old Face" panose="02020602080505020303" pitchFamily="18" charset="77"/>
              </a:rPr>
              <a:t>Sports, Foreign, Documentary, Family and Animation. </a:t>
            </a:r>
          </a:p>
          <a:p>
            <a:endParaRPr lang="en-US" b="1" dirty="0">
              <a:solidFill>
                <a:schemeClr val="tx2">
                  <a:lumMod val="90000"/>
                </a:schemeClr>
              </a:solidFill>
              <a:latin typeface="Baskerville Old Face" panose="02020602080505020303" pitchFamily="18" charset="77"/>
            </a:endParaRPr>
          </a:p>
          <a:p>
            <a:pPr marL="285750" indent="-285750">
              <a:buFont typeface="Arial" panose="020B0604020202020204" pitchFamily="34" charset="0"/>
              <a:buChar char="•"/>
            </a:pPr>
            <a:r>
              <a:rPr lang="en-US" dirty="0">
                <a:solidFill>
                  <a:schemeClr val="tx2">
                    <a:lumMod val="90000"/>
                  </a:schemeClr>
                </a:solidFill>
                <a:latin typeface="Baskerville Old Face" panose="02020602080505020303" pitchFamily="18" charset="77"/>
              </a:rPr>
              <a:t>The second chart shows that the most revenue generating movie rating is </a:t>
            </a:r>
            <a:r>
              <a:rPr lang="en-US" b="1" i="1" dirty="0">
                <a:solidFill>
                  <a:schemeClr val="tx2">
                    <a:lumMod val="90000"/>
                  </a:schemeClr>
                </a:solidFill>
                <a:latin typeface="Baskerville Old Face" panose="02020602080505020303" pitchFamily="18" charset="77"/>
              </a:rPr>
              <a:t>PG-13</a:t>
            </a:r>
            <a:r>
              <a:rPr lang="en-US" b="1" dirty="0">
                <a:solidFill>
                  <a:schemeClr val="tx2">
                    <a:lumMod val="90000"/>
                  </a:schemeClr>
                </a:solidFill>
                <a:latin typeface="Baskerville Old Face" panose="02020602080505020303" pitchFamily="18" charset="77"/>
              </a:rPr>
              <a:t>, </a:t>
            </a:r>
            <a:r>
              <a:rPr lang="en-US" dirty="0">
                <a:solidFill>
                  <a:schemeClr val="tx2">
                    <a:lumMod val="90000"/>
                  </a:schemeClr>
                </a:solidFill>
                <a:latin typeface="Baskerville Old Face" panose="02020602080505020303" pitchFamily="18" charset="77"/>
              </a:rPr>
              <a:t>followed by </a:t>
            </a:r>
            <a:r>
              <a:rPr lang="en-US" b="1" i="1" dirty="0">
                <a:solidFill>
                  <a:schemeClr val="tx2">
                    <a:lumMod val="90000"/>
                  </a:schemeClr>
                </a:solidFill>
                <a:latin typeface="Baskerville Old Face" panose="02020602080505020303" pitchFamily="18" charset="77"/>
              </a:rPr>
              <a:t>NC-17, PG, R</a:t>
            </a:r>
            <a:r>
              <a:rPr lang="en-US" dirty="0">
                <a:solidFill>
                  <a:schemeClr val="tx2">
                    <a:lumMod val="90000"/>
                  </a:schemeClr>
                </a:solidFill>
                <a:latin typeface="Baskerville Old Face" panose="02020602080505020303" pitchFamily="18" charset="77"/>
              </a:rPr>
              <a:t> and lastly </a:t>
            </a:r>
            <a:r>
              <a:rPr lang="en-US" b="1" i="1" dirty="0">
                <a:solidFill>
                  <a:schemeClr val="tx2">
                    <a:lumMod val="90000"/>
                  </a:schemeClr>
                </a:solidFill>
                <a:latin typeface="Baskerville Old Face" panose="02020602080505020303" pitchFamily="18" charset="77"/>
              </a:rPr>
              <a:t>G</a:t>
            </a:r>
            <a:r>
              <a:rPr lang="en-US" dirty="0">
                <a:solidFill>
                  <a:schemeClr val="tx2">
                    <a:lumMod val="90000"/>
                  </a:schemeClr>
                </a:solidFill>
                <a:latin typeface="Baskerville Old Face" panose="02020602080505020303" pitchFamily="18" charset="77"/>
              </a:rPr>
              <a:t>. </a:t>
            </a:r>
          </a:p>
        </p:txBody>
      </p:sp>
      <p:sp>
        <p:nvSpPr>
          <p:cNvPr id="9" name="TextBox 8">
            <a:extLst>
              <a:ext uri="{FF2B5EF4-FFF2-40B4-BE49-F238E27FC236}">
                <a16:creationId xmlns:a16="http://schemas.microsoft.com/office/drawing/2014/main" id="{4C64644E-1D6D-7315-DA4C-6EA6C6B4491E}"/>
              </a:ext>
            </a:extLst>
          </p:cNvPr>
          <p:cNvSpPr txBox="1"/>
          <p:nvPr/>
        </p:nvSpPr>
        <p:spPr>
          <a:xfrm>
            <a:off x="1049215" y="1248617"/>
            <a:ext cx="10093569" cy="523220"/>
          </a:xfrm>
          <a:prstGeom prst="rect">
            <a:avLst/>
          </a:prstGeom>
          <a:noFill/>
        </p:spPr>
        <p:txBody>
          <a:bodyPr wrap="square" rtlCol="0">
            <a:spAutoFit/>
          </a:bodyPr>
          <a:lstStyle/>
          <a:p>
            <a:pPr algn="ctr"/>
            <a:r>
              <a:rPr lang="en-US" sz="2800" dirty="0">
                <a:latin typeface="Baskerville Old Face" panose="02020602080505020303" pitchFamily="18" charset="77"/>
              </a:rPr>
              <a:t>What </a:t>
            </a:r>
            <a:r>
              <a:rPr lang="en-US" sz="2800" b="1" dirty="0">
                <a:latin typeface="Baskerville Old Face" panose="02020602080505020303" pitchFamily="18" charset="77"/>
              </a:rPr>
              <a:t>genres and ratings </a:t>
            </a:r>
            <a:r>
              <a:rPr lang="en-US" sz="2800" dirty="0">
                <a:latin typeface="Baskerville Old Face" panose="02020602080505020303" pitchFamily="18" charset="77"/>
              </a:rPr>
              <a:t>bring in the most revenue?</a:t>
            </a:r>
          </a:p>
        </p:txBody>
      </p:sp>
      <p:pic>
        <p:nvPicPr>
          <p:cNvPr id="11" name="Picture 10">
            <a:extLst>
              <a:ext uri="{FF2B5EF4-FFF2-40B4-BE49-F238E27FC236}">
                <a16:creationId xmlns:a16="http://schemas.microsoft.com/office/drawing/2014/main" id="{20A984C9-DE95-E209-D642-B783AE8F3B55}"/>
              </a:ext>
            </a:extLst>
          </p:cNvPr>
          <p:cNvPicPr>
            <a:picLocks noChangeAspect="1"/>
          </p:cNvPicPr>
          <p:nvPr/>
        </p:nvPicPr>
        <p:blipFill>
          <a:blip r:embed="rId4"/>
          <a:stretch>
            <a:fillRect/>
          </a:stretch>
        </p:blipFill>
        <p:spPr>
          <a:xfrm>
            <a:off x="9133508" y="2031375"/>
            <a:ext cx="408063" cy="383579"/>
          </a:xfrm>
          <a:prstGeom prst="rect">
            <a:avLst/>
          </a:prstGeom>
        </p:spPr>
      </p:pic>
    </p:spTree>
    <p:extLst>
      <p:ext uri="{BB962C8B-B14F-4D97-AF65-F5344CB8AC3E}">
        <p14:creationId xmlns:p14="http://schemas.microsoft.com/office/powerpoint/2010/main" val="12267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24DA-BB6E-E319-5720-B1F125C2A54D}"/>
              </a:ext>
            </a:extLst>
          </p:cNvPr>
          <p:cNvSpPr>
            <a:spLocks noGrp="1"/>
          </p:cNvSpPr>
          <p:nvPr>
            <p:ph type="title"/>
          </p:nvPr>
        </p:nvSpPr>
        <p:spPr>
          <a:xfrm>
            <a:off x="598671" y="208259"/>
            <a:ext cx="10994658" cy="720969"/>
          </a:xfrm>
          <a:ln>
            <a:solidFill>
              <a:schemeClr val="tx1"/>
            </a:solidFill>
            <a:prstDash val="solid"/>
          </a:ln>
        </p:spPr>
        <p:txBody>
          <a:bodyPr>
            <a:noAutofit/>
          </a:bodyPr>
          <a:lstStyle/>
          <a:p>
            <a:pPr algn="ctr"/>
            <a:r>
              <a:rPr lang="en-US" sz="4800" dirty="0">
                <a:solidFill>
                  <a:schemeClr val="accent1">
                    <a:lumMod val="60000"/>
                    <a:lumOff val="40000"/>
                  </a:schemeClr>
                </a:solidFill>
                <a:latin typeface="Baskerville Old Face" panose="02020602080505020303" pitchFamily="18" charset="77"/>
              </a:rPr>
              <a:t>ANALYSIS</a:t>
            </a:r>
          </a:p>
        </p:txBody>
      </p:sp>
      <p:pic>
        <p:nvPicPr>
          <p:cNvPr id="6" name="Content Placeholder 5">
            <a:extLst>
              <a:ext uri="{FF2B5EF4-FFF2-40B4-BE49-F238E27FC236}">
                <a16:creationId xmlns:a16="http://schemas.microsoft.com/office/drawing/2014/main" id="{E900A76B-BC50-B91F-8C52-6625D2F2EAE2}"/>
              </a:ext>
            </a:extLst>
          </p:cNvPr>
          <p:cNvPicPr>
            <a:picLocks noGrp="1" noChangeAspect="1"/>
          </p:cNvPicPr>
          <p:nvPr>
            <p:ph idx="1"/>
          </p:nvPr>
        </p:nvPicPr>
        <p:blipFill>
          <a:blip r:embed="rId3"/>
          <a:stretch>
            <a:fillRect/>
          </a:stretch>
        </p:blipFill>
        <p:spPr>
          <a:xfrm>
            <a:off x="4608757" y="1600200"/>
            <a:ext cx="6984572" cy="4255130"/>
          </a:xfrm>
        </p:spPr>
      </p:pic>
      <p:sp>
        <p:nvSpPr>
          <p:cNvPr id="4" name="Text Placeholder 3">
            <a:extLst>
              <a:ext uri="{FF2B5EF4-FFF2-40B4-BE49-F238E27FC236}">
                <a16:creationId xmlns:a16="http://schemas.microsoft.com/office/drawing/2014/main" id="{996F46EC-D259-CC71-FCCB-F954C9843D48}"/>
              </a:ext>
            </a:extLst>
          </p:cNvPr>
          <p:cNvSpPr>
            <a:spLocks noGrp="1"/>
          </p:cNvSpPr>
          <p:nvPr>
            <p:ph type="body" sz="half" idx="2"/>
          </p:nvPr>
        </p:nvSpPr>
        <p:spPr>
          <a:xfrm>
            <a:off x="598671" y="1055077"/>
            <a:ext cx="3932238" cy="5978769"/>
          </a:xfrm>
        </p:spPr>
        <p:txBody>
          <a:bodyPr>
            <a:normAutofit/>
          </a:bodyPr>
          <a:lstStyle/>
          <a:p>
            <a:pPr algn="ctr"/>
            <a:r>
              <a:rPr lang="en-US" sz="2000" i="1" dirty="0">
                <a:solidFill>
                  <a:schemeClr val="tx2">
                    <a:lumMod val="75000"/>
                  </a:schemeClr>
                </a:solidFill>
                <a:latin typeface="Bodoni 72 Book" pitchFamily="2" charset="0"/>
              </a:rPr>
              <a:t>Top 10 countries by customer count and revenue generated</a:t>
            </a:r>
          </a:p>
          <a:p>
            <a:pPr algn="ctr"/>
            <a:endParaRPr lang="en-US" sz="2000" dirty="0">
              <a:latin typeface="Bodoni 72 Book" pitchFamily="2" charset="0"/>
            </a:endParaRPr>
          </a:p>
          <a:p>
            <a:pPr algn="ctr"/>
            <a:endParaRPr lang="en-US" sz="2000" dirty="0">
              <a:latin typeface="Bodoni 72 Book" pitchFamily="2" charset="0"/>
            </a:endParaRPr>
          </a:p>
          <a:p>
            <a:pPr algn="ctr"/>
            <a:endParaRPr lang="en-US" sz="2000" dirty="0">
              <a:latin typeface="Bodoni 72 Book" pitchFamily="2" charset="0"/>
            </a:endParaRPr>
          </a:p>
          <a:p>
            <a:pPr algn="ctr"/>
            <a:endParaRPr lang="en-US" sz="2000" dirty="0">
              <a:latin typeface="Bodoni 72 Book" pitchFamily="2" charset="0"/>
            </a:endParaRPr>
          </a:p>
          <a:p>
            <a:pPr algn="ctr"/>
            <a:endParaRPr lang="en-US" sz="2000" dirty="0">
              <a:latin typeface="Bodoni 72 Book" pitchFamily="2" charset="0"/>
            </a:endParaRPr>
          </a:p>
          <a:p>
            <a:pPr algn="ctr"/>
            <a:endParaRPr lang="en-US" sz="2000" dirty="0">
              <a:latin typeface="Bodoni 72 Book" pitchFamily="2" charset="0"/>
            </a:endParaRPr>
          </a:p>
          <a:p>
            <a:pPr algn="ctr"/>
            <a:endParaRPr lang="en-US" sz="2000" dirty="0">
              <a:latin typeface="Bodoni 72 Book" pitchFamily="2" charset="0"/>
            </a:endParaRPr>
          </a:p>
          <a:p>
            <a:r>
              <a:rPr lang="en-US" sz="1400" dirty="0">
                <a:solidFill>
                  <a:schemeClr val="tx2">
                    <a:lumMod val="90000"/>
                  </a:schemeClr>
                </a:solidFill>
                <a:latin typeface="Bodoni 72 Book" pitchFamily="2" charset="0"/>
              </a:rPr>
              <a:t>The map shows customer distribution of </a:t>
            </a:r>
            <a:r>
              <a:rPr lang="en-US" sz="1400" dirty="0" err="1">
                <a:solidFill>
                  <a:schemeClr val="tx2">
                    <a:lumMod val="90000"/>
                  </a:schemeClr>
                </a:solidFill>
                <a:latin typeface="Bodoni 72 Book" pitchFamily="2" charset="0"/>
              </a:rPr>
              <a:t>Rockbuster</a:t>
            </a:r>
            <a:r>
              <a:rPr lang="en-US" sz="1400" dirty="0">
                <a:solidFill>
                  <a:schemeClr val="tx2">
                    <a:lumMod val="90000"/>
                  </a:schemeClr>
                </a:solidFill>
                <a:latin typeface="Bodoni 72 Book" pitchFamily="2" charset="0"/>
              </a:rPr>
              <a:t> in different countries. The darker countries show  more number of customers.</a:t>
            </a:r>
          </a:p>
          <a:p>
            <a:r>
              <a:rPr lang="en-US" sz="1400" dirty="0">
                <a:solidFill>
                  <a:schemeClr val="tx2">
                    <a:lumMod val="90000"/>
                  </a:schemeClr>
                </a:solidFill>
                <a:latin typeface="Bodoni 72 Book" pitchFamily="2" charset="0"/>
              </a:rPr>
              <a:t>The shades of orange show revenue generated by each country. The darker the shade, the more the revenue generated.</a:t>
            </a:r>
          </a:p>
          <a:p>
            <a:endParaRPr lang="en-US" sz="1400" dirty="0">
              <a:latin typeface="Bodoni 72 Book" pitchFamily="2" charset="0"/>
            </a:endParaRPr>
          </a:p>
        </p:txBody>
      </p:sp>
      <p:graphicFrame>
        <p:nvGraphicFramePr>
          <p:cNvPr id="9" name="Table 9">
            <a:extLst>
              <a:ext uri="{FF2B5EF4-FFF2-40B4-BE49-F238E27FC236}">
                <a16:creationId xmlns:a16="http://schemas.microsoft.com/office/drawing/2014/main" id="{05CA5638-C973-A6E1-1F4E-13CE9BC15A0C}"/>
              </a:ext>
            </a:extLst>
          </p:cNvPr>
          <p:cNvGraphicFramePr>
            <a:graphicFrameLocks noGrp="1"/>
          </p:cNvGraphicFramePr>
          <p:nvPr>
            <p:extLst>
              <p:ext uri="{D42A27DB-BD31-4B8C-83A1-F6EECF244321}">
                <p14:modId xmlns:p14="http://schemas.microsoft.com/office/powerpoint/2010/main" val="215203776"/>
              </p:ext>
            </p:extLst>
          </p:nvPr>
        </p:nvGraphicFramePr>
        <p:xfrm>
          <a:off x="1055261" y="1676053"/>
          <a:ext cx="3019057" cy="2804160"/>
        </p:xfrm>
        <a:graphic>
          <a:graphicData uri="http://schemas.openxmlformats.org/drawingml/2006/table">
            <a:tbl>
              <a:tblPr firstRow="1" bandRow="1">
                <a:tableStyleId>{5C22544A-7EE6-4342-B048-85BDC9FD1C3A}</a:tableStyleId>
              </a:tblPr>
              <a:tblGrid>
                <a:gridCol w="1008184">
                  <a:extLst>
                    <a:ext uri="{9D8B030D-6E8A-4147-A177-3AD203B41FA5}">
                      <a16:colId xmlns:a16="http://schemas.microsoft.com/office/drawing/2014/main" val="3434789051"/>
                    </a:ext>
                  </a:extLst>
                </a:gridCol>
                <a:gridCol w="943708">
                  <a:extLst>
                    <a:ext uri="{9D8B030D-6E8A-4147-A177-3AD203B41FA5}">
                      <a16:colId xmlns:a16="http://schemas.microsoft.com/office/drawing/2014/main" val="1592121345"/>
                    </a:ext>
                  </a:extLst>
                </a:gridCol>
                <a:gridCol w="1067165">
                  <a:extLst>
                    <a:ext uri="{9D8B030D-6E8A-4147-A177-3AD203B41FA5}">
                      <a16:colId xmlns:a16="http://schemas.microsoft.com/office/drawing/2014/main" val="1260115329"/>
                    </a:ext>
                  </a:extLst>
                </a:gridCol>
              </a:tblGrid>
              <a:tr h="505877">
                <a:tc>
                  <a:txBody>
                    <a:bodyPr/>
                    <a:lstStyle/>
                    <a:p>
                      <a:r>
                        <a:rPr lang="en-US" sz="1400" dirty="0">
                          <a:latin typeface="Baskerville Old Face" panose="02020602080505020303" pitchFamily="18" charset="77"/>
                        </a:rPr>
                        <a:t>Number of Customers</a:t>
                      </a:r>
                    </a:p>
                  </a:txBody>
                  <a:tcPr/>
                </a:tc>
                <a:tc>
                  <a:txBody>
                    <a:bodyPr/>
                    <a:lstStyle/>
                    <a:p>
                      <a:r>
                        <a:rPr lang="en-US" sz="1400" dirty="0">
                          <a:latin typeface="Baskerville Old Face" panose="02020602080505020303" pitchFamily="18" charset="77"/>
                        </a:rPr>
                        <a:t>Revenue Generated</a:t>
                      </a:r>
                    </a:p>
                  </a:txBody>
                  <a:tcPr/>
                </a:tc>
                <a:tc>
                  <a:txBody>
                    <a:bodyPr/>
                    <a:lstStyle/>
                    <a:p>
                      <a:r>
                        <a:rPr lang="en-US" sz="1400" dirty="0">
                          <a:latin typeface="Baskerville Old Face" panose="02020602080505020303" pitchFamily="18" charset="77"/>
                        </a:rPr>
                        <a:t>Country</a:t>
                      </a:r>
                    </a:p>
                  </a:txBody>
                  <a:tcPr/>
                </a:tc>
                <a:extLst>
                  <a:ext uri="{0D108BD9-81ED-4DB2-BD59-A6C34878D82A}">
                    <a16:rowId xmlns:a16="http://schemas.microsoft.com/office/drawing/2014/main" val="1059793934"/>
                  </a:ext>
                </a:extLst>
              </a:tr>
              <a:tr h="223181">
                <a:tc>
                  <a:txBody>
                    <a:bodyPr/>
                    <a:lstStyle/>
                    <a:p>
                      <a:r>
                        <a:rPr lang="en-US" sz="900" dirty="0">
                          <a:latin typeface="Baskerville Old Face" panose="02020602080505020303" pitchFamily="18" charset="77"/>
                        </a:rPr>
                        <a:t>1422</a:t>
                      </a:r>
                    </a:p>
                  </a:txBody>
                  <a:tcPr/>
                </a:tc>
                <a:tc>
                  <a:txBody>
                    <a:bodyPr/>
                    <a:lstStyle/>
                    <a:p>
                      <a:r>
                        <a:rPr lang="en-US" sz="900" dirty="0">
                          <a:latin typeface="Baskerville Old Face" panose="02020602080505020303" pitchFamily="18" charset="77"/>
                        </a:rPr>
                        <a:t>6035</a:t>
                      </a:r>
                    </a:p>
                  </a:txBody>
                  <a:tcPr/>
                </a:tc>
                <a:tc>
                  <a:txBody>
                    <a:bodyPr/>
                    <a:lstStyle/>
                    <a:p>
                      <a:r>
                        <a:rPr lang="en-US" sz="900" dirty="0">
                          <a:latin typeface="Baskerville Old Face" panose="02020602080505020303" pitchFamily="18" charset="77"/>
                        </a:rPr>
                        <a:t>India</a:t>
                      </a:r>
                    </a:p>
                  </a:txBody>
                  <a:tcPr/>
                </a:tc>
                <a:extLst>
                  <a:ext uri="{0D108BD9-81ED-4DB2-BD59-A6C34878D82A}">
                    <a16:rowId xmlns:a16="http://schemas.microsoft.com/office/drawing/2014/main" val="581170809"/>
                  </a:ext>
                </a:extLst>
              </a:tr>
              <a:tr h="223181">
                <a:tc>
                  <a:txBody>
                    <a:bodyPr/>
                    <a:lstStyle/>
                    <a:p>
                      <a:r>
                        <a:rPr lang="en-US" sz="900" dirty="0">
                          <a:latin typeface="Baskerville Old Face" panose="02020602080505020303" pitchFamily="18" charset="77"/>
                        </a:rPr>
                        <a:t>1297</a:t>
                      </a:r>
                    </a:p>
                  </a:txBody>
                  <a:tcPr/>
                </a:tc>
                <a:tc>
                  <a:txBody>
                    <a:bodyPr/>
                    <a:lstStyle/>
                    <a:p>
                      <a:r>
                        <a:rPr lang="en-US" sz="900" dirty="0">
                          <a:latin typeface="Baskerville Old Face" panose="02020602080505020303" pitchFamily="18" charset="77"/>
                        </a:rPr>
                        <a:t>5251</a:t>
                      </a:r>
                    </a:p>
                  </a:txBody>
                  <a:tcPr/>
                </a:tc>
                <a:tc>
                  <a:txBody>
                    <a:bodyPr/>
                    <a:lstStyle/>
                    <a:p>
                      <a:r>
                        <a:rPr lang="en-US" sz="900" dirty="0">
                          <a:latin typeface="Baskerville Old Face" panose="02020602080505020303" pitchFamily="18" charset="77"/>
                        </a:rPr>
                        <a:t>China</a:t>
                      </a:r>
                    </a:p>
                  </a:txBody>
                  <a:tcPr/>
                </a:tc>
                <a:extLst>
                  <a:ext uri="{0D108BD9-81ED-4DB2-BD59-A6C34878D82A}">
                    <a16:rowId xmlns:a16="http://schemas.microsoft.com/office/drawing/2014/main" val="986504505"/>
                  </a:ext>
                </a:extLst>
              </a:tr>
              <a:tr h="223181">
                <a:tc>
                  <a:txBody>
                    <a:bodyPr/>
                    <a:lstStyle/>
                    <a:p>
                      <a:r>
                        <a:rPr lang="en-US" sz="900" dirty="0">
                          <a:latin typeface="Baskerville Old Face" panose="02020602080505020303" pitchFamily="18" charset="77"/>
                        </a:rPr>
                        <a:t>869</a:t>
                      </a:r>
                    </a:p>
                  </a:txBody>
                  <a:tcPr/>
                </a:tc>
                <a:tc>
                  <a:txBody>
                    <a:bodyPr/>
                    <a:lstStyle/>
                    <a:p>
                      <a:r>
                        <a:rPr lang="en-US" sz="900" dirty="0">
                          <a:latin typeface="Baskerville Old Face" panose="02020602080505020303" pitchFamily="18" charset="77"/>
                        </a:rPr>
                        <a:t>3685</a:t>
                      </a:r>
                    </a:p>
                  </a:txBody>
                  <a:tcPr/>
                </a:tc>
                <a:tc>
                  <a:txBody>
                    <a:bodyPr/>
                    <a:lstStyle/>
                    <a:p>
                      <a:r>
                        <a:rPr lang="en-US" sz="900" dirty="0">
                          <a:latin typeface="Baskerville Old Face" panose="02020602080505020303" pitchFamily="18" charset="77"/>
                        </a:rPr>
                        <a:t>United States</a:t>
                      </a:r>
                    </a:p>
                  </a:txBody>
                  <a:tcPr/>
                </a:tc>
                <a:extLst>
                  <a:ext uri="{0D108BD9-81ED-4DB2-BD59-A6C34878D82A}">
                    <a16:rowId xmlns:a16="http://schemas.microsoft.com/office/drawing/2014/main" val="2526910511"/>
                  </a:ext>
                </a:extLst>
              </a:tr>
              <a:tr h="223181">
                <a:tc>
                  <a:txBody>
                    <a:bodyPr/>
                    <a:lstStyle/>
                    <a:p>
                      <a:r>
                        <a:rPr lang="en-US" sz="900" dirty="0">
                          <a:latin typeface="Baskerville Old Face" panose="02020602080505020303" pitchFamily="18" charset="77"/>
                        </a:rPr>
                        <a:t>749</a:t>
                      </a:r>
                    </a:p>
                  </a:txBody>
                  <a:tcPr/>
                </a:tc>
                <a:tc>
                  <a:txBody>
                    <a:bodyPr/>
                    <a:lstStyle/>
                    <a:p>
                      <a:r>
                        <a:rPr lang="en-US" sz="900" dirty="0">
                          <a:latin typeface="Baskerville Old Face" panose="02020602080505020303" pitchFamily="18" charset="77"/>
                        </a:rPr>
                        <a:t>3123</a:t>
                      </a:r>
                    </a:p>
                  </a:txBody>
                  <a:tcPr/>
                </a:tc>
                <a:tc>
                  <a:txBody>
                    <a:bodyPr/>
                    <a:lstStyle/>
                    <a:p>
                      <a:r>
                        <a:rPr lang="en-US" sz="900" dirty="0">
                          <a:latin typeface="Baskerville Old Face" panose="02020602080505020303" pitchFamily="18" charset="77"/>
                        </a:rPr>
                        <a:t>Japan</a:t>
                      </a:r>
                    </a:p>
                  </a:txBody>
                  <a:tcPr/>
                </a:tc>
                <a:extLst>
                  <a:ext uri="{0D108BD9-81ED-4DB2-BD59-A6C34878D82A}">
                    <a16:rowId xmlns:a16="http://schemas.microsoft.com/office/drawing/2014/main" val="2385900894"/>
                  </a:ext>
                </a:extLst>
              </a:tr>
              <a:tr h="223181">
                <a:tc>
                  <a:txBody>
                    <a:bodyPr/>
                    <a:lstStyle/>
                    <a:p>
                      <a:r>
                        <a:rPr lang="en-US" sz="900" dirty="0">
                          <a:latin typeface="Baskerville Old Face" panose="02020602080505020303" pitchFamily="18" charset="77"/>
                        </a:rPr>
                        <a:t>718</a:t>
                      </a:r>
                    </a:p>
                  </a:txBody>
                  <a:tcPr/>
                </a:tc>
                <a:tc>
                  <a:txBody>
                    <a:bodyPr/>
                    <a:lstStyle/>
                    <a:p>
                      <a:r>
                        <a:rPr lang="en-US" sz="900" dirty="0">
                          <a:latin typeface="Baskerville Old Face" panose="02020602080505020303" pitchFamily="18" charset="77"/>
                        </a:rPr>
                        <a:t>2985</a:t>
                      </a:r>
                    </a:p>
                  </a:txBody>
                  <a:tcPr/>
                </a:tc>
                <a:tc>
                  <a:txBody>
                    <a:bodyPr/>
                    <a:lstStyle/>
                    <a:p>
                      <a:r>
                        <a:rPr lang="en-US" sz="900" dirty="0">
                          <a:latin typeface="Baskerville Old Face" panose="02020602080505020303" pitchFamily="18" charset="77"/>
                        </a:rPr>
                        <a:t>Mexico</a:t>
                      </a:r>
                    </a:p>
                  </a:txBody>
                  <a:tcPr/>
                </a:tc>
                <a:extLst>
                  <a:ext uri="{0D108BD9-81ED-4DB2-BD59-A6C34878D82A}">
                    <a16:rowId xmlns:a16="http://schemas.microsoft.com/office/drawing/2014/main" val="1593246573"/>
                  </a:ext>
                </a:extLst>
              </a:tr>
              <a:tr h="223181">
                <a:tc>
                  <a:txBody>
                    <a:bodyPr/>
                    <a:lstStyle/>
                    <a:p>
                      <a:r>
                        <a:rPr lang="en-US" sz="900" dirty="0">
                          <a:latin typeface="Baskerville Old Face" panose="02020602080505020303" pitchFamily="18" charset="77"/>
                        </a:rPr>
                        <a:t>681</a:t>
                      </a:r>
                    </a:p>
                  </a:txBody>
                  <a:tcPr/>
                </a:tc>
                <a:tc>
                  <a:txBody>
                    <a:bodyPr/>
                    <a:lstStyle/>
                    <a:p>
                      <a:r>
                        <a:rPr lang="en-US" sz="900" dirty="0">
                          <a:latin typeface="Baskerville Old Face" panose="02020602080505020303" pitchFamily="18" charset="77"/>
                        </a:rPr>
                        <a:t>2919</a:t>
                      </a:r>
                    </a:p>
                  </a:txBody>
                  <a:tcPr/>
                </a:tc>
                <a:tc>
                  <a:txBody>
                    <a:bodyPr/>
                    <a:lstStyle/>
                    <a:p>
                      <a:r>
                        <a:rPr lang="en-US" sz="900" dirty="0">
                          <a:latin typeface="Baskerville Old Face" panose="02020602080505020303" pitchFamily="18" charset="77"/>
                        </a:rPr>
                        <a:t>Brazil</a:t>
                      </a:r>
                    </a:p>
                  </a:txBody>
                  <a:tcPr/>
                </a:tc>
                <a:extLst>
                  <a:ext uri="{0D108BD9-81ED-4DB2-BD59-A6C34878D82A}">
                    <a16:rowId xmlns:a16="http://schemas.microsoft.com/office/drawing/2014/main" val="3137842948"/>
                  </a:ext>
                </a:extLst>
              </a:tr>
              <a:tr h="223181">
                <a:tc>
                  <a:txBody>
                    <a:bodyPr/>
                    <a:lstStyle/>
                    <a:p>
                      <a:r>
                        <a:rPr lang="en-US" sz="900" dirty="0">
                          <a:latin typeface="Baskerville Old Face" panose="02020602080505020303" pitchFamily="18" charset="77"/>
                        </a:rPr>
                        <a:t>638</a:t>
                      </a:r>
                    </a:p>
                  </a:txBody>
                  <a:tcPr/>
                </a:tc>
                <a:tc>
                  <a:txBody>
                    <a:bodyPr/>
                    <a:lstStyle/>
                    <a:p>
                      <a:r>
                        <a:rPr lang="en-US" sz="900" dirty="0">
                          <a:latin typeface="Baskerville Old Face" panose="02020602080505020303" pitchFamily="18" charset="77"/>
                        </a:rPr>
                        <a:t>2766</a:t>
                      </a:r>
                    </a:p>
                  </a:txBody>
                  <a:tcPr/>
                </a:tc>
                <a:tc>
                  <a:txBody>
                    <a:bodyPr/>
                    <a:lstStyle/>
                    <a:p>
                      <a:r>
                        <a:rPr lang="en-US" sz="900" dirty="0">
                          <a:latin typeface="Baskerville Old Face" panose="02020602080505020303" pitchFamily="18" charset="77"/>
                        </a:rPr>
                        <a:t>Russian Federation</a:t>
                      </a:r>
                    </a:p>
                  </a:txBody>
                  <a:tcPr/>
                </a:tc>
                <a:extLst>
                  <a:ext uri="{0D108BD9-81ED-4DB2-BD59-A6C34878D82A}">
                    <a16:rowId xmlns:a16="http://schemas.microsoft.com/office/drawing/2014/main" val="2137134913"/>
                  </a:ext>
                </a:extLst>
              </a:tr>
              <a:tr h="223181">
                <a:tc>
                  <a:txBody>
                    <a:bodyPr/>
                    <a:lstStyle/>
                    <a:p>
                      <a:r>
                        <a:rPr lang="en-US" sz="900" dirty="0">
                          <a:latin typeface="Baskerville Old Face" panose="02020602080505020303" pitchFamily="18" charset="77"/>
                        </a:rPr>
                        <a:t>530</a:t>
                      </a:r>
                    </a:p>
                  </a:txBody>
                  <a:tcPr/>
                </a:tc>
                <a:tc>
                  <a:txBody>
                    <a:bodyPr/>
                    <a:lstStyle/>
                    <a:p>
                      <a:r>
                        <a:rPr lang="en-US" sz="900" dirty="0">
                          <a:latin typeface="Baskerville Old Face" panose="02020602080505020303" pitchFamily="18" charset="77"/>
                        </a:rPr>
                        <a:t>2220</a:t>
                      </a:r>
                    </a:p>
                  </a:txBody>
                  <a:tcPr/>
                </a:tc>
                <a:tc>
                  <a:txBody>
                    <a:bodyPr/>
                    <a:lstStyle/>
                    <a:p>
                      <a:r>
                        <a:rPr lang="en-US" sz="900" dirty="0">
                          <a:latin typeface="Baskerville Old Face" panose="02020602080505020303" pitchFamily="18" charset="77"/>
                        </a:rPr>
                        <a:t>Philippines</a:t>
                      </a:r>
                    </a:p>
                  </a:txBody>
                  <a:tcPr/>
                </a:tc>
                <a:extLst>
                  <a:ext uri="{0D108BD9-81ED-4DB2-BD59-A6C34878D82A}">
                    <a16:rowId xmlns:a16="http://schemas.microsoft.com/office/drawing/2014/main" val="1433350331"/>
                  </a:ext>
                </a:extLst>
              </a:tr>
              <a:tr h="223181">
                <a:tc>
                  <a:txBody>
                    <a:bodyPr/>
                    <a:lstStyle/>
                    <a:p>
                      <a:r>
                        <a:rPr lang="en-US" sz="900" dirty="0">
                          <a:latin typeface="Baskerville Old Face" panose="02020602080505020303" pitchFamily="18" charset="77"/>
                        </a:rPr>
                        <a:t>351</a:t>
                      </a:r>
                    </a:p>
                  </a:txBody>
                  <a:tcPr/>
                </a:tc>
                <a:tc>
                  <a:txBody>
                    <a:bodyPr/>
                    <a:lstStyle/>
                    <a:p>
                      <a:r>
                        <a:rPr lang="en-US" sz="900" dirty="0">
                          <a:latin typeface="Baskerville Old Face" panose="02020602080505020303" pitchFamily="18" charset="77"/>
                        </a:rPr>
                        <a:t>1498</a:t>
                      </a:r>
                    </a:p>
                  </a:txBody>
                  <a:tcPr/>
                </a:tc>
                <a:tc>
                  <a:txBody>
                    <a:bodyPr/>
                    <a:lstStyle/>
                    <a:p>
                      <a:r>
                        <a:rPr lang="en-US" sz="900" dirty="0">
                          <a:latin typeface="Baskerville Old Face" panose="02020602080505020303" pitchFamily="18" charset="77"/>
                        </a:rPr>
                        <a:t>Turkey</a:t>
                      </a:r>
                    </a:p>
                  </a:txBody>
                  <a:tcPr/>
                </a:tc>
                <a:extLst>
                  <a:ext uri="{0D108BD9-81ED-4DB2-BD59-A6C34878D82A}">
                    <a16:rowId xmlns:a16="http://schemas.microsoft.com/office/drawing/2014/main" val="3952466472"/>
                  </a:ext>
                </a:extLst>
              </a:tr>
              <a:tr h="223181">
                <a:tc>
                  <a:txBody>
                    <a:bodyPr/>
                    <a:lstStyle/>
                    <a:p>
                      <a:r>
                        <a:rPr lang="en-US" sz="900" dirty="0">
                          <a:latin typeface="Baskerville Old Face" panose="02020602080505020303" pitchFamily="18" charset="77"/>
                        </a:rPr>
                        <a:t>331</a:t>
                      </a:r>
                    </a:p>
                  </a:txBody>
                  <a:tcPr/>
                </a:tc>
                <a:tc>
                  <a:txBody>
                    <a:bodyPr/>
                    <a:lstStyle/>
                    <a:p>
                      <a:r>
                        <a:rPr lang="en-US" sz="900" dirty="0">
                          <a:latin typeface="Baskerville Old Face" panose="02020602080505020303" pitchFamily="18" charset="77"/>
                        </a:rPr>
                        <a:t>1353</a:t>
                      </a:r>
                    </a:p>
                  </a:txBody>
                  <a:tcPr/>
                </a:tc>
                <a:tc>
                  <a:txBody>
                    <a:bodyPr/>
                    <a:lstStyle/>
                    <a:p>
                      <a:r>
                        <a:rPr lang="en-US" sz="900" dirty="0">
                          <a:latin typeface="Baskerville Old Face" panose="02020602080505020303" pitchFamily="18" charset="77"/>
                        </a:rPr>
                        <a:t>Indonesia</a:t>
                      </a:r>
                    </a:p>
                  </a:txBody>
                  <a:tcPr/>
                </a:tc>
                <a:extLst>
                  <a:ext uri="{0D108BD9-81ED-4DB2-BD59-A6C34878D82A}">
                    <a16:rowId xmlns:a16="http://schemas.microsoft.com/office/drawing/2014/main" val="509177689"/>
                  </a:ext>
                </a:extLst>
              </a:tr>
            </a:tbl>
          </a:graphicData>
        </a:graphic>
      </p:graphicFrame>
      <p:pic>
        <p:nvPicPr>
          <p:cNvPr id="12" name="Picture 11">
            <a:extLst>
              <a:ext uri="{FF2B5EF4-FFF2-40B4-BE49-F238E27FC236}">
                <a16:creationId xmlns:a16="http://schemas.microsoft.com/office/drawing/2014/main" id="{B2F92B61-29F3-5D9D-C228-E784460D6697}"/>
              </a:ext>
            </a:extLst>
          </p:cNvPr>
          <p:cNvPicPr>
            <a:picLocks noChangeAspect="1"/>
          </p:cNvPicPr>
          <p:nvPr/>
        </p:nvPicPr>
        <p:blipFill>
          <a:blip r:embed="rId4"/>
          <a:stretch>
            <a:fillRect/>
          </a:stretch>
        </p:blipFill>
        <p:spPr>
          <a:xfrm>
            <a:off x="520131" y="4114801"/>
            <a:ext cx="457282" cy="429845"/>
          </a:xfrm>
          <a:prstGeom prst="rect">
            <a:avLst/>
          </a:prstGeom>
        </p:spPr>
      </p:pic>
      <p:sp>
        <p:nvSpPr>
          <p:cNvPr id="13" name="TextBox 12">
            <a:extLst>
              <a:ext uri="{FF2B5EF4-FFF2-40B4-BE49-F238E27FC236}">
                <a16:creationId xmlns:a16="http://schemas.microsoft.com/office/drawing/2014/main" id="{DCC58466-5DF7-6565-D1AE-A62101E4FE1F}"/>
              </a:ext>
            </a:extLst>
          </p:cNvPr>
          <p:cNvSpPr txBox="1"/>
          <p:nvPr/>
        </p:nvSpPr>
        <p:spPr>
          <a:xfrm>
            <a:off x="715108" y="6148754"/>
            <a:ext cx="10878221" cy="615553"/>
          </a:xfrm>
          <a:prstGeom prst="rect">
            <a:avLst/>
          </a:prstGeom>
          <a:noFill/>
        </p:spPr>
        <p:txBody>
          <a:bodyPr wrap="square" rtlCol="0">
            <a:spAutoFit/>
          </a:bodyPr>
          <a:lstStyle/>
          <a:p>
            <a:pPr algn="ctr"/>
            <a:r>
              <a:rPr lang="en-US" sz="1600" dirty="0">
                <a:latin typeface="Baskerville Old Face" panose="02020602080505020303" pitchFamily="18" charset="77"/>
                <a:hlinkClick r:id="rId5"/>
              </a:rPr>
              <a:t>https://public.tableau.com/app/profile/shaili.oza/viz/RockbusterBubble_16789034892530/Sheet4?publish=yes</a:t>
            </a:r>
            <a:endParaRPr lang="en-US" sz="1600" dirty="0">
              <a:latin typeface="Baskerville Old Face" panose="02020602080505020303" pitchFamily="18" charset="77"/>
            </a:endParaRPr>
          </a:p>
          <a:p>
            <a:endParaRPr lang="en-US" dirty="0"/>
          </a:p>
        </p:txBody>
      </p:sp>
    </p:spTree>
    <p:extLst>
      <p:ext uri="{BB962C8B-B14F-4D97-AF65-F5344CB8AC3E}">
        <p14:creationId xmlns:p14="http://schemas.microsoft.com/office/powerpoint/2010/main" val="1104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5C41-8CE8-C20B-DDEE-64C227CF4249}"/>
              </a:ext>
            </a:extLst>
          </p:cNvPr>
          <p:cNvSpPr>
            <a:spLocks noGrp="1"/>
          </p:cNvSpPr>
          <p:nvPr>
            <p:ph type="title"/>
          </p:nvPr>
        </p:nvSpPr>
        <p:spPr>
          <a:xfrm>
            <a:off x="463471" y="152400"/>
            <a:ext cx="11334627" cy="779584"/>
          </a:xfrm>
          <a:ln>
            <a:solidFill>
              <a:schemeClr val="tx1"/>
            </a:solidFill>
            <a:prstDash val="solid"/>
          </a:ln>
        </p:spPr>
        <p:txBody>
          <a:bodyPr>
            <a:normAutofit/>
          </a:bodyPr>
          <a:lstStyle/>
          <a:p>
            <a:pPr algn="ctr"/>
            <a:r>
              <a:rPr lang="en-US" sz="4800" dirty="0">
                <a:solidFill>
                  <a:schemeClr val="accent1">
                    <a:lumMod val="60000"/>
                    <a:lumOff val="40000"/>
                  </a:schemeClr>
                </a:solidFill>
                <a:latin typeface="Baskerville Old Face" panose="02020602080505020303" pitchFamily="18" charset="77"/>
              </a:rPr>
              <a:t>ANALYSIS</a:t>
            </a:r>
          </a:p>
        </p:txBody>
      </p:sp>
      <p:pic>
        <p:nvPicPr>
          <p:cNvPr id="6" name="Content Placeholder 5">
            <a:extLst>
              <a:ext uri="{FF2B5EF4-FFF2-40B4-BE49-F238E27FC236}">
                <a16:creationId xmlns:a16="http://schemas.microsoft.com/office/drawing/2014/main" id="{E9DB4C92-0FE7-8BE9-FB4A-216403797880}"/>
              </a:ext>
            </a:extLst>
          </p:cNvPr>
          <p:cNvPicPr>
            <a:picLocks noGrp="1" noChangeAspect="1"/>
          </p:cNvPicPr>
          <p:nvPr>
            <p:ph idx="1"/>
          </p:nvPr>
        </p:nvPicPr>
        <p:blipFill>
          <a:blip r:embed="rId2"/>
          <a:stretch>
            <a:fillRect/>
          </a:stretch>
        </p:blipFill>
        <p:spPr>
          <a:xfrm>
            <a:off x="5059754" y="2221524"/>
            <a:ext cx="6738344" cy="3811588"/>
          </a:xfrm>
        </p:spPr>
      </p:pic>
      <p:sp>
        <p:nvSpPr>
          <p:cNvPr id="4" name="Text Placeholder 3">
            <a:extLst>
              <a:ext uri="{FF2B5EF4-FFF2-40B4-BE49-F238E27FC236}">
                <a16:creationId xmlns:a16="http://schemas.microsoft.com/office/drawing/2014/main" id="{BCB375FF-B09D-C71B-F50B-94A2DF7FEE2E}"/>
              </a:ext>
            </a:extLst>
          </p:cNvPr>
          <p:cNvSpPr>
            <a:spLocks noGrp="1"/>
          </p:cNvSpPr>
          <p:nvPr>
            <p:ph type="body" sz="half" idx="2"/>
          </p:nvPr>
        </p:nvSpPr>
        <p:spPr>
          <a:xfrm>
            <a:off x="517404" y="1264103"/>
            <a:ext cx="11280694" cy="703385"/>
          </a:xfrm>
        </p:spPr>
        <p:txBody>
          <a:bodyPr>
            <a:normAutofit/>
          </a:bodyPr>
          <a:lstStyle/>
          <a:p>
            <a:pPr algn="ctr"/>
            <a:r>
              <a:rPr lang="en-US" sz="2400" dirty="0">
                <a:latin typeface="Baskerville Old Face" panose="02020602080505020303" pitchFamily="18" charset="77"/>
              </a:rPr>
              <a:t>Top 10 Cities within the top 10 countries for </a:t>
            </a:r>
            <a:r>
              <a:rPr lang="en-US" sz="2400" dirty="0" err="1">
                <a:latin typeface="Baskerville Old Face" panose="02020602080505020303" pitchFamily="18" charset="77"/>
              </a:rPr>
              <a:t>Rockbuster</a:t>
            </a:r>
            <a:r>
              <a:rPr lang="en-US" sz="2400" dirty="0">
                <a:latin typeface="Baskerville Old Face" panose="02020602080505020303" pitchFamily="18" charset="77"/>
              </a:rPr>
              <a:t> based on customer payments</a:t>
            </a:r>
          </a:p>
        </p:txBody>
      </p:sp>
      <p:sp>
        <p:nvSpPr>
          <p:cNvPr id="7" name="TextBox 6">
            <a:extLst>
              <a:ext uri="{FF2B5EF4-FFF2-40B4-BE49-F238E27FC236}">
                <a16:creationId xmlns:a16="http://schemas.microsoft.com/office/drawing/2014/main" id="{EEC72A7A-8989-A9D2-0D64-3025BB6FD769}"/>
              </a:ext>
            </a:extLst>
          </p:cNvPr>
          <p:cNvSpPr txBox="1"/>
          <p:nvPr/>
        </p:nvSpPr>
        <p:spPr>
          <a:xfrm>
            <a:off x="517404" y="2784230"/>
            <a:ext cx="4389883" cy="2308324"/>
          </a:xfrm>
          <a:prstGeom prst="rect">
            <a:avLst/>
          </a:prstGeom>
          <a:noFill/>
        </p:spPr>
        <p:txBody>
          <a:bodyPr wrap="square" rtlCol="0">
            <a:spAutoFit/>
          </a:bodyPr>
          <a:lstStyle/>
          <a:p>
            <a:r>
              <a:rPr lang="en-US" dirty="0">
                <a:solidFill>
                  <a:schemeClr val="tx2">
                    <a:lumMod val="90000"/>
                  </a:schemeClr>
                </a:solidFill>
              </a:rPr>
              <a:t>The top 10 cities are </a:t>
            </a:r>
            <a:r>
              <a:rPr lang="en-US" b="1" i="1" dirty="0">
                <a:solidFill>
                  <a:schemeClr val="tx2">
                    <a:lumMod val="90000"/>
                  </a:schemeClr>
                </a:solidFill>
              </a:rPr>
              <a:t>Cape Coral, Santa Barbara, Memphis, </a:t>
            </a:r>
            <a:r>
              <a:rPr lang="en-US" b="1" i="1" dirty="0" err="1">
                <a:solidFill>
                  <a:schemeClr val="tx2">
                    <a:lumMod val="90000"/>
                  </a:schemeClr>
                </a:solidFill>
              </a:rPr>
              <a:t>Tanza</a:t>
            </a:r>
            <a:r>
              <a:rPr lang="en-US" b="1" i="1" dirty="0">
                <a:solidFill>
                  <a:schemeClr val="tx2">
                    <a:lumMod val="90000"/>
                  </a:schemeClr>
                </a:solidFill>
              </a:rPr>
              <a:t>, </a:t>
            </a:r>
            <a:r>
              <a:rPr lang="en-US" b="1" i="1" dirty="0" err="1">
                <a:solidFill>
                  <a:schemeClr val="tx2">
                    <a:lumMod val="90000"/>
                  </a:schemeClr>
                </a:solidFill>
              </a:rPr>
              <a:t>Valparai</a:t>
            </a:r>
            <a:r>
              <a:rPr lang="en-US" b="1" i="1" dirty="0">
                <a:solidFill>
                  <a:schemeClr val="tx2">
                    <a:lumMod val="90000"/>
                  </a:schemeClr>
                </a:solidFill>
              </a:rPr>
              <a:t>, Santa Rosa, Aurora, Tanauan, </a:t>
            </a:r>
            <a:r>
              <a:rPr lang="en-US" b="1" i="1" dirty="0" err="1">
                <a:solidFill>
                  <a:schemeClr val="tx2">
                    <a:lumMod val="90000"/>
                  </a:schemeClr>
                </a:solidFill>
              </a:rPr>
              <a:t>Halisahar</a:t>
            </a:r>
            <a:r>
              <a:rPr lang="en-US" b="1" i="1" dirty="0">
                <a:solidFill>
                  <a:schemeClr val="tx2">
                    <a:lumMod val="90000"/>
                  </a:schemeClr>
                </a:solidFill>
              </a:rPr>
              <a:t> and Bijapur</a:t>
            </a:r>
          </a:p>
          <a:p>
            <a:endParaRPr lang="en-US" dirty="0">
              <a:solidFill>
                <a:schemeClr val="tx2">
                  <a:lumMod val="90000"/>
                </a:schemeClr>
              </a:solidFill>
            </a:endParaRPr>
          </a:p>
          <a:p>
            <a:endParaRPr lang="en-US" dirty="0">
              <a:solidFill>
                <a:schemeClr val="tx2">
                  <a:lumMod val="90000"/>
                </a:schemeClr>
              </a:solidFill>
            </a:endParaRPr>
          </a:p>
          <a:p>
            <a:r>
              <a:rPr lang="en-US" dirty="0">
                <a:solidFill>
                  <a:schemeClr val="tx2">
                    <a:lumMod val="90000"/>
                  </a:schemeClr>
                </a:solidFill>
              </a:rPr>
              <a:t>These cities represent customers with a high lifetime value</a:t>
            </a:r>
          </a:p>
        </p:txBody>
      </p:sp>
      <p:pic>
        <p:nvPicPr>
          <p:cNvPr id="9" name="Picture 8">
            <a:extLst>
              <a:ext uri="{FF2B5EF4-FFF2-40B4-BE49-F238E27FC236}">
                <a16:creationId xmlns:a16="http://schemas.microsoft.com/office/drawing/2014/main" id="{9EAFAE81-797D-720E-2E1A-1DABAF650D5D}"/>
              </a:ext>
            </a:extLst>
          </p:cNvPr>
          <p:cNvPicPr>
            <a:picLocks noChangeAspect="1"/>
          </p:cNvPicPr>
          <p:nvPr/>
        </p:nvPicPr>
        <p:blipFill>
          <a:blip r:embed="rId3"/>
          <a:stretch>
            <a:fillRect/>
          </a:stretch>
        </p:blipFill>
        <p:spPr>
          <a:xfrm>
            <a:off x="517404" y="4127318"/>
            <a:ext cx="382455" cy="359508"/>
          </a:xfrm>
          <a:prstGeom prst="rect">
            <a:avLst/>
          </a:prstGeom>
        </p:spPr>
      </p:pic>
    </p:spTree>
    <p:extLst>
      <p:ext uri="{BB962C8B-B14F-4D97-AF65-F5344CB8AC3E}">
        <p14:creationId xmlns:p14="http://schemas.microsoft.com/office/powerpoint/2010/main" val="278435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F2DB-E3D9-BDC5-3746-7DCFA1248D6E}"/>
              </a:ext>
            </a:extLst>
          </p:cNvPr>
          <p:cNvSpPr>
            <a:spLocks noGrp="1"/>
          </p:cNvSpPr>
          <p:nvPr>
            <p:ph type="title"/>
          </p:nvPr>
        </p:nvSpPr>
        <p:spPr>
          <a:xfrm>
            <a:off x="838200" y="224449"/>
            <a:ext cx="10515600" cy="813044"/>
          </a:xfrm>
          <a:ln>
            <a:solidFill>
              <a:schemeClr val="tx1"/>
            </a:solidFill>
            <a:prstDash val="solid"/>
          </a:ln>
        </p:spPr>
        <p:txBody>
          <a:bodyPr>
            <a:normAutofit/>
          </a:bodyPr>
          <a:lstStyle/>
          <a:p>
            <a:pPr algn="ctr"/>
            <a:r>
              <a:rPr lang="en-US" sz="3600" dirty="0">
                <a:solidFill>
                  <a:schemeClr val="accent1">
                    <a:lumMod val="60000"/>
                    <a:lumOff val="40000"/>
                  </a:schemeClr>
                </a:solidFill>
                <a:latin typeface="Baskerville Old Face" panose="02020602080505020303" pitchFamily="18" charset="77"/>
              </a:rPr>
              <a:t>CONCLUSIONS AND RECOMMENDATIONS</a:t>
            </a:r>
          </a:p>
        </p:txBody>
      </p:sp>
      <p:graphicFrame>
        <p:nvGraphicFramePr>
          <p:cNvPr id="4" name="Table 4">
            <a:extLst>
              <a:ext uri="{FF2B5EF4-FFF2-40B4-BE49-F238E27FC236}">
                <a16:creationId xmlns:a16="http://schemas.microsoft.com/office/drawing/2014/main" id="{1440DE4E-8A8E-A39B-183A-C728B0E5DFF5}"/>
              </a:ext>
            </a:extLst>
          </p:cNvPr>
          <p:cNvGraphicFramePr>
            <a:graphicFrameLocks noGrp="1"/>
          </p:cNvGraphicFramePr>
          <p:nvPr>
            <p:ph idx="1"/>
            <p:extLst>
              <p:ext uri="{D42A27DB-BD31-4B8C-83A1-F6EECF244321}">
                <p14:modId xmlns:p14="http://schemas.microsoft.com/office/powerpoint/2010/main" val="4248761201"/>
              </p:ext>
            </p:extLst>
          </p:nvPr>
        </p:nvGraphicFramePr>
        <p:xfrm>
          <a:off x="838200" y="1359877"/>
          <a:ext cx="10515600" cy="3851025"/>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155517241"/>
                    </a:ext>
                  </a:extLst>
                </a:gridCol>
                <a:gridCol w="5257800">
                  <a:extLst>
                    <a:ext uri="{9D8B030D-6E8A-4147-A177-3AD203B41FA5}">
                      <a16:colId xmlns:a16="http://schemas.microsoft.com/office/drawing/2014/main" val="3857221419"/>
                    </a:ext>
                  </a:extLst>
                </a:gridCol>
              </a:tblGrid>
              <a:tr h="456892">
                <a:tc>
                  <a:txBody>
                    <a:bodyPr/>
                    <a:lstStyle/>
                    <a:p>
                      <a:pPr algn="ctr"/>
                      <a:r>
                        <a:rPr lang="en-US" sz="2000" b="1" i="1" dirty="0">
                          <a:solidFill>
                            <a:schemeClr val="accent1">
                              <a:lumMod val="60000"/>
                              <a:lumOff val="40000"/>
                            </a:schemeClr>
                          </a:solidFill>
                          <a:latin typeface="Baskerville Old Face" panose="02020602080505020303" pitchFamily="18" charset="77"/>
                        </a:rPr>
                        <a:t>CONCLUSIONS</a:t>
                      </a:r>
                    </a:p>
                  </a:txBody>
                  <a:tcPr/>
                </a:tc>
                <a:tc>
                  <a:txBody>
                    <a:bodyPr/>
                    <a:lstStyle/>
                    <a:p>
                      <a:pPr algn="ctr"/>
                      <a:r>
                        <a:rPr lang="en-US" sz="2000" b="1" i="1" dirty="0">
                          <a:solidFill>
                            <a:schemeClr val="accent1">
                              <a:lumMod val="60000"/>
                              <a:lumOff val="40000"/>
                            </a:schemeClr>
                          </a:solidFill>
                          <a:latin typeface="Baskerville Old Face" panose="02020602080505020303" pitchFamily="18" charset="77"/>
                        </a:rPr>
                        <a:t>RECOMMENDATIONS</a:t>
                      </a:r>
                    </a:p>
                  </a:txBody>
                  <a:tcPr/>
                </a:tc>
                <a:extLst>
                  <a:ext uri="{0D108BD9-81ED-4DB2-BD59-A6C34878D82A}">
                    <a16:rowId xmlns:a16="http://schemas.microsoft.com/office/drawing/2014/main" val="2517229066"/>
                  </a:ext>
                </a:extLst>
              </a:tr>
              <a:tr h="1367714">
                <a:tc>
                  <a:txBody>
                    <a:bodyPr/>
                    <a:lstStyle/>
                    <a:p>
                      <a:pPr algn="ctr"/>
                      <a:r>
                        <a:rPr lang="en-US" sz="1600" dirty="0">
                          <a:solidFill>
                            <a:schemeClr val="tx1">
                              <a:lumMod val="65000"/>
                            </a:schemeClr>
                          </a:solidFill>
                          <a:latin typeface="+mn-lt"/>
                        </a:rPr>
                        <a:t>Our analysis shows us which countries generate most revenue and also which cities have customers with high lifetime value. It also shows where revenue is least generated and demographic distribution of customers around the world</a:t>
                      </a:r>
                    </a:p>
                  </a:txBody>
                  <a:tcPr/>
                </a:tc>
                <a:tc>
                  <a:txBody>
                    <a:bodyPr/>
                    <a:lstStyle/>
                    <a:p>
                      <a:pPr algn="ctr"/>
                      <a:r>
                        <a:rPr lang="en-US" sz="1600" dirty="0">
                          <a:solidFill>
                            <a:schemeClr val="tx1">
                              <a:lumMod val="65000"/>
                            </a:schemeClr>
                          </a:solidFill>
                          <a:latin typeface="+mn-lt"/>
                        </a:rPr>
                        <a:t>We can show appreciation for our customers’ loyalty in the form of discounts or perks. We can also investigate into low turnover regions and identify the reasons for low number of customers; in order to rectify that. </a:t>
                      </a:r>
                    </a:p>
                  </a:txBody>
                  <a:tcPr/>
                </a:tc>
                <a:extLst>
                  <a:ext uri="{0D108BD9-81ED-4DB2-BD59-A6C34878D82A}">
                    <a16:rowId xmlns:a16="http://schemas.microsoft.com/office/drawing/2014/main" val="1565068927"/>
                  </a:ext>
                </a:extLst>
              </a:tr>
              <a:tr h="701802">
                <a:tc>
                  <a:txBody>
                    <a:bodyPr/>
                    <a:lstStyle/>
                    <a:p>
                      <a:pPr algn="ctr"/>
                      <a:r>
                        <a:rPr lang="en-US" sz="1600" dirty="0">
                          <a:solidFill>
                            <a:schemeClr val="tx1">
                              <a:lumMod val="65000"/>
                            </a:schemeClr>
                          </a:solidFill>
                          <a:latin typeface="+mn-lt"/>
                        </a:rPr>
                        <a:t>Our data shows which genres are most popular </a:t>
                      </a:r>
                    </a:p>
                  </a:txBody>
                  <a:tcPr/>
                </a:tc>
                <a:tc>
                  <a:txBody>
                    <a:bodyPr/>
                    <a:lstStyle/>
                    <a:p>
                      <a:pPr algn="ctr"/>
                      <a:r>
                        <a:rPr lang="en-US" sz="1600" dirty="0">
                          <a:solidFill>
                            <a:schemeClr val="tx1">
                              <a:lumMod val="65000"/>
                            </a:schemeClr>
                          </a:solidFill>
                          <a:latin typeface="+mn-lt"/>
                        </a:rPr>
                        <a:t>Based on that, we can make more movies of similar genres available to the customers to increase revenue.</a:t>
                      </a:r>
                    </a:p>
                  </a:txBody>
                  <a:tcPr/>
                </a:tc>
                <a:extLst>
                  <a:ext uri="{0D108BD9-81ED-4DB2-BD59-A6C34878D82A}">
                    <a16:rowId xmlns:a16="http://schemas.microsoft.com/office/drawing/2014/main" val="2287188967"/>
                  </a:ext>
                </a:extLst>
              </a:tr>
              <a:tr h="1324617">
                <a:tc>
                  <a:txBody>
                    <a:bodyPr/>
                    <a:lstStyle/>
                    <a:p>
                      <a:pPr algn="ctr"/>
                      <a:r>
                        <a:rPr lang="en-US" sz="1600" dirty="0">
                          <a:solidFill>
                            <a:schemeClr val="tx1">
                              <a:lumMod val="65000"/>
                            </a:schemeClr>
                          </a:solidFill>
                          <a:latin typeface="+mn-lt"/>
                        </a:rPr>
                        <a:t>Majority of movies have a low rental rate of $0.99/day. </a:t>
                      </a:r>
                    </a:p>
                  </a:txBody>
                  <a:tcPr/>
                </a:tc>
                <a:tc>
                  <a:txBody>
                    <a:bodyPr/>
                    <a:lstStyle/>
                    <a:p>
                      <a:pPr algn="ctr"/>
                      <a:r>
                        <a:rPr lang="en-US" sz="1600" dirty="0" err="1">
                          <a:solidFill>
                            <a:schemeClr val="tx1">
                              <a:lumMod val="65000"/>
                            </a:schemeClr>
                          </a:solidFill>
                          <a:latin typeface="+mn-lt"/>
                        </a:rPr>
                        <a:t>Rockbuster</a:t>
                      </a:r>
                      <a:r>
                        <a:rPr lang="en-US" sz="1600" dirty="0">
                          <a:solidFill>
                            <a:schemeClr val="tx1">
                              <a:lumMod val="65000"/>
                            </a:schemeClr>
                          </a:solidFill>
                          <a:latin typeface="+mn-lt"/>
                        </a:rPr>
                        <a:t> can continue providing that rental rate to attract new customers.</a:t>
                      </a:r>
                    </a:p>
                    <a:p>
                      <a:pPr algn="ctr"/>
                      <a:r>
                        <a:rPr lang="en-US" sz="1600" dirty="0">
                          <a:solidFill>
                            <a:schemeClr val="tx1">
                              <a:lumMod val="65000"/>
                            </a:schemeClr>
                          </a:solidFill>
                          <a:latin typeface="+mn-lt"/>
                        </a:rPr>
                        <a:t>Moreover, we can also increase the number of movies in popular genres and provide them at the rate of $4.99/day, to further increase out revenue. </a:t>
                      </a:r>
                    </a:p>
                  </a:txBody>
                  <a:tcPr/>
                </a:tc>
                <a:extLst>
                  <a:ext uri="{0D108BD9-81ED-4DB2-BD59-A6C34878D82A}">
                    <a16:rowId xmlns:a16="http://schemas.microsoft.com/office/drawing/2014/main" val="1927349972"/>
                  </a:ext>
                </a:extLst>
              </a:tr>
            </a:tbl>
          </a:graphicData>
        </a:graphic>
      </p:graphicFrame>
      <p:cxnSp>
        <p:nvCxnSpPr>
          <p:cNvPr id="7" name="Straight Connector 6">
            <a:extLst>
              <a:ext uri="{FF2B5EF4-FFF2-40B4-BE49-F238E27FC236}">
                <a16:creationId xmlns:a16="http://schemas.microsoft.com/office/drawing/2014/main" id="{68BA51F0-B171-9049-6E86-7EBC1B68E9A7}"/>
              </a:ext>
            </a:extLst>
          </p:cNvPr>
          <p:cNvCxnSpPr/>
          <p:nvPr/>
        </p:nvCxnSpPr>
        <p:spPr>
          <a:xfrm>
            <a:off x="621323" y="3001108"/>
            <a:ext cx="10796954" cy="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254FB2DA-A498-AC5C-83CD-D144D0C855C1}"/>
              </a:ext>
            </a:extLst>
          </p:cNvPr>
          <p:cNvCxnSpPr/>
          <p:nvPr/>
        </p:nvCxnSpPr>
        <p:spPr>
          <a:xfrm>
            <a:off x="621323" y="3851031"/>
            <a:ext cx="10832123"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650F522B-0BFD-DE22-EEFE-8E61360CC5A8}"/>
              </a:ext>
            </a:extLst>
          </p:cNvPr>
          <p:cNvSpPr txBox="1"/>
          <p:nvPr/>
        </p:nvSpPr>
        <p:spPr>
          <a:xfrm>
            <a:off x="1002323" y="5574323"/>
            <a:ext cx="10034954" cy="707886"/>
          </a:xfrm>
          <a:prstGeom prst="rect">
            <a:avLst/>
          </a:prstGeom>
          <a:noFill/>
        </p:spPr>
        <p:txBody>
          <a:bodyPr wrap="square" rtlCol="0">
            <a:spAutoFit/>
          </a:bodyPr>
          <a:lstStyle/>
          <a:p>
            <a:pPr algn="ctr"/>
            <a:r>
              <a:rPr lang="en-US" sz="2000" dirty="0">
                <a:solidFill>
                  <a:schemeClr val="accent1">
                    <a:lumMod val="60000"/>
                    <a:lumOff val="40000"/>
                  </a:schemeClr>
                </a:solidFill>
                <a:latin typeface="Abadi MT Condensed Light" panose="020B0306030101010103" pitchFamily="34" charset="77"/>
              </a:rPr>
              <a:t>The recommendations can be used to form a new launch strategy for increasing the number of stores and new online video services.</a:t>
            </a:r>
          </a:p>
        </p:txBody>
      </p:sp>
    </p:spTree>
    <p:extLst>
      <p:ext uri="{BB962C8B-B14F-4D97-AF65-F5344CB8AC3E}">
        <p14:creationId xmlns:p14="http://schemas.microsoft.com/office/powerpoint/2010/main" val="33458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FA3C-41BF-18C6-E01A-6C303963E433}"/>
              </a:ext>
            </a:extLst>
          </p:cNvPr>
          <p:cNvSpPr>
            <a:spLocks noGrp="1"/>
          </p:cNvSpPr>
          <p:nvPr>
            <p:ph type="title"/>
          </p:nvPr>
        </p:nvSpPr>
        <p:spPr>
          <a:xfrm>
            <a:off x="838200" y="365126"/>
            <a:ext cx="10515600" cy="637197"/>
          </a:xfrm>
          <a:ln>
            <a:solidFill>
              <a:schemeClr val="tx1"/>
            </a:solidFill>
          </a:ln>
        </p:spPr>
        <p:txBody>
          <a:bodyPr>
            <a:normAutofit fontScale="90000"/>
          </a:bodyPr>
          <a:lstStyle/>
          <a:p>
            <a:pPr algn="ctr"/>
            <a:r>
              <a:rPr lang="en-US" sz="4800" dirty="0">
                <a:solidFill>
                  <a:schemeClr val="tx2">
                    <a:lumMod val="90000"/>
                  </a:schemeClr>
                </a:solidFill>
                <a:latin typeface="Baskerville Old Face" panose="02020602080505020303" pitchFamily="18" charset="77"/>
              </a:rPr>
              <a:t>DATA LIMITATIONS</a:t>
            </a:r>
          </a:p>
        </p:txBody>
      </p:sp>
      <p:graphicFrame>
        <p:nvGraphicFramePr>
          <p:cNvPr id="4" name="Table 3">
            <a:extLst>
              <a:ext uri="{FF2B5EF4-FFF2-40B4-BE49-F238E27FC236}">
                <a16:creationId xmlns:a16="http://schemas.microsoft.com/office/drawing/2014/main" id="{C0825A97-D145-AF35-8A74-A06F738ECD28}"/>
              </a:ext>
            </a:extLst>
          </p:cNvPr>
          <p:cNvGraphicFramePr>
            <a:graphicFrameLocks noGrp="1"/>
          </p:cNvGraphicFramePr>
          <p:nvPr>
            <p:extLst>
              <p:ext uri="{D42A27DB-BD31-4B8C-83A1-F6EECF244321}">
                <p14:modId xmlns:p14="http://schemas.microsoft.com/office/powerpoint/2010/main" val="2763638454"/>
              </p:ext>
            </p:extLst>
          </p:nvPr>
        </p:nvGraphicFramePr>
        <p:xfrm>
          <a:off x="742335" y="2283861"/>
          <a:ext cx="10707330" cy="1737360"/>
        </p:xfrm>
        <a:graphic>
          <a:graphicData uri="http://schemas.openxmlformats.org/drawingml/2006/table">
            <a:tbl>
              <a:tblPr firstRow="1" bandRow="1">
                <a:tableStyleId>{2D5ABB26-0587-4C30-8999-92F81FD0307C}</a:tableStyleId>
              </a:tblPr>
              <a:tblGrid>
                <a:gridCol w="4526425">
                  <a:extLst>
                    <a:ext uri="{9D8B030D-6E8A-4147-A177-3AD203B41FA5}">
                      <a16:colId xmlns:a16="http://schemas.microsoft.com/office/drawing/2014/main" val="1535272987"/>
                    </a:ext>
                  </a:extLst>
                </a:gridCol>
                <a:gridCol w="1645920">
                  <a:extLst>
                    <a:ext uri="{9D8B030D-6E8A-4147-A177-3AD203B41FA5}">
                      <a16:colId xmlns:a16="http://schemas.microsoft.com/office/drawing/2014/main" val="3141055610"/>
                    </a:ext>
                  </a:extLst>
                </a:gridCol>
                <a:gridCol w="4534985">
                  <a:extLst>
                    <a:ext uri="{9D8B030D-6E8A-4147-A177-3AD203B41FA5}">
                      <a16:colId xmlns:a16="http://schemas.microsoft.com/office/drawing/2014/main" val="2542214244"/>
                    </a:ext>
                  </a:extLst>
                </a:gridCol>
              </a:tblGrid>
              <a:tr h="1654571">
                <a:tc>
                  <a:txBody>
                    <a:bodyPr/>
                    <a:lstStyle/>
                    <a:p>
                      <a:pPr algn="ctr"/>
                      <a:r>
                        <a:rPr lang="en-US" dirty="0">
                          <a:solidFill>
                            <a:schemeClr val="tx2">
                              <a:lumMod val="90000"/>
                            </a:schemeClr>
                          </a:solidFill>
                          <a:latin typeface="Baskerville Old Face" panose="02020602080505020303" pitchFamily="18" charset="77"/>
                        </a:rPr>
                        <a:t>Our dataset only contained English language films released in 2006. Moreover, the customer revenue was based on </a:t>
                      </a:r>
                      <a:r>
                        <a:rPr lang="en-US" b="0" dirty="0">
                          <a:solidFill>
                            <a:schemeClr val="tx2">
                              <a:lumMod val="90000"/>
                            </a:schemeClr>
                          </a:solidFill>
                          <a:latin typeface="Baskerville Old Face" panose="02020602080505020303" pitchFamily="18" charset="77"/>
                        </a:rPr>
                        <a:t>rental dates from 05/24/2005 – 02/14/2006. This amount of data is very less to make a successful analysis for future predictions.</a:t>
                      </a:r>
                      <a:endParaRPr lang="en-US" b="0" dirty="0">
                        <a:solidFill>
                          <a:schemeClr val="tx2">
                            <a:lumMod val="90000"/>
                          </a:schemeClr>
                        </a:solidFill>
                      </a:endParaRPr>
                    </a:p>
                  </a:txBody>
                  <a:tcPr anchor="ctr">
                    <a:lnL>
                      <a:noFill/>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dirty="0">
                          <a:solidFill>
                            <a:schemeClr val="tx2">
                              <a:lumMod val="90000"/>
                            </a:schemeClr>
                          </a:solidFill>
                          <a:latin typeface="Baskerville Old Face" panose="02020602080505020303" pitchFamily="18" charset="77"/>
                        </a:rPr>
                        <a:t>We should expand our dataset to include non-English language films released in various years to see if other languages are more successful across our customer base. We should look at more recent sales transactions, as well.</a:t>
                      </a:r>
                    </a:p>
                  </a:txBody>
                  <a:tcPr anchor="ctr">
                    <a:lnL w="12700" cap="flat" cmpd="sng" algn="ctr">
                      <a:noFill/>
                      <a:prstDash val="solid"/>
                      <a:round/>
                      <a:headEnd type="none" w="med" len="med"/>
                      <a:tailEnd type="none" w="med" len="med"/>
                    </a:lnL>
                    <a:lnR>
                      <a:noFill/>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355430412"/>
                  </a:ext>
                </a:extLst>
              </a:tr>
            </a:tbl>
          </a:graphicData>
        </a:graphic>
      </p:graphicFrame>
      <p:sp>
        <p:nvSpPr>
          <p:cNvPr id="5" name="Arrow: Right 5">
            <a:extLst>
              <a:ext uri="{FF2B5EF4-FFF2-40B4-BE49-F238E27FC236}">
                <a16:creationId xmlns:a16="http://schemas.microsoft.com/office/drawing/2014/main" id="{9DAA7C8C-FA25-123E-E64A-2C62A7626591}"/>
              </a:ext>
            </a:extLst>
          </p:cNvPr>
          <p:cNvSpPr/>
          <p:nvPr/>
        </p:nvSpPr>
        <p:spPr>
          <a:xfrm>
            <a:off x="5525844" y="2665178"/>
            <a:ext cx="1140311" cy="753035"/>
          </a:xfrm>
          <a:prstGeom prst="rightArrow">
            <a:avLst/>
          </a:prstGeom>
          <a:solidFill>
            <a:schemeClr val="accent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5889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656</TotalTime>
  <Words>812</Words>
  <Application>Microsoft Macintosh PowerPoint</Application>
  <PresentationFormat>Widescreen</PresentationFormat>
  <Paragraphs>143</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 MT Condensed Light</vt:lpstr>
      <vt:lpstr>Apple Braille</vt:lpstr>
      <vt:lpstr>Arial</vt:lpstr>
      <vt:lpstr>Baskerville Old Face</vt:lpstr>
      <vt:lpstr>Bernard MT Condensed</vt:lpstr>
      <vt:lpstr>Bodoni 72 Book</vt:lpstr>
      <vt:lpstr>Calibri</vt:lpstr>
      <vt:lpstr>Calibri Light</vt:lpstr>
      <vt:lpstr>Office Theme</vt:lpstr>
      <vt:lpstr>Rockbuster Stealth: Data Analysis Summary</vt:lpstr>
      <vt:lpstr>PROJECT CONTEXT</vt:lpstr>
      <vt:lpstr>SUMMARY STATISTICS</vt:lpstr>
      <vt:lpstr>ANALYSIS</vt:lpstr>
      <vt:lpstr>ANALYSIS</vt:lpstr>
      <vt:lpstr>ANALYSIS</vt:lpstr>
      <vt:lpstr>ANALYSIS</vt:lpstr>
      <vt:lpstr>CONCLUSIONS AND RECOMMENDATIONS</vt:lpstr>
      <vt:lpstr>DATA LIMITATIONS</vt:lpstr>
      <vt:lpstr>For any questions and queries, kindly contact SHAILI OZA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Summary</dc:title>
  <dc:creator>Shaili Oza</dc:creator>
  <cp:lastModifiedBy>Shaili Oza</cp:lastModifiedBy>
  <cp:revision>6</cp:revision>
  <dcterms:created xsi:type="dcterms:W3CDTF">2023-03-15T18:20:53Z</dcterms:created>
  <dcterms:modified xsi:type="dcterms:W3CDTF">2023-03-16T05:37:04Z</dcterms:modified>
</cp:coreProperties>
</file>