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core.xml" ContentType="application/vnd.openxmlformats-package.core-properties+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7772400" cy="10058400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</p:sldMaster>
</file>

<file path=ppt/slides/_rels/slide1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10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2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3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4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5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6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7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8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9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966216" y="944880"/>
            <a:ext cx="5843016" cy="463296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spcAft>
                <a:spcPts val="420"/>
              </a:spcAft>
            </a:pPr>
            <a:r>
              <a:rPr lang="en-US" b="1" sz="1500">
                <a:solidFill>
                  <a:srgbClr val="17365D"/>
                </a:solidFill>
                <a:latin typeface="Cambria"/>
              </a:rPr>
              <a:t>Building sustainable tools and frameworks for reducing footprint</a:t>
            </a:r>
          </a:p>
          <a:p>
            <a:pPr algn="ctr" marR="76200" indent="0">
              <a:spcAft>
                <a:spcPts val="1680"/>
              </a:spcAft>
            </a:pPr>
            <a:r>
              <a:rPr lang="en-US" b="1" sz="1500">
                <a:solidFill>
                  <a:srgbClr val="17365D"/>
                </a:solidFill>
                <a:latin typeface="Cambria"/>
              </a:rPr>
              <a:t>in software development</a:t>
            </a:r>
          </a:p>
        </p:txBody>
      </p:sp>
      <p:sp>
        <p:nvSpPr>
          <p:cNvPr id="3" name=""/>
          <p:cNvSpPr/>
          <p:nvPr/>
        </p:nvSpPr>
        <p:spPr>
          <a:xfrm>
            <a:off x="896112" y="1664208"/>
            <a:ext cx="4306824" cy="6620256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just" indent="0">
              <a:lnSpc>
                <a:spcPts val="2544"/>
              </a:lnSpc>
              <a:spcBef>
                <a:spcPts val="1680"/>
              </a:spcBef>
            </a:pPr>
            <a:r>
              <a:rPr lang="en-US" sz="1100">
                <a:latin typeface="Calibri"/>
              </a:rPr>
              <a:t>pip install codecarbon</a:t>
            </a:r>
          </a:p>
          <a:p>
            <a:pPr algn="just" indent="0">
              <a:lnSpc>
                <a:spcPts val="2544"/>
              </a:lnSpc>
            </a:pPr>
            <a:r>
              <a:rPr lang="en-US" sz="1100">
                <a:latin typeface="Calibri"/>
              </a:rPr>
              <a:t>#    with decorator</a:t>
            </a:r>
          </a:p>
          <a:p>
            <a:pPr marR="1937004" indent="0">
              <a:lnSpc>
                <a:spcPts val="2544"/>
              </a:lnSpc>
            </a:pPr>
            <a:r>
              <a:rPr lang="en-US" sz="1100">
                <a:latin typeface="Calibri"/>
              </a:rPr>
              <a:t>From codecarbon import track_emissions @track_emissions Def training_loop(): pass</a:t>
            </a:r>
          </a:p>
          <a:p>
            <a:pPr algn="just" indent="0">
              <a:lnSpc>
                <a:spcPts val="2544"/>
              </a:lnSpc>
            </a:pPr>
            <a:r>
              <a:rPr lang="en-US" sz="1100">
                <a:latin typeface="Calibri"/>
              </a:rPr>
              <a:t>from codecarbon import OfflineEmissionsTracker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tracker = OfflineEmissionsTracker(countryjso_code="FRA") # FRA = France tracker.start()</a:t>
            </a:r>
          </a:p>
          <a:p>
            <a:pPr marR="3448304" indent="0">
              <a:lnSpc>
                <a:spcPts val="2544"/>
              </a:lnSpc>
            </a:pPr>
            <a:r>
              <a:rPr lang="en-US" sz="1100">
                <a:latin typeface="Calibri"/>
              </a:rPr>
              <a:t>#    Add ML code tracker.stop()</a:t>
            </a:r>
          </a:p>
          <a:p>
            <a:pPr marR="1479804" indent="0">
              <a:lnSpc>
                <a:spcPts val="2544"/>
              </a:lnSpc>
            </a:pPr>
            <a:r>
              <a:rPr lang="en-US" sz="1100">
                <a:latin typeface="Calibri"/>
              </a:rPr>
              <a:t>from carbontracker.tracker import CarbonTracker tracker = CarbonTracker(epochs=max_epochs)</a:t>
            </a:r>
          </a:p>
          <a:p>
            <a:pPr algn="just" indent="0">
              <a:lnSpc>
                <a:spcPts val="2544"/>
              </a:lnSpc>
            </a:pPr>
            <a:r>
              <a:rPr lang="en-US" sz="1100">
                <a:latin typeface="Calibri"/>
              </a:rPr>
              <a:t>#    Training</a:t>
            </a:r>
          </a:p>
          <a:p>
            <a:pPr algn="just" indent="0">
              <a:lnSpc>
                <a:spcPts val="2544"/>
              </a:lnSpc>
            </a:pPr>
            <a:r>
              <a:rPr lang="en-US" sz="1100">
                <a:latin typeface="Calibri"/>
              </a:rPr>
              <a:t>tracker.epoch_start()</a:t>
            </a:r>
          </a:p>
          <a:p>
            <a:pPr marR="3054604" indent="0">
              <a:lnSpc>
                <a:spcPts val="2544"/>
              </a:lnSpc>
            </a:pPr>
            <a:r>
              <a:rPr lang="en-US" sz="1100">
                <a:latin typeface="Calibri"/>
              </a:rPr>
              <a:t>#    Your model training: tracker.epoch_end()</a:t>
            </a:r>
          </a:p>
          <a:p>
            <a:pPr marR="628904" indent="0">
              <a:lnSpc>
                <a:spcPts val="2544"/>
              </a:lnSpc>
            </a:pPr>
            <a:r>
              <a:rPr lang="en-US" sz="1100">
                <a:latin typeface="Calibri"/>
              </a:rPr>
              <a:t>#    been monitored to ensure that actual consumption is reported tracker.stop()</a:t>
            </a:r>
          </a:p>
          <a:p>
            <a:pPr algn="just" indent="0">
              <a:lnSpc>
                <a:spcPts val="2544"/>
              </a:lnSpc>
            </a:pPr>
            <a:r>
              <a:rPr lang="en-US" sz="1100">
                <a:latin typeface="Calibri"/>
              </a:rPr>
              <a:t>from carbontracker import parser</a:t>
            </a:r>
          </a:p>
          <a:p>
            <a:pPr algn="just" indent="0">
              <a:lnSpc>
                <a:spcPts val="2544"/>
              </a:lnSpc>
              <a:spcAft>
                <a:spcPts val="1680"/>
              </a:spcAft>
            </a:pPr>
            <a:r>
              <a:rPr lang="en-US" sz="1100">
                <a:latin typeface="Calibri"/>
              </a:rPr>
              <a:t>logs = parser.parse_all_logs(log_dir="./"+YOUR_DIR+"/")</a:t>
            </a:r>
          </a:p>
        </p:txBody>
      </p:sp>
      <p:sp>
        <p:nvSpPr>
          <p:cNvPr id="4" name=""/>
          <p:cNvSpPr/>
          <p:nvPr/>
        </p:nvSpPr>
        <p:spPr>
          <a:xfrm>
            <a:off x="908304" y="8772144"/>
            <a:ext cx="838200" cy="158496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algn="just" indent="0">
              <a:spcBef>
                <a:spcPts val="1680"/>
              </a:spcBef>
            </a:pPr>
            <a:r>
              <a:rPr lang="en-US" sz="1100">
                <a:latin typeface="Calibri"/>
              </a:rPr>
              <a:t>@component(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893064" y="932688"/>
            <a:ext cx="5404104" cy="5004816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value="NVIDIA_TESLA_T4")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.set_gpu_limit(1))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model_evaluation_task = evaluate_model(deepJeaming_mist_task.outputs['model_trained']) # Compile the pipeline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compiler.Compiler().compile(pipeline_func=pipeline, package_path=PIPELINE_JSON_NAME) run_conf_params = {"leaming_rate":0.001, "epochs": 10, "batch_size": 64} job = aiplatform.PipelineJob(</a:t>
            </a:r>
          </a:p>
          <a:p>
            <a:pPr marL="482600" marR="2168144" indent="0">
              <a:lnSpc>
                <a:spcPts val="2544"/>
              </a:lnSpc>
            </a:pPr>
            <a:r>
              <a:rPr lang="en-US" sz="1100">
                <a:latin typeface="Calibri"/>
              </a:rPr>
              <a:t>display_name=f"{DISPLAY_NAME}-pipeline-run", template_path=PIPELINE_JSON_NAME, pipeline_root=PIPELINE_ROOT, parameter_values= {</a:t>
            </a:r>
          </a:p>
          <a:p>
            <a:pPr marL="952500" indent="0">
              <a:lnSpc>
                <a:spcPts val="2544"/>
              </a:lnSpc>
            </a:pPr>
            <a:r>
              <a:rPr lang="en-US" sz="1100">
                <a:latin typeface="Calibri"/>
              </a:rPr>
              <a:t>**run_conf_params,</a:t>
            </a:r>
          </a:p>
          <a:p>
            <a:pPr marL="482600" indent="0">
              <a:spcAft>
                <a:spcPts val="1050"/>
              </a:spcAft>
            </a:pPr>
            <a:r>
              <a:rPr lang="en-US" sz="1100">
                <a:latin typeface="Calibri"/>
              </a:rPr>
              <a:t>},</a:t>
            </a:r>
          </a:p>
          <a:p>
            <a:pPr marL="482600" indent="0">
              <a:spcAft>
                <a:spcPts val="1050"/>
              </a:spcAft>
            </a:pPr>
            <a:r>
              <a:rPr lang="en-US" sz="1100">
                <a:latin typeface="Calibri"/>
              </a:rPr>
              <a:t>enable_caching=False,</a:t>
            </a:r>
          </a:p>
          <a:p>
            <a:pPr marL="482600" indent="0">
              <a:spcAft>
                <a:spcPts val="1050"/>
              </a:spcAft>
            </a:pPr>
            <a:r>
              <a:rPr lang="en-US" sz="1100">
                <a:latin typeface="Calibri"/>
              </a:rPr>
              <a:t>location=REGION</a:t>
            </a:r>
          </a:p>
          <a:p>
            <a:pPr indent="0">
              <a:spcAft>
                <a:spcPts val="1050"/>
              </a:spcAft>
            </a:pPr>
            <a:r>
              <a:rPr lang="en-US" sz="1100">
                <a:latin typeface="Calibri"/>
              </a:rPr>
              <a:t>)</a:t>
            </a:r>
          </a:p>
        </p:txBody>
      </p:sp>
      <p:sp>
        <p:nvSpPr>
          <p:cNvPr id="3" name=""/>
          <p:cNvSpPr/>
          <p:nvPr/>
        </p:nvSpPr>
        <p:spPr>
          <a:xfrm>
            <a:off x="896112" y="6102096"/>
            <a:ext cx="1865376" cy="158496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>
              <a:spcBef>
                <a:spcPts val="1050"/>
              </a:spcBef>
            </a:pPr>
            <a:r>
              <a:rPr lang="en-US" sz="1100">
                <a:latin typeface="Calibri"/>
              </a:rPr>
              <a:t>Job.submit(service_account=SA)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908304" y="935736"/>
            <a:ext cx="1310640" cy="15544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>
              <a:spcAft>
                <a:spcPts val="1050"/>
              </a:spcAft>
            </a:pPr>
            <a:r>
              <a:rPr lang="en-US" sz="1100">
                <a:latin typeface="Calibri"/>
              </a:rPr>
              <a:t>Packages_to_install = [</a:t>
            </a:r>
          </a:p>
        </p:txBody>
      </p:sp>
      <p:sp>
        <p:nvSpPr>
          <p:cNvPr id="3" name=""/>
          <p:cNvSpPr/>
          <p:nvPr/>
        </p:nvSpPr>
        <p:spPr>
          <a:xfrm>
            <a:off x="896112" y="1258824"/>
            <a:ext cx="5096256" cy="7263384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2544"/>
              </a:lnSpc>
              <a:spcBef>
                <a:spcPts val="1050"/>
              </a:spcBef>
            </a:pPr>
            <a:r>
              <a:rPr lang="en-US" sz="1100">
                <a:latin typeface="Calibri"/>
              </a:rPr>
              <a:t>"pandas",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"scikit-learn",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"codecarbon",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], base_image="python:3.9",</a:t>
            </a:r>
          </a:p>
          <a:p>
            <a:pPr indent="0">
              <a:spcAft>
                <a:spcPts val="1050"/>
              </a:spcAft>
            </a:pPr>
            <a:r>
              <a:rPr lang="en-US" sz="1100">
                <a:latin typeface="Calibri"/>
              </a:rPr>
              <a:t>)</a:t>
            </a:r>
          </a:p>
          <a:p>
            <a:pPr marR="1646936" indent="0">
              <a:lnSpc>
                <a:spcPts val="2544"/>
              </a:lnSpc>
            </a:pPr>
            <a:r>
              <a:rPr lang="en-US" sz="1100">
                <a:latin typeface="Calibri"/>
              </a:rPr>
              <a:t>def train_winequality( dataset: Input[Dataset], model: Output[Model], kpi_co2: Output[Metrics]</a:t>
            </a:r>
          </a:p>
          <a:p>
            <a:pPr indent="0">
              <a:spcAft>
                <a:spcPts val="1050"/>
              </a:spcAft>
            </a:pPr>
            <a:r>
              <a:rPr lang="en-US" sz="1100">
                <a:latin typeface="Calibri"/>
              </a:rPr>
              <a:t>):</a:t>
            </a:r>
          </a:p>
          <a:p>
            <a:pPr marR="1646936" indent="0">
              <a:lnSpc>
                <a:spcPts val="2544"/>
              </a:lnSpc>
            </a:pPr>
            <a:r>
              <a:rPr lang="en-US" sz="1100">
                <a:latin typeface="Calibri"/>
              </a:rPr>
              <a:t>From sklearn.ensemble import RandomForestClassifier import pandas as pd import pickle</a:t>
            </a:r>
          </a:p>
          <a:p>
            <a:pPr marR="1646936" indent="0">
              <a:lnSpc>
                <a:spcPts val="2544"/>
              </a:lnSpc>
            </a:pPr>
            <a:r>
              <a:rPr lang="en-US" sz="1100">
                <a:latin typeface="Calibri"/>
              </a:rPr>
              <a:t># Import Code Carbon and specify the country - Netherlands from codecarbon import OfflineEmissionsTracker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tracker = OfflineEmissionsTracker(country_iso_code="BEL") #BEL corresponds to Belgium tracker.start()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data = pd.read_csv(dataset.path+".csv")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model_rf = RandomForestClassifier(n_estimators=10, max_depth=5) model_rf.fit(</a:t>
            </a:r>
          </a:p>
          <a:p>
            <a:pPr marL="482600" indent="0">
              <a:lnSpc>
                <a:spcPts val="2544"/>
              </a:lnSpc>
            </a:pPr>
            <a:r>
              <a:rPr lang="en-US" sz="1100">
                <a:latin typeface="Calibri"/>
              </a:rPr>
              <a:t>data.drop(columns=["target"]),</a:t>
            </a:r>
          </a:p>
          <a:p>
            <a:pPr marL="482600" indent="0">
              <a:lnSpc>
                <a:spcPts val="2544"/>
              </a:lnSpc>
            </a:pPr>
            <a:r>
              <a:rPr lang="en-US" sz="1100">
                <a:latin typeface="Calibri"/>
              </a:rPr>
              <a:t>data.target,</a:t>
            </a:r>
          </a:p>
          <a:p>
            <a:pPr indent="0">
              <a:spcAft>
                <a:spcPts val="1050"/>
              </a:spcAft>
            </a:pPr>
            <a:r>
              <a:rPr lang="en-US" sz="1100">
                <a:latin typeface="Calibri"/>
              </a:rPr>
              <a:t>)</a:t>
            </a:r>
          </a:p>
        </p:txBody>
      </p:sp>
      <p:sp>
        <p:nvSpPr>
          <p:cNvPr id="4" name=""/>
          <p:cNvSpPr/>
          <p:nvPr/>
        </p:nvSpPr>
        <p:spPr>
          <a:xfrm>
            <a:off x="899160" y="8689848"/>
            <a:ext cx="3444240" cy="155448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>
              <a:spcBef>
                <a:spcPts val="1050"/>
              </a:spcBef>
            </a:pPr>
            <a:r>
              <a:rPr lang="en-US" sz="1100">
                <a:latin typeface="Calibri"/>
              </a:rPr>
              <a:t># Stop the carbon emission tracker and log the consumption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902208" y="932688"/>
            <a:ext cx="1484376" cy="158496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1050">
                <a:latin typeface="Calibri"/>
              </a:rPr>
              <a:t>emissions = tracker.stop()</a:t>
            </a:r>
          </a:p>
        </p:txBody>
      </p:sp>
      <p:sp>
        <p:nvSpPr>
          <p:cNvPr id="3" name=""/>
          <p:cNvSpPr/>
          <p:nvPr/>
        </p:nvSpPr>
        <p:spPr>
          <a:xfrm>
            <a:off x="896112" y="1255776"/>
            <a:ext cx="5596128" cy="7461504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R="1194308" indent="0">
              <a:lnSpc>
                <a:spcPts val="2544"/>
              </a:lnSpc>
            </a:pPr>
            <a:r>
              <a:rPr lang="en-US" sz="1100">
                <a:latin typeface="Calibri"/>
              </a:rPr>
              <a:t>kpi_co2.log_metric("emissions",float(emissions)) model.metadata["framework"] = "RF" file_name = model.path + f".pkl" with open(file_name, 'wb') as file: pickle.dump(model_rf, file) start_pipeline.submit(service_account=SA)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# or if you defined an experiment name use:</a:t>
            </a:r>
          </a:p>
          <a:p>
            <a:pPr indent="0">
              <a:lnSpc>
                <a:spcPts val="2544"/>
              </a:lnSpc>
              <a:spcAft>
                <a:spcPts val="1680"/>
              </a:spcAft>
            </a:pPr>
            <a:r>
              <a:rPr lang="en-US" sz="1100">
                <a:latin typeface="Calibri"/>
              </a:rPr>
              <a:t>start_pipeline.submit(experiment=EXPERIMENT_NAME, service_account=SA)</a:t>
            </a:r>
          </a:p>
          <a:p>
            <a:pPr marR="1194308" indent="0">
              <a:lnSpc>
                <a:spcPts val="2544"/>
              </a:lnSpc>
            </a:pPr>
            <a:r>
              <a:rPr lang="en-US" sz="1100">
                <a:latin typeface="Calibri"/>
              </a:rPr>
              <a:t>pip3 install google-cloud-pipeline-components -upgrade -user pip3 install kfp tensorflow import logging import os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from datetime import datetime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logger = logging.getLogger("logger")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logging.basicConfig(level=logging.INFO)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from kfp import dsl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from kfp.v2 import compiler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from google.cloud import aiplatform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from google.cloud.aiplatform import pipeline_jobs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from google_cloud_pipeline_components import aiplatform as gcc_aip</a:t>
            </a:r>
          </a:p>
          <a:p>
            <a:pPr indent="0">
              <a:lnSpc>
                <a:spcPts val="1536"/>
              </a:lnSpc>
              <a:spcAft>
                <a:spcPts val="630"/>
              </a:spcAft>
            </a:pPr>
            <a:r>
              <a:rPr lang="en-US" sz="1100">
                <a:latin typeface="Calibri"/>
              </a:rPr>
              <a:t>from kfp.v2.ds1 import Artifact, Input, Metrics, Model, Output, component, Dataset, Classification Metrics</a:t>
            </a:r>
          </a:p>
          <a:p>
            <a:pPr indent="0">
              <a:spcAft>
                <a:spcPts val="1050"/>
              </a:spcAft>
            </a:pPr>
            <a:r>
              <a:rPr lang="en-US" sz="1100">
                <a:latin typeface="Calibri"/>
              </a:rPr>
              <a:t>import tensorflow as tf</a:t>
            </a:r>
          </a:p>
        </p:txBody>
      </p:sp>
      <p:sp>
        <p:nvSpPr>
          <p:cNvPr id="4" name=""/>
          <p:cNvSpPr/>
          <p:nvPr/>
        </p:nvSpPr>
        <p:spPr>
          <a:xfrm>
            <a:off x="908304" y="8887968"/>
            <a:ext cx="1036320" cy="131064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>
              <a:spcBef>
                <a:spcPts val="1050"/>
              </a:spcBef>
            </a:pPr>
            <a:r>
              <a:rPr lang="en-US" sz="1100">
                <a:latin typeface="Calibri"/>
              </a:rPr>
              <a:t>PATH=%env PATH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896112" y="929640"/>
            <a:ext cx="4443984" cy="7592568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R="1832864" indent="0">
              <a:lnSpc>
                <a:spcPts val="2544"/>
              </a:lnSpc>
            </a:pPr>
            <a:r>
              <a:rPr lang="en-US" sz="1100">
                <a:latin typeface="Calibri"/>
              </a:rPr>
              <a:t>%env PATH={PATH}:/home/jupyter/.local/bin REGION="Europe-west4" #Netherlands region</a:t>
            </a:r>
          </a:p>
          <a:p>
            <a:pPr algn="just" indent="0">
              <a:lnSpc>
                <a:spcPts val="2544"/>
              </a:lnSpc>
            </a:pPr>
            <a:r>
              <a:rPr lang="en-US" sz="1100">
                <a:latin typeface="Calibri"/>
              </a:rPr>
              <a:t>#    Get project name</a:t>
            </a:r>
          </a:p>
          <a:p>
            <a:pPr marR="1121664" indent="0">
              <a:lnSpc>
                <a:spcPts val="2544"/>
              </a:lnSpc>
            </a:pPr>
            <a:r>
              <a:rPr lang="en-US" sz="1100">
                <a:latin typeface="Calibri"/>
              </a:rPr>
              <a:t>shell_output=!gcloud config get-value project 2&gt; /dev/null PROJECT_ID=shell_output[0]</a:t>
            </a:r>
          </a:p>
          <a:p>
            <a:pPr algn="just" indent="0">
              <a:lnSpc>
                <a:spcPts val="2544"/>
              </a:lnSpc>
            </a:pPr>
            <a:r>
              <a:rPr lang="en-US" sz="1100">
                <a:latin typeface="Calibri"/>
              </a:rPr>
              <a:t>BUCKET_NAME = "test"</a:t>
            </a:r>
          </a:p>
          <a:p>
            <a:pPr algn="just" indent="0">
              <a:lnSpc>
                <a:spcPts val="2544"/>
              </a:lnSpc>
            </a:pPr>
            <a:r>
              <a:rPr lang="en-US" sz="1100">
                <a:latin typeface="Calibri"/>
              </a:rPr>
              <a:t>BUCKET_URI = f"gs://{BUCKET_NAME}"</a:t>
            </a:r>
          </a:p>
          <a:p>
            <a:pPr algn="just" indent="0">
              <a:lnSpc>
                <a:spcPts val="2544"/>
              </a:lnSpc>
            </a:pPr>
            <a:r>
              <a:rPr lang="en-US" sz="1100">
                <a:latin typeface="Calibri"/>
              </a:rPr>
              <a:t>#    Create bucket</a:t>
            </a:r>
          </a:p>
          <a:p>
            <a:pPr algn="just" indent="0">
              <a:lnSpc>
                <a:spcPts val="2544"/>
              </a:lnSpc>
            </a:pPr>
            <a:r>
              <a:rPr lang="en-US" sz="1100">
                <a:latin typeface="Calibri"/>
              </a:rPr>
              <a:t>PIPELINE_ROOT = f"{BUCKET_URI}/pipeline_root_mist/"</a:t>
            </a:r>
          </a:p>
          <a:p>
            <a:pPr algn="just" indent="0">
              <a:lnSpc>
                <a:spcPts val="2544"/>
              </a:lnSpc>
            </a:pPr>
            <a:r>
              <a:rPr lang="en-US" sz="1100">
                <a:latin typeface="Calibri"/>
              </a:rPr>
              <a:t>#    Give the name of the pipeline</a:t>
            </a:r>
          </a:p>
          <a:p>
            <a:pPr algn="just" indent="0">
              <a:lnSpc>
                <a:spcPts val="2544"/>
              </a:lnSpc>
            </a:pPr>
            <a:r>
              <a:rPr lang="en-US" sz="1100">
                <a:latin typeface="Calibri"/>
              </a:rPr>
              <a:t>PIPELINE_JSON_NAME = 'pipeline-deep-learning-codecarbon.json'</a:t>
            </a:r>
          </a:p>
          <a:p>
            <a:pPr algn="just" indent="0">
              <a:lnSpc>
                <a:spcPts val="2544"/>
              </a:lnSpc>
            </a:pPr>
            <a:r>
              <a:rPr lang="en-US" sz="1100">
                <a:latin typeface="Calibri"/>
              </a:rPr>
              <a:t>USER_FLAG = "—user"</a:t>
            </a:r>
          </a:p>
          <a:p>
            <a:pPr algn="just" indent="0">
              <a:lnSpc>
                <a:spcPts val="2544"/>
              </a:lnSpc>
            </a:pPr>
            <a:r>
              <a:rPr lang="en-US" sz="1100">
                <a:latin typeface="Calibri"/>
              </a:rPr>
              <a:t>#    Give the experiment name</a:t>
            </a:r>
          </a:p>
          <a:p>
            <a:pPr algn="just" indent="0">
              <a:lnSpc>
                <a:spcPts val="2544"/>
              </a:lnSpc>
            </a:pPr>
            <a:r>
              <a:rPr lang="en-US" sz="1100">
                <a:latin typeface="Calibri"/>
              </a:rPr>
              <a:t>TIMESTAMP =datetime.now().strftime("%Y%m%d%H%M%S")</a:t>
            </a:r>
          </a:p>
          <a:p>
            <a:pPr algn="just" indent="0">
              <a:lnSpc>
                <a:spcPts val="2544"/>
              </a:lnSpc>
            </a:pPr>
            <a:r>
              <a:rPr lang="en-US" sz="1100">
                <a:latin typeface="Calibri"/>
              </a:rPr>
              <a:t>TASK = "classif"</a:t>
            </a:r>
          </a:p>
          <a:p>
            <a:pPr algn="just" indent="0">
              <a:lnSpc>
                <a:spcPts val="2544"/>
              </a:lnSpc>
            </a:pPr>
            <a:r>
              <a:rPr lang="en-US" sz="1100">
                <a:latin typeface="Calibri"/>
              </a:rPr>
              <a:t>MODEL_TYPE = "gpu-cnn"</a:t>
            </a:r>
          </a:p>
          <a:p>
            <a:pPr algn="just" indent="0">
              <a:lnSpc>
                <a:spcPts val="2544"/>
              </a:lnSpc>
            </a:pPr>
            <a:r>
              <a:rPr lang="en-US" sz="1100">
                <a:latin typeface="Calibri"/>
              </a:rPr>
              <a:t>#    Set the name of the pipeline job</a:t>
            </a:r>
          </a:p>
          <a:p>
            <a:pPr algn="just" indent="0">
              <a:lnSpc>
                <a:spcPts val="2544"/>
              </a:lnSpc>
            </a:pPr>
            <a:r>
              <a:rPr lang="en-US" sz="1100">
                <a:latin typeface="Calibri"/>
              </a:rPr>
              <a:t>DISPLAY_NAME = 'pipeline-deep-learning-cnn-gpu-job{}'.format(TIMESTAMP}</a:t>
            </a:r>
          </a:p>
          <a:p>
            <a:pPr algn="just" indent="0">
              <a:lnSpc>
                <a:spcPts val="2544"/>
              </a:lnSpc>
            </a:pPr>
            <a:r>
              <a:rPr lang="en-US" sz="1100">
                <a:latin typeface="Calibri"/>
              </a:rPr>
              <a:t>#    If you need a service account</a:t>
            </a:r>
          </a:p>
          <a:p>
            <a:pPr algn="just" indent="0">
              <a:lnSpc>
                <a:spcPts val="2544"/>
              </a:lnSpc>
            </a:pPr>
            <a:r>
              <a:rPr lang="en-US" sz="1100">
                <a:latin typeface="Calibri"/>
              </a:rPr>
              <a:t>Os.environ["GOOGLE_APPUCATION-CREDENTIALS"]=".../../secrets/test.json"</a:t>
            </a:r>
          </a:p>
          <a:p>
            <a:pPr algn="just" indent="0">
              <a:spcAft>
                <a:spcPts val="2940"/>
              </a:spcAft>
            </a:pPr>
            <a:r>
              <a:rPr lang="en-US" sz="1100">
                <a:latin typeface="Calibri"/>
              </a:rPr>
              <a:t>SA</a:t>
            </a:r>
            <a:r>
              <a:rPr lang="en-US" sz="1100">
                <a:latin typeface="Calibri"/>
              </a:rPr>
              <a:t>=</a:t>
            </a:r>
            <a:r>
              <a:rPr lang="en-US" u="sng" sz="1100">
                <a:solidFill>
                  <a:srgbClr val="0000FF"/>
                </a:solidFill>
                <a:latin typeface="Calibri"/>
              </a:rPr>
              <a:t>test@YOUR PROJECT ID.iam.gserviceaccount.com</a:t>
            </a:r>
          </a:p>
          <a:p>
            <a:pPr algn="just" indent="0">
              <a:spcAft>
                <a:spcPts val="1050"/>
              </a:spcAft>
            </a:pPr>
            <a:r>
              <a:rPr lang="en-US" sz="1100">
                <a:latin typeface="Calibri"/>
              </a:rPr>
              <a:t>@component(</a:t>
            </a:r>
          </a:p>
          <a:p>
            <a:pPr marL="482600" indent="0">
              <a:spcAft>
                <a:spcPts val="1050"/>
              </a:spcAft>
            </a:pPr>
            <a:r>
              <a:rPr lang="en-US" sz="1100">
                <a:latin typeface="Calibri"/>
              </a:rPr>
              <a:t>Packages_to_install = [</a:t>
            </a:r>
          </a:p>
        </p:txBody>
      </p:sp>
      <p:sp>
        <p:nvSpPr>
          <p:cNvPr id="3" name=""/>
          <p:cNvSpPr/>
          <p:nvPr/>
        </p:nvSpPr>
        <p:spPr>
          <a:xfrm>
            <a:off x="1877568" y="8689848"/>
            <a:ext cx="691896" cy="131064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>
              <a:spcBef>
                <a:spcPts val="1050"/>
              </a:spcBef>
            </a:pPr>
            <a:r>
              <a:rPr lang="en-US" sz="1100">
                <a:latin typeface="Calibri"/>
              </a:rPr>
              <a:t>codecarbon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1877568" y="935736"/>
            <a:ext cx="822960" cy="131064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1050">
                <a:latin typeface="Calibri"/>
              </a:rPr>
              <a:t>carbontracker'</a:t>
            </a:r>
          </a:p>
        </p:txBody>
      </p:sp>
      <p:sp>
        <p:nvSpPr>
          <p:cNvPr id="3" name=""/>
          <p:cNvSpPr/>
          <p:nvPr/>
        </p:nvSpPr>
        <p:spPr>
          <a:xfrm>
            <a:off x="896112" y="1252728"/>
            <a:ext cx="4648200" cy="7568184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L="482600" indent="0">
              <a:spcAft>
                <a:spcPts val="1050"/>
              </a:spcAft>
            </a:pPr>
            <a:r>
              <a:rPr lang="en-US" sz="1100">
                <a:latin typeface="Calibri"/>
              </a:rPr>
              <a:t>], base_image="gcr.io/deepleaming-platform-release/tf-gpu,2-11:latest",</a:t>
            </a:r>
          </a:p>
          <a:p>
            <a:pPr indent="0">
              <a:spcAft>
                <a:spcPts val="1050"/>
              </a:spcAft>
            </a:pPr>
            <a:r>
              <a:rPr lang="en-US" sz="1100">
                <a:latin typeface="Calibri"/>
              </a:rPr>
              <a:t>)</a:t>
            </a:r>
          </a:p>
          <a:p>
            <a:pPr marL="482600" marR="2164080" indent="-482600">
              <a:lnSpc>
                <a:spcPts val="2544"/>
              </a:lnSpc>
            </a:pPr>
            <a:r>
              <a:rPr lang="en-US" sz="1100">
                <a:latin typeface="Calibri"/>
              </a:rPr>
              <a:t>Def train_deep_learning_fashion_mist_job( learning_rate: float, epochs: int, batch_size: int, kpi_co2: Output[Metrics], model_trained: Output[Model],</a:t>
            </a:r>
          </a:p>
          <a:p>
            <a:pPr indent="0">
              <a:spcAft>
                <a:spcPts val="1050"/>
              </a:spcAft>
            </a:pPr>
            <a:r>
              <a:rPr lang="en-US" sz="1100">
                <a:latin typeface="Calibri"/>
              </a:rPr>
              <a:t>):</a:t>
            </a:r>
          </a:p>
          <a:p>
            <a:pPr marR="1821180" indent="0">
              <a:lnSpc>
                <a:spcPts val="2544"/>
              </a:lnSpc>
            </a:pPr>
            <a:r>
              <a:rPr lang="en-US" sz="1100">
                <a:latin typeface="Calibri"/>
              </a:rPr>
              <a:t>import tensorflow as tf import os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import pandas as pd</a:t>
            </a:r>
          </a:p>
          <a:p>
            <a:pPr algn="just" indent="0">
              <a:lnSpc>
                <a:spcPts val="2544"/>
              </a:lnSpc>
            </a:pPr>
            <a:r>
              <a:rPr lang="en-US" sz="1100">
                <a:latin typeface="Calibri"/>
              </a:rPr>
              <a:t>#    Import Code Carbon</a:t>
            </a:r>
          </a:p>
          <a:p>
            <a:pPr algn="just" indent="0">
              <a:lnSpc>
                <a:spcPts val="2544"/>
              </a:lnSpc>
            </a:pPr>
            <a:r>
              <a:rPr lang="en-US" sz="1100">
                <a:latin typeface="Calibri"/>
              </a:rPr>
              <a:t>from codecarbon import OfflineEmissionsTracker</a:t>
            </a:r>
          </a:p>
          <a:p>
            <a:pPr algn="just" indent="0">
              <a:lnSpc>
                <a:spcPts val="2544"/>
              </a:lnSpc>
            </a:pPr>
            <a:r>
              <a:rPr lang="en-US" sz="1100">
                <a:latin typeface="Calibri"/>
              </a:rPr>
              <a:t>#    Import CarbonTracker</a:t>
            </a:r>
          </a:p>
          <a:p>
            <a:pPr marR="1821180" indent="0">
              <a:lnSpc>
                <a:spcPts val="2544"/>
              </a:lnSpc>
            </a:pPr>
            <a:r>
              <a:rPr lang="en-US" sz="1100">
                <a:latin typeface="Calibri"/>
              </a:rPr>
              <a:t>from carbontracker.tracker import CarbonTracker from carbontracker import parser</a:t>
            </a:r>
          </a:p>
          <a:p>
            <a:pPr marR="1821180" indent="0">
              <a:lnSpc>
                <a:spcPts val="2544"/>
              </a:lnSpc>
            </a:pPr>
            <a:r>
              <a:rPr lang="en-US" sz="1100">
                <a:latin typeface="Calibri"/>
              </a:rPr>
              <a:t>#    Define variables NO_CLASSES = 10 Img_rows, img_cols - 28, 28 Input_shape = (img_rows, img_cols, 1)</a:t>
            </a:r>
          </a:p>
          <a:p>
            <a:pPr marR="1821180" indent="0">
              <a:lnSpc>
                <a:spcPts val="2544"/>
              </a:lnSpc>
            </a:pPr>
            <a:r>
              <a:rPr lang="en-US" sz="1100">
                <a:latin typeface="Calibri"/>
              </a:rPr>
              <a:t>DIR_LOG='log' #dir to track carbon tracker logs #Fashion-MNIST is a dataset of Zalando's article Fashion mnist = tf.keras.datasets.fashion.mnist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902208" y="932688"/>
            <a:ext cx="1115568" cy="158496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>
              <a:spcAft>
                <a:spcPts val="1050"/>
              </a:spcAft>
            </a:pPr>
            <a:r>
              <a:rPr lang="en-US" sz="1100">
                <a:latin typeface="Calibri"/>
              </a:rPr>
              <a:t>def create_dir(log):</a:t>
            </a:r>
          </a:p>
        </p:txBody>
      </p:sp>
      <p:sp>
        <p:nvSpPr>
          <p:cNvPr id="3" name=""/>
          <p:cNvSpPr/>
          <p:nvPr/>
        </p:nvSpPr>
        <p:spPr>
          <a:xfrm>
            <a:off x="896112" y="1271016"/>
            <a:ext cx="4794504" cy="7251192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L="469900" indent="0">
              <a:lnSpc>
                <a:spcPts val="2544"/>
              </a:lnSpc>
              <a:spcBef>
                <a:spcPts val="1050"/>
              </a:spcBef>
            </a:pPr>
            <a:r>
              <a:rPr lang="en-US" sz="1100">
                <a:latin typeface="Calibri"/>
              </a:rPr>
              <a:t>try:</a:t>
            </a:r>
          </a:p>
          <a:p>
            <a:pPr marL="469900" marR="2907284" indent="469900">
              <a:lnSpc>
                <a:spcPts val="2544"/>
              </a:lnSpc>
            </a:pPr>
            <a:r>
              <a:rPr lang="en-US" sz="1100">
                <a:latin typeface="Calibri"/>
              </a:rPr>
              <a:t>os.makedirs(log) except OSerror: pass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create_dir(DIR_LOG)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fashion_mnist = tf.keras.datasets,fashion_mnist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(x_train, y_train), (x_test, y_test) = fashion_mnist.load_data()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#recall training images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x_train = x_train.reshape(x_train.shape[0], img_rows, img_cols, 1)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x_test = x_test.reshape(x_test.shape[0], img_rows, img_cols, 1)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x_train = x_train.astype('float32')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x_test = x_test.astype('float32')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x_train /= 255.0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x_test /= 255.0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model=tf.keras.Sequential([</a:t>
            </a:r>
          </a:p>
          <a:p>
            <a:pPr marL="469900" indent="0">
              <a:lnSpc>
                <a:spcPts val="2544"/>
              </a:lnSpc>
            </a:pPr>
            <a:r>
              <a:rPr lang="en-US" sz="1100">
                <a:latin typeface="Calibri"/>
              </a:rPr>
              <a:t>tf.keras.layers.Conv2D(32,(3,3),activation='relu',mput_shape=input_shape),</a:t>
            </a:r>
          </a:p>
          <a:p>
            <a:pPr marL="469900" indent="0">
              <a:lnSpc>
                <a:spcPts val="2544"/>
              </a:lnSpc>
            </a:pPr>
            <a:r>
              <a:rPr lang="en-US" sz="1100">
                <a:latin typeface="Calibri"/>
              </a:rPr>
              <a:t>tf.keras.layers.MaxPooling2D(2,2),</a:t>
            </a:r>
          </a:p>
          <a:p>
            <a:pPr marL="469900" indent="0">
              <a:lnSpc>
                <a:spcPts val="2544"/>
              </a:lnSpc>
            </a:pPr>
            <a:r>
              <a:rPr lang="en-US" sz="1100">
                <a:latin typeface="Calibri"/>
              </a:rPr>
              <a:t>tf.keras.layers.Conv2D(64,(3,3),activation='relu'),</a:t>
            </a:r>
          </a:p>
          <a:p>
            <a:pPr marL="469900" indent="0">
              <a:lnSpc>
                <a:spcPts val="2544"/>
              </a:lnSpc>
            </a:pPr>
            <a:r>
              <a:rPr lang="en-US" sz="1100">
                <a:latin typeface="Calibri"/>
              </a:rPr>
              <a:t>tf.keras.layers.MaxPooling2D(2,2),</a:t>
            </a:r>
          </a:p>
          <a:p>
            <a:pPr marL="469900" indent="0">
              <a:lnSpc>
                <a:spcPts val="2544"/>
              </a:lnSpc>
            </a:pPr>
            <a:r>
              <a:rPr lang="en-US" sz="1100">
                <a:latin typeface="Calibri"/>
              </a:rPr>
              <a:t>tf.keras.layers.Dense(128,activation='relu'),</a:t>
            </a:r>
          </a:p>
          <a:p>
            <a:pPr marL="469900" indent="0">
              <a:lnSpc>
                <a:spcPts val="2544"/>
              </a:lnSpc>
            </a:pPr>
            <a:r>
              <a:rPr lang="en-US" sz="1100">
                <a:latin typeface="Calibri"/>
              </a:rPr>
              <a:t>tf.keras.layers.Flatten(),</a:t>
            </a:r>
          </a:p>
          <a:p>
            <a:pPr marL="469900" indent="0">
              <a:lnSpc>
                <a:spcPts val="2544"/>
              </a:lnSpc>
            </a:pPr>
            <a:r>
              <a:rPr lang="en-US" sz="1100">
                <a:latin typeface="Calibri"/>
              </a:rPr>
              <a:t>tf.keras.layers.Dense(128,activation='relu'),</a:t>
            </a:r>
          </a:p>
          <a:p>
            <a:pPr marL="469900" indent="0">
              <a:lnSpc>
                <a:spcPts val="2544"/>
              </a:lnSpc>
            </a:pPr>
            <a:r>
              <a:rPr lang="en-US" sz="1100">
                <a:latin typeface="Calibri"/>
              </a:rPr>
              <a:t>tf.keras.layers.Dense(NO_CLASSES, activation='softmax'),</a:t>
            </a:r>
          </a:p>
        </p:txBody>
      </p:sp>
      <p:sp>
        <p:nvSpPr>
          <p:cNvPr id="4" name=""/>
          <p:cNvSpPr/>
          <p:nvPr/>
        </p:nvSpPr>
        <p:spPr>
          <a:xfrm>
            <a:off x="902208" y="8686800"/>
            <a:ext cx="106680" cy="158496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/>
            <a:r>
              <a:rPr lang="en-US" sz="1100">
                <a:latin typeface="Calibri"/>
              </a:rPr>
              <a:t>])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905256" y="932688"/>
            <a:ext cx="4666488" cy="158496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>
              <a:spcAft>
                <a:spcPts val="1050"/>
              </a:spcAft>
            </a:pPr>
            <a:r>
              <a:rPr lang="en-US" sz="1100">
                <a:latin typeface="Calibri"/>
              </a:rPr>
              <a:t>model.compile(optimizer = tf.keras.optimizers.Adam(learning_rate-learning_rate)</a:t>
            </a:r>
          </a:p>
        </p:txBody>
      </p:sp>
      <p:sp>
        <p:nvSpPr>
          <p:cNvPr id="3" name=""/>
          <p:cNvSpPr/>
          <p:nvPr/>
        </p:nvSpPr>
        <p:spPr>
          <a:xfrm>
            <a:off x="896112" y="1258824"/>
            <a:ext cx="4379976" cy="7586472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L="939800" indent="0">
              <a:lnSpc>
                <a:spcPts val="2544"/>
              </a:lnSpc>
              <a:spcBef>
                <a:spcPts val="1050"/>
              </a:spcBef>
            </a:pPr>
            <a:r>
              <a:rPr lang="en-US" sz="1100">
                <a:latin typeface="Calibri"/>
              </a:rPr>
              <a:t>loss=tf.keras.losses.sparse_categorical_crossentropy,</a:t>
            </a:r>
          </a:p>
          <a:p>
            <a:pPr marL="939800" indent="0">
              <a:lnSpc>
                <a:spcPts val="2544"/>
              </a:lnSpc>
            </a:pPr>
            <a:r>
              <a:rPr lang="en-US" sz="1100">
                <a:latin typeface="Calibri"/>
              </a:rPr>
              <a:t>metrics=["accuracy"])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# Start Codecarbon and specify the Netherlands acronyms NLD codeCarbon = OfflmeEmissionsTracker(country_iso_code="NLD") codeCarbon.start()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#Start Carbon tracker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carbon_tracker = CarbonTracker(epochs=epochs, log_dir="./"+DIR_LOG+"/") carbon_tracker.epoch_start()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#fit model on training data model.fit(</a:t>
            </a:r>
          </a:p>
          <a:p>
            <a:pPr marL="482600" indent="0">
              <a:lnSpc>
                <a:spcPts val="2544"/>
              </a:lnSpc>
            </a:pPr>
            <a:r>
              <a:rPr lang="en-US" sz="1100">
                <a:latin typeface="Calibri"/>
              </a:rPr>
              <a:t>x_train,</a:t>
            </a:r>
          </a:p>
          <a:p>
            <a:pPr marL="482600" indent="0">
              <a:lnSpc>
                <a:spcPts val="2544"/>
              </a:lnSpc>
            </a:pPr>
            <a:r>
              <a:rPr lang="en-US" sz="1100">
                <a:latin typeface="Calibri"/>
              </a:rPr>
              <a:t>y_train,</a:t>
            </a:r>
          </a:p>
          <a:p>
            <a:pPr marL="482600" indent="0">
              <a:lnSpc>
                <a:spcPts val="2544"/>
              </a:lnSpc>
            </a:pPr>
            <a:r>
              <a:rPr lang="en-US" sz="1100">
                <a:latin typeface="Calibri"/>
              </a:rPr>
              <a:t>epochs=epochs,</a:t>
            </a:r>
          </a:p>
          <a:p>
            <a:pPr marL="482600" indent="0">
              <a:lnSpc>
                <a:spcPts val="2544"/>
              </a:lnSpc>
            </a:pPr>
            <a:r>
              <a:rPr lang="en-US" sz="1100">
                <a:latin typeface="Calibri"/>
              </a:rPr>
              <a:t>shuffle=True,</a:t>
            </a:r>
          </a:p>
          <a:p>
            <a:pPr marL="482600" indent="0">
              <a:lnSpc>
                <a:spcPts val="2544"/>
              </a:lnSpc>
            </a:pPr>
            <a:r>
              <a:rPr lang="en-US" sz="1100">
                <a:latin typeface="Calibri"/>
              </a:rPr>
              <a:t>batch_size=batch_size,</a:t>
            </a:r>
          </a:p>
          <a:p>
            <a:pPr marL="482600" indent="0">
              <a:lnSpc>
                <a:spcPts val="2544"/>
              </a:lnSpc>
            </a:pPr>
            <a:r>
              <a:rPr lang="en-US" sz="1100">
                <a:latin typeface="Calibri"/>
              </a:rPr>
              <a:t>validation_split=0.2)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#Stop carbon tracking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carbontracker.epoch_end()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emissions_codecarbon: float = codecarbon.stop()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logs = parser.parse_all_logs(log_dir="./"+DIR_LOG+"/")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carbontracker.stop()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#log data first_log = logs[0]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emissions_carbontracker: diet = first_log['pred']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896112" y="929640"/>
            <a:ext cx="5526024" cy="7915656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kpi_co2.log_metric("emissions_codecarbonco2eq(g/kwh)", float(emissions_codecarbon) * 1000) kpi_co2.log_metric("emissions_carbontracker (g/kwh)", emissions_carbontracker['co2eq(g)'])</a:t>
            </a:r>
          </a:p>
          <a:p>
            <a:pPr algn="just" indent="0">
              <a:lnSpc>
                <a:spcPts val="2544"/>
              </a:lnSpc>
            </a:pPr>
            <a:r>
              <a:rPr lang="en-US" sz="1100">
                <a:latin typeface="Calibri"/>
              </a:rPr>
              <a:t>#    Save model</a:t>
            </a:r>
          </a:p>
          <a:p>
            <a:pPr algn="just" indent="0">
              <a:lnSpc>
                <a:spcPts val="2544"/>
              </a:lnSpc>
              <a:spcAft>
                <a:spcPts val="1680"/>
              </a:spcAft>
            </a:pPr>
            <a:r>
              <a:rPr lang="en-US" sz="1100">
                <a:latin typeface="Calibri"/>
              </a:rPr>
              <a:t>model.save(model_trained.path)</a:t>
            </a:r>
          </a:p>
          <a:p>
            <a:pPr algn="just" indent="0">
              <a:lnSpc>
                <a:spcPts val="2544"/>
              </a:lnSpc>
            </a:pPr>
            <a:r>
              <a:rPr lang="en-US" sz="1100">
                <a:latin typeface="Calibri"/>
              </a:rPr>
              <a:t>def evaluate_model(</a:t>
            </a:r>
          </a:p>
          <a:p>
            <a:pPr marR="2292604" indent="482600">
              <a:lnSpc>
                <a:spcPts val="2544"/>
              </a:lnSpc>
            </a:pPr>
            <a:r>
              <a:rPr lang="en-US" sz="1100">
                <a:latin typeface="Calibri"/>
              </a:rPr>
              <a:t>model_trained: Input[Model], algo_metrics:Output[Metrics], metric_confusion_matrix: Output[ClassificationMetrics]): import numpy as np import tensorflow as tf</a:t>
            </a:r>
          </a:p>
          <a:p>
            <a:pPr marR="2902204" indent="0">
              <a:lnSpc>
                <a:spcPts val="2544"/>
              </a:lnSpc>
            </a:pPr>
            <a:r>
              <a:rPr lang="en-US" sz="1100">
                <a:latin typeface="Calibri"/>
              </a:rPr>
              <a:t>from sklearn.metrics import confusion_matrix img_rows, img_cols = 28, 28</a:t>
            </a:r>
          </a:p>
          <a:p>
            <a:pPr algn="just" indent="0">
              <a:lnSpc>
                <a:spcPts val="2544"/>
              </a:lnSpc>
            </a:pPr>
            <a:r>
              <a:rPr lang="en-US" sz="1100">
                <a:latin typeface="Calibri"/>
              </a:rPr>
              <a:t>#    Get test data</a:t>
            </a:r>
          </a:p>
          <a:p>
            <a:pPr algn="just" indent="0">
              <a:lnSpc>
                <a:spcPts val="2544"/>
              </a:lnSpc>
            </a:pPr>
            <a:r>
              <a:rPr lang="en-US" sz="1100">
                <a:latin typeface="Calibri"/>
              </a:rPr>
              <a:t>Fashion_mnist = tf.keras.datasets.fashion_mnist</a:t>
            </a:r>
          </a:p>
          <a:p>
            <a:pPr algn="just" indent="0">
              <a:lnSpc>
                <a:spcPts val="2544"/>
              </a:lnSpc>
            </a:pPr>
            <a:r>
              <a:rPr lang="en-US" sz="1100">
                <a:latin typeface="Calibri"/>
              </a:rPr>
              <a:t>(_,_), (x_test, y_test) = fashion_mnist.load_data()</a:t>
            </a:r>
          </a:p>
          <a:p>
            <a:pPr algn="just" indent="0">
              <a:lnSpc>
                <a:spcPts val="2544"/>
              </a:lnSpc>
            </a:pPr>
            <a:r>
              <a:rPr lang="en-US" sz="1100">
                <a:latin typeface="Calibri"/>
              </a:rPr>
              <a:t>x_test = x_test.reshape(x_test.shape[0], img_rows, img_cols, 1)</a:t>
            </a:r>
          </a:p>
          <a:p>
            <a:pPr algn="just" indent="0">
              <a:lnSpc>
                <a:spcPts val="2544"/>
              </a:lnSpc>
            </a:pPr>
            <a:r>
              <a:rPr lang="en-US" sz="1100">
                <a:latin typeface="Calibri"/>
              </a:rPr>
              <a:t>x_test = x_test.astype('float32')</a:t>
            </a:r>
          </a:p>
          <a:p>
            <a:pPr algn="just" indent="0">
              <a:lnSpc>
                <a:spcPts val="2544"/>
              </a:lnSpc>
            </a:pPr>
            <a:r>
              <a:rPr lang="en-US" sz="1100">
                <a:latin typeface="Calibri"/>
              </a:rPr>
              <a:t>x_test /= 255.0</a:t>
            </a:r>
          </a:p>
          <a:p>
            <a:pPr algn="just" indent="0">
              <a:lnSpc>
                <a:spcPts val="2544"/>
              </a:lnSpc>
            </a:pPr>
            <a:r>
              <a:rPr lang="en-US" sz="1100">
                <a:latin typeface="Calibri"/>
              </a:rPr>
              <a:t>#    Load the model</a:t>
            </a:r>
          </a:p>
          <a:p>
            <a:pPr algn="just" indent="0">
              <a:lnSpc>
                <a:spcPts val="2544"/>
              </a:lnSpc>
            </a:pPr>
            <a:r>
              <a:rPr lang="en-US" sz="1100">
                <a:latin typeface="Calibri"/>
              </a:rPr>
              <a:t>Model = tf.keras.models.load_model(model_trained.path)</a:t>
            </a:r>
          </a:p>
          <a:p>
            <a:pPr marR="2902204" indent="0">
              <a:lnSpc>
                <a:spcPts val="2544"/>
              </a:lnSpc>
            </a:pPr>
            <a:r>
              <a:rPr lang="en-US" sz="1100">
                <a:latin typeface="Calibri"/>
              </a:rPr>
              <a:t>#Generate predictions on test dataset predictions = model.predict(x_test).argmax(1)</a:t>
            </a:r>
          </a:p>
          <a:p>
            <a:pPr algn="just" indent="0">
              <a:lnSpc>
                <a:spcPts val="2544"/>
              </a:lnSpc>
            </a:pPr>
            <a:r>
              <a:rPr lang="en-US" sz="1100">
                <a:latin typeface="Calibri"/>
              </a:rPr>
              <a:t>#    Evaluate the model</a:t>
            </a:r>
          </a:p>
          <a:p>
            <a:pPr algn="just" indent="0">
              <a:lnSpc>
                <a:spcPts val="2544"/>
              </a:lnSpc>
            </a:pPr>
            <a:r>
              <a:rPr lang="en-US" sz="1100">
                <a:latin typeface="Calibri"/>
              </a:rPr>
              <a:t>loss, acc = model.evaluate(x_test, y_test, batch_size=64)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899160" y="941832"/>
            <a:ext cx="780288" cy="149352"/>
          </a:xfrm>
          <a:prstGeom prst="rect">
            <a:avLst/>
          </a:prstGeom>
        </p:spPr>
        <p:txBody>
          <a:bodyPr lIns="0" tIns="0" rIns="0" bIns="0" wrap="none">
            <a:noAutofit/>
          </a:bodyPr>
          <a:p>
            <a:pPr indent="0">
              <a:spcAft>
                <a:spcPts val="1050"/>
              </a:spcAft>
            </a:pPr>
            <a:r>
              <a:rPr lang="en-US" sz="1100">
                <a:latin typeface="Calibri"/>
              </a:rPr>
              <a:t># Log metrics</a:t>
            </a:r>
          </a:p>
        </p:txBody>
      </p:sp>
      <p:sp>
        <p:nvSpPr>
          <p:cNvPr id="3" name=""/>
          <p:cNvSpPr/>
          <p:nvPr/>
        </p:nvSpPr>
        <p:spPr>
          <a:xfrm>
            <a:off x="896112" y="1255776"/>
            <a:ext cx="5775960" cy="7659624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marR="1625600" indent="0">
              <a:lnSpc>
                <a:spcPts val="2544"/>
              </a:lnSpc>
              <a:spcBef>
                <a:spcPts val="1050"/>
              </a:spcBef>
            </a:pPr>
            <a:r>
              <a:rPr lang="en-US" sz="1100">
                <a:latin typeface="Calibri"/>
              </a:rPr>
              <a:t>algo_metncs.log_metric("accuracy", acc * 100) algo_metncs.log_metric("loss", loss)</a:t>
            </a:r>
          </a:p>
          <a:p>
            <a:pPr indent="0">
              <a:lnSpc>
                <a:spcPts val="1536"/>
              </a:lnSpc>
              <a:spcAft>
                <a:spcPts val="2310"/>
              </a:spcAft>
            </a:pPr>
            <a:r>
              <a:rPr lang="en-US" sz="1100">
                <a:latin typeface="Calibri"/>
              </a:rPr>
              <a:t>metric_confusion_matrix.log_confusion_matrix([str(i) for I in range(10)], confusion_matrix(y_test, predictions).tolist())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@dsl.pipeline(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# Default pipeline root. You can override it when submitting the pipeline.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pipeline_root=PIPELINE_ROOT,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name="pipeline-deep-leammg",</a:t>
            </a:r>
          </a:p>
          <a:p>
            <a:pPr indent="0">
              <a:spcAft>
                <a:spcPts val="1050"/>
              </a:spcAft>
            </a:pPr>
            <a:r>
              <a:rPr lang="en-US" sz="1100">
                <a:latin typeface="Calibri"/>
              </a:rPr>
              <a:t>)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def pipeline(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learning_rate: float,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epochs: int,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batch_size: int,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project: str = PROJECT_ID,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region: str = REGION,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display_name: str = DISPLAY_NAME,</a:t>
            </a:r>
          </a:p>
          <a:p>
            <a:pPr indent="0">
              <a:lnSpc>
                <a:spcPts val="2544"/>
              </a:lnSpc>
            </a:pPr>
            <a:r>
              <a:rPr lang="en-US" sz="1100">
                <a:latin typeface="Calibri"/>
              </a:rPr>
              <a:t>api_endpoint: str = REGION+"-aiplatform.googleapis.com",</a:t>
            </a:r>
          </a:p>
          <a:p>
            <a:pPr indent="0">
              <a:lnSpc>
                <a:spcPts val="2736"/>
              </a:lnSpc>
            </a:pPr>
            <a:r>
              <a:rPr lang="en-US" sz="1100">
                <a:latin typeface="Calibri"/>
              </a:rPr>
              <a:t>serving_container_image_uri: str = "Europe-docker.pkg.dev/vertex-ai/prediction/tf2-gpu,2-11:latest" ):</a:t>
            </a:r>
          </a:p>
          <a:p>
            <a:pPr indent="0">
              <a:spcAft>
                <a:spcPts val="1050"/>
              </a:spcAft>
            </a:pPr>
            <a:r>
              <a:rPr lang="en-US" sz="1100">
                <a:latin typeface="Calibri"/>
              </a:rPr>
              <a:t>deep_learning_mist_task = (</a:t>
            </a:r>
          </a:p>
          <a:p>
            <a:pPr indent="0">
              <a:lnSpc>
                <a:spcPts val="1560"/>
              </a:lnSpc>
              <a:spcAft>
                <a:spcPts val="420"/>
              </a:spcAft>
            </a:pPr>
            <a:r>
              <a:rPr lang="en-US" sz="1100">
                <a:latin typeface="Calibri"/>
              </a:rPr>
              <a:t>train_deep_learning_fashion_mist_job(learning_rate=learning_rate, epochs=epochs, batch_size=batch_size)</a:t>
            </a:r>
          </a:p>
          <a:p>
            <a:pPr indent="0">
              <a:spcAft>
                <a:spcPts val="1050"/>
              </a:spcAft>
            </a:pPr>
            <a:r>
              <a:rPr lang="en-US" sz="1100">
                <a:latin typeface="Calibri"/>
              </a:rPr>
              <a:t>.add_node_selector_constraint(</a:t>
            </a:r>
          </a:p>
          <a:p>
            <a:pPr indent="0"/>
            <a:r>
              <a:rPr lang="en-US" sz="1100">
                <a:latin typeface="Calibri"/>
              </a:rPr>
              <a:t>label_name="cloud.google.com/gke-accelerator",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core.xml><?xml version="1.0" encoding="utf-8"?>
<cp:coreProperties xmlns:cp="http://schemas.openxmlformats.org/package/2006/metadata/core-properties" xmlns:dc="http://purl.org/dc/elements/1.1/">
  <dc:title/>
  <dc:subject/>
  <dc:creator>SHAILJA</dc:creator>
  <cp:keywords/>
</cp:coreProperties>
</file>