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24384000" cy="13716000"/>
  <p:notesSz cx="6858000" cy="9144000"/>
  <p:defaultTextStyle>
    <a:defPPr>
      <a:defRPr lang="en-US"/>
    </a:defPPr>
    <a:lvl1pPr algn="l" defTabSz="647700" rtl="0" eaLnBrk="0" fontAlgn="base" hangingPunct="0">
      <a:spcBef>
        <a:spcPct val="0"/>
      </a:spcBef>
      <a:spcAft>
        <a:spcPct val="0"/>
      </a:spcAft>
      <a:defRPr sz="3500" kern="1200">
        <a:solidFill>
          <a:srgbClr val="5B5854"/>
        </a:solidFill>
        <a:latin typeface="Avenir Medium"/>
        <a:ea typeface="Avenir Medium"/>
        <a:cs typeface="Avenir Medium"/>
        <a:sym typeface="Avenir Medium"/>
      </a:defRPr>
    </a:lvl1pPr>
    <a:lvl2pPr marL="457200" algn="l" defTabSz="647700" rtl="0" eaLnBrk="0" fontAlgn="base" hangingPunct="0">
      <a:spcBef>
        <a:spcPct val="0"/>
      </a:spcBef>
      <a:spcAft>
        <a:spcPct val="0"/>
      </a:spcAft>
      <a:defRPr sz="3500" kern="1200">
        <a:solidFill>
          <a:srgbClr val="5B5854"/>
        </a:solidFill>
        <a:latin typeface="Avenir Medium"/>
        <a:ea typeface="Avenir Medium"/>
        <a:cs typeface="Avenir Medium"/>
        <a:sym typeface="Avenir Medium"/>
      </a:defRPr>
    </a:lvl2pPr>
    <a:lvl3pPr marL="914400" algn="l" defTabSz="647700" rtl="0" eaLnBrk="0" fontAlgn="base" hangingPunct="0">
      <a:spcBef>
        <a:spcPct val="0"/>
      </a:spcBef>
      <a:spcAft>
        <a:spcPct val="0"/>
      </a:spcAft>
      <a:defRPr sz="3500" kern="1200">
        <a:solidFill>
          <a:srgbClr val="5B5854"/>
        </a:solidFill>
        <a:latin typeface="Avenir Medium"/>
        <a:ea typeface="Avenir Medium"/>
        <a:cs typeface="Avenir Medium"/>
        <a:sym typeface="Avenir Medium"/>
      </a:defRPr>
    </a:lvl3pPr>
    <a:lvl4pPr marL="1371600" algn="l" defTabSz="647700" rtl="0" eaLnBrk="0" fontAlgn="base" hangingPunct="0">
      <a:spcBef>
        <a:spcPct val="0"/>
      </a:spcBef>
      <a:spcAft>
        <a:spcPct val="0"/>
      </a:spcAft>
      <a:defRPr sz="3500" kern="1200">
        <a:solidFill>
          <a:srgbClr val="5B5854"/>
        </a:solidFill>
        <a:latin typeface="Avenir Medium"/>
        <a:ea typeface="Avenir Medium"/>
        <a:cs typeface="Avenir Medium"/>
        <a:sym typeface="Avenir Medium"/>
      </a:defRPr>
    </a:lvl4pPr>
    <a:lvl5pPr marL="1828800" algn="l" defTabSz="647700" rtl="0" eaLnBrk="0" fontAlgn="base" hangingPunct="0">
      <a:spcBef>
        <a:spcPct val="0"/>
      </a:spcBef>
      <a:spcAft>
        <a:spcPct val="0"/>
      </a:spcAft>
      <a:defRPr sz="3500" kern="1200">
        <a:solidFill>
          <a:srgbClr val="5B5854"/>
        </a:solidFill>
        <a:latin typeface="Avenir Medium"/>
        <a:ea typeface="Avenir Medium"/>
        <a:cs typeface="Avenir Medium"/>
        <a:sym typeface="Avenir Medium"/>
      </a:defRPr>
    </a:lvl5pPr>
    <a:lvl6pPr marL="2286000" algn="l" defTabSz="914400" rtl="0" eaLnBrk="1" latinLnBrk="0" hangingPunct="1">
      <a:defRPr sz="3500" kern="1200">
        <a:solidFill>
          <a:srgbClr val="5B5854"/>
        </a:solidFill>
        <a:latin typeface="Avenir Medium"/>
        <a:ea typeface="Avenir Medium"/>
        <a:cs typeface="Avenir Medium"/>
        <a:sym typeface="Avenir Medium"/>
      </a:defRPr>
    </a:lvl6pPr>
    <a:lvl7pPr marL="2743200" algn="l" defTabSz="914400" rtl="0" eaLnBrk="1" latinLnBrk="0" hangingPunct="1">
      <a:defRPr sz="3500" kern="1200">
        <a:solidFill>
          <a:srgbClr val="5B5854"/>
        </a:solidFill>
        <a:latin typeface="Avenir Medium"/>
        <a:ea typeface="Avenir Medium"/>
        <a:cs typeface="Avenir Medium"/>
        <a:sym typeface="Avenir Medium"/>
      </a:defRPr>
    </a:lvl7pPr>
    <a:lvl8pPr marL="3200400" algn="l" defTabSz="914400" rtl="0" eaLnBrk="1" latinLnBrk="0" hangingPunct="1">
      <a:defRPr sz="3500" kern="1200">
        <a:solidFill>
          <a:srgbClr val="5B5854"/>
        </a:solidFill>
        <a:latin typeface="Avenir Medium"/>
        <a:ea typeface="Avenir Medium"/>
        <a:cs typeface="Avenir Medium"/>
        <a:sym typeface="Avenir Medium"/>
      </a:defRPr>
    </a:lvl8pPr>
    <a:lvl9pPr marL="3657600" algn="l" defTabSz="914400" rtl="0" eaLnBrk="1" latinLnBrk="0" hangingPunct="1">
      <a:defRPr sz="3500" kern="1200">
        <a:solidFill>
          <a:srgbClr val="5B5854"/>
        </a:solidFill>
        <a:latin typeface="Avenir Medium"/>
        <a:ea typeface="Avenir Medium"/>
        <a:cs typeface="Avenir Medium"/>
        <a:sym typeface="Avenir Medium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46" d="100"/>
          <a:sy n="46" d="100"/>
        </p:scale>
        <p:origin x="336" y="6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1DBC6729-14A5-788D-8929-E2E4C4A9CB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0A9D36-B447-D6A8-FC12-F609B05DCC0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>
                <a:sym typeface="Helvetica Neue" charset="0"/>
              </a:rPr>
              <a:t>Click to edit Template text styles</a:t>
            </a:r>
          </a:p>
          <a:p>
            <a:pPr lvl="1"/>
            <a:r>
              <a:rPr lang="en-US" altLang="en-US" noProof="0">
                <a:sym typeface="Helvetica Neue" charset="0"/>
              </a:rPr>
              <a:t>Second level</a:t>
            </a:r>
          </a:p>
          <a:p>
            <a:pPr lvl="2"/>
            <a:r>
              <a:rPr lang="en-US" altLang="en-US" noProof="0">
                <a:sym typeface="Helvetica Neue" charset="0"/>
              </a:rPr>
              <a:t>Third level</a:t>
            </a:r>
          </a:p>
          <a:p>
            <a:pPr lvl="3"/>
            <a:r>
              <a:rPr lang="en-US" altLang="en-US" noProof="0">
                <a:sym typeface="Helvetica Neue" charset="0"/>
              </a:rPr>
              <a:t>Fourth level</a:t>
            </a:r>
          </a:p>
          <a:p>
            <a:pPr lvl="4"/>
            <a:r>
              <a:rPr lang="en-US" altLang="en-US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4EB46F-AD87-C950-56FC-D2045265D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6F4AE-5142-46A1-B25C-0EAD52719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70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9A363-0282-106A-B906-57C829089A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77E9B-6746-44DE-A9A2-C6CFBD9C06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26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59350" y="825500"/>
            <a:ext cx="5467350" cy="11595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825500"/>
            <a:ext cx="16249650" cy="11595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B963B-0841-1C90-1133-36D3CED406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64105-3602-47F6-90AC-8E79E233BB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681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DD7AE7-3370-3C8F-E858-19F00E3940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A4BD8-42F9-4047-AD52-5A53FC906E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3719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BAAC9D-B3B2-4823-DF49-1404AB3F28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EC2A7-1CE2-4C9B-95B3-9FC74EDE0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424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B1876-70C1-E9C6-A80C-F7E412053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CBCA2-52FD-411E-A90F-9C7D839ABB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996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895600"/>
            <a:ext cx="10858500" cy="2501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2895600"/>
            <a:ext cx="10858500" cy="2501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850C00-B446-D65D-8952-26FD333045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7DAF2-4894-4757-B859-21CA61B4F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00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F967798-5FF9-4BD0-1577-1C05C15F61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E9A51-3216-42E1-B6BC-ACD11EB698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580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30AEA80-7956-3762-E169-0794D4949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E883B-4893-46FC-B98E-01F4224B5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815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1970074-486B-C2CF-BFDB-946AFC9D7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013E8-00DB-4046-8B6F-D85C978441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878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26B478-27F0-063E-D5AA-84210B93AB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58ABD-42D5-4703-A9F8-D9A040C67A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05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62D791-236F-7E2C-9CF7-6397FB9F5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0897B-41BB-46F9-8CB3-D4F20D6192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694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venir Medium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66B73C1-5BF6-677F-EB7D-E7B06773D8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2C564-4767-4F31-9790-BF3C729F73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809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CE9ADE-67AC-F33B-C989-3D67EAD200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159E4-FDA6-4A96-AAFB-B3CA4DD736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981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59350" y="2895600"/>
            <a:ext cx="5467350" cy="7962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2895600"/>
            <a:ext cx="16249650" cy="7962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1B5FF-D9AD-D423-F34B-7EAC736D6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C6952-2BD7-4715-A67D-BBD952D533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21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B8238-B052-EDE3-25A0-55085195CA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67EE6-2C22-4726-B74C-41A1BE6BF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38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352800"/>
            <a:ext cx="10858500" cy="906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352800"/>
            <a:ext cx="10858500" cy="906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4069E77-5601-70D2-8FBB-471C2D99B8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D5DE2-E392-4C73-9E5F-2B76EA0879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24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EC43A76-9F24-FC08-DD74-006E77B6BB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A6CB7-5887-44C3-9D39-C3403BED60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97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2D5384-22DD-4E5E-05DE-CEB6BD859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66F71-9922-4912-8D24-34F82A5CCE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66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E9F217D-ADBA-2722-B1F9-F6D380DA0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E0D73-3F93-48C3-AC89-8EA61939C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07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270F9C-BC34-3A76-0253-DD47474DAE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47B01-1F12-49E2-AE14-CA9CD69A8D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43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venir Medium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6645057-8D78-185D-CEC2-D49A25ADBE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00BB9-E350-41D9-9FD9-3AD2E4ED01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8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EC59B729-1855-6E3C-DABA-DA76973CADC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57300" y="825500"/>
            <a:ext cx="218694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Futura"/>
              </a:rPr>
              <a:t>Click to edit Template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209B72B7-1193-3A34-FB42-14AE47C526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57300" y="3352800"/>
            <a:ext cx="21869400" cy="906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venir Medium"/>
              </a:rPr>
              <a:t>Click to edit Template text styles</a:t>
            </a:r>
          </a:p>
          <a:p>
            <a:pPr lvl="1"/>
            <a:r>
              <a:rPr lang="en-US" altLang="en-US">
                <a:sym typeface="Avenir Medium"/>
              </a:rPr>
              <a:t>Second level</a:t>
            </a:r>
          </a:p>
          <a:p>
            <a:pPr lvl="2"/>
            <a:r>
              <a:rPr lang="en-US" altLang="en-US">
                <a:sym typeface="Avenir Medium"/>
              </a:rPr>
              <a:t>Third level</a:t>
            </a:r>
          </a:p>
          <a:p>
            <a:pPr lvl="3"/>
            <a:r>
              <a:rPr lang="en-US" altLang="en-US">
                <a:sym typeface="Avenir Medium"/>
              </a:rPr>
              <a:t>Fourth level</a:t>
            </a:r>
          </a:p>
          <a:p>
            <a:pPr lvl="4"/>
            <a:r>
              <a:rPr lang="en-US" altLang="en-US">
                <a:sym typeface="Avenir Medium"/>
              </a:rPr>
              <a:t>Fifth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C555642-85AD-7ABE-27E5-2ABDFFC80A7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11952288" y="12969875"/>
            <a:ext cx="477837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eaLnBrk="1">
              <a:defRPr sz="2400">
                <a:solidFill>
                  <a:srgbClr val="9A958E"/>
                </a:solidFill>
                <a:latin typeface="+mj-lt"/>
                <a:ea typeface="+mj-ea"/>
                <a:cs typeface="+mj-cs"/>
                <a:sym typeface="Futura" charset="0"/>
              </a:defRPr>
            </a:lvl1pPr>
          </a:lstStyle>
          <a:p>
            <a:pPr>
              <a:defRPr/>
            </a:pPr>
            <a:fld id="{AB7CB9E3-98E2-4B4B-A4E3-CF2A20701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647700" rtl="0" eaLnBrk="0" fontAlgn="base" hangingPunct="0">
        <a:spcBef>
          <a:spcPct val="0"/>
        </a:spcBef>
        <a:spcAft>
          <a:spcPct val="0"/>
        </a:spcAft>
        <a:defRPr sz="5800" kern="1200">
          <a:solidFill>
            <a:srgbClr val="5B5854"/>
          </a:solidFill>
          <a:latin typeface="+mj-lt"/>
          <a:ea typeface="+mj-ea"/>
          <a:cs typeface="+mj-cs"/>
          <a:sym typeface="Futura"/>
        </a:defRPr>
      </a:lvl1pPr>
      <a:lvl2pPr algn="ctr" defTabSz="647700" rtl="0" eaLnBrk="0" fontAlgn="base" hangingPunct="0">
        <a:spcBef>
          <a:spcPct val="0"/>
        </a:spcBef>
        <a:spcAft>
          <a:spcPct val="0"/>
        </a:spcAft>
        <a:defRPr sz="5800">
          <a:solidFill>
            <a:srgbClr val="5B5854"/>
          </a:solidFill>
          <a:latin typeface="Futura" charset="0"/>
          <a:ea typeface="Futura" charset="0"/>
          <a:cs typeface="Futura" charset="0"/>
          <a:sym typeface="Futura"/>
        </a:defRPr>
      </a:lvl2pPr>
      <a:lvl3pPr algn="ctr" defTabSz="647700" rtl="0" eaLnBrk="0" fontAlgn="base" hangingPunct="0">
        <a:spcBef>
          <a:spcPct val="0"/>
        </a:spcBef>
        <a:spcAft>
          <a:spcPct val="0"/>
        </a:spcAft>
        <a:defRPr sz="5800">
          <a:solidFill>
            <a:srgbClr val="5B5854"/>
          </a:solidFill>
          <a:latin typeface="Futura" charset="0"/>
          <a:ea typeface="Futura" charset="0"/>
          <a:cs typeface="Futura" charset="0"/>
          <a:sym typeface="Futura"/>
        </a:defRPr>
      </a:lvl3pPr>
      <a:lvl4pPr algn="ctr" defTabSz="647700" rtl="0" eaLnBrk="0" fontAlgn="base" hangingPunct="0">
        <a:spcBef>
          <a:spcPct val="0"/>
        </a:spcBef>
        <a:spcAft>
          <a:spcPct val="0"/>
        </a:spcAft>
        <a:defRPr sz="5800">
          <a:solidFill>
            <a:srgbClr val="5B5854"/>
          </a:solidFill>
          <a:latin typeface="Futura" charset="0"/>
          <a:ea typeface="Futura" charset="0"/>
          <a:cs typeface="Futura" charset="0"/>
          <a:sym typeface="Futura"/>
        </a:defRPr>
      </a:lvl4pPr>
      <a:lvl5pPr algn="ctr" defTabSz="647700" rtl="0" eaLnBrk="0" fontAlgn="base" hangingPunct="0">
        <a:spcBef>
          <a:spcPct val="0"/>
        </a:spcBef>
        <a:spcAft>
          <a:spcPct val="0"/>
        </a:spcAft>
        <a:defRPr sz="5800">
          <a:solidFill>
            <a:srgbClr val="5B5854"/>
          </a:solidFill>
          <a:latin typeface="Futura" charset="0"/>
          <a:ea typeface="Futura" charset="0"/>
          <a:cs typeface="Futura" charset="0"/>
          <a:sym typeface="Futura"/>
        </a:defRPr>
      </a:lvl5pPr>
      <a:lvl6pPr marL="457200" algn="ctr" defTabSz="647700" rtl="0" fontAlgn="base" hangingPunct="0">
        <a:spcBef>
          <a:spcPct val="0"/>
        </a:spcBef>
        <a:spcAft>
          <a:spcPct val="0"/>
        </a:spcAft>
        <a:defRPr sz="5800">
          <a:solidFill>
            <a:srgbClr val="5B5854"/>
          </a:solidFill>
          <a:latin typeface="Futura" charset="0"/>
          <a:ea typeface="Futura" charset="0"/>
          <a:cs typeface="Futura" charset="0"/>
          <a:sym typeface="Futura" charset="0"/>
        </a:defRPr>
      </a:lvl6pPr>
      <a:lvl7pPr marL="914400" algn="ctr" defTabSz="647700" rtl="0" fontAlgn="base" hangingPunct="0">
        <a:spcBef>
          <a:spcPct val="0"/>
        </a:spcBef>
        <a:spcAft>
          <a:spcPct val="0"/>
        </a:spcAft>
        <a:defRPr sz="5800">
          <a:solidFill>
            <a:srgbClr val="5B5854"/>
          </a:solidFill>
          <a:latin typeface="Futura" charset="0"/>
          <a:ea typeface="Futura" charset="0"/>
          <a:cs typeface="Futura" charset="0"/>
          <a:sym typeface="Futura" charset="0"/>
        </a:defRPr>
      </a:lvl7pPr>
      <a:lvl8pPr marL="1371600" algn="ctr" defTabSz="647700" rtl="0" fontAlgn="base" hangingPunct="0">
        <a:spcBef>
          <a:spcPct val="0"/>
        </a:spcBef>
        <a:spcAft>
          <a:spcPct val="0"/>
        </a:spcAft>
        <a:defRPr sz="5800">
          <a:solidFill>
            <a:srgbClr val="5B5854"/>
          </a:solidFill>
          <a:latin typeface="Futura" charset="0"/>
          <a:ea typeface="Futura" charset="0"/>
          <a:cs typeface="Futura" charset="0"/>
          <a:sym typeface="Futura" charset="0"/>
        </a:defRPr>
      </a:lvl8pPr>
      <a:lvl9pPr marL="1828800" algn="ctr" defTabSz="647700" rtl="0" fontAlgn="base" hangingPunct="0">
        <a:spcBef>
          <a:spcPct val="0"/>
        </a:spcBef>
        <a:spcAft>
          <a:spcPct val="0"/>
        </a:spcAft>
        <a:defRPr sz="5800">
          <a:solidFill>
            <a:srgbClr val="5B5854"/>
          </a:solidFill>
          <a:latin typeface="Futura" charset="0"/>
          <a:ea typeface="Futura" charset="0"/>
          <a:cs typeface="Futura" charset="0"/>
          <a:sym typeface="Futura" charset="0"/>
        </a:defRPr>
      </a:lvl9pPr>
    </p:titleStyle>
    <p:bodyStyle>
      <a:lvl1pPr marL="508000" indent="-508000" algn="l" defTabSz="647700" rtl="0" eaLnBrk="0" fontAlgn="base" hangingPunct="0">
        <a:spcBef>
          <a:spcPts val="4800"/>
        </a:spcBef>
        <a:spcAft>
          <a:spcPct val="0"/>
        </a:spcAft>
        <a:buClr>
          <a:srgbClr val="9A958E"/>
        </a:buClr>
        <a:buSzPct val="75000"/>
        <a:buChar char="•"/>
        <a:defRPr sz="4200" kern="1200">
          <a:solidFill>
            <a:srgbClr val="5B5854"/>
          </a:solidFill>
          <a:latin typeface="+mn-lt"/>
          <a:ea typeface="+mn-ea"/>
          <a:cs typeface="+mn-cs"/>
          <a:sym typeface="Avenir Medium"/>
        </a:defRPr>
      </a:lvl1pPr>
      <a:lvl2pPr marL="1016000" indent="-508000" algn="l" defTabSz="647700" rtl="0" eaLnBrk="0" fontAlgn="base" hangingPunct="0">
        <a:spcBef>
          <a:spcPts val="4800"/>
        </a:spcBef>
        <a:spcAft>
          <a:spcPct val="0"/>
        </a:spcAft>
        <a:buClr>
          <a:srgbClr val="9A958E"/>
        </a:buClr>
        <a:buSzPct val="75000"/>
        <a:buChar char="•"/>
        <a:defRPr sz="4200" kern="1200">
          <a:solidFill>
            <a:srgbClr val="5B5854"/>
          </a:solidFill>
          <a:latin typeface="+mn-lt"/>
          <a:ea typeface="+mn-ea"/>
          <a:cs typeface="+mn-cs"/>
          <a:sym typeface="Avenir Medium"/>
        </a:defRPr>
      </a:lvl2pPr>
      <a:lvl3pPr marL="1524000" indent="-508000" algn="l" defTabSz="647700" rtl="0" eaLnBrk="0" fontAlgn="base" hangingPunct="0">
        <a:spcBef>
          <a:spcPts val="4800"/>
        </a:spcBef>
        <a:spcAft>
          <a:spcPct val="0"/>
        </a:spcAft>
        <a:buClr>
          <a:srgbClr val="9A958E"/>
        </a:buClr>
        <a:buSzPct val="75000"/>
        <a:buChar char="•"/>
        <a:defRPr sz="4200" kern="1200">
          <a:solidFill>
            <a:srgbClr val="5B5854"/>
          </a:solidFill>
          <a:latin typeface="+mn-lt"/>
          <a:ea typeface="+mn-ea"/>
          <a:cs typeface="+mn-cs"/>
          <a:sym typeface="Avenir Medium"/>
        </a:defRPr>
      </a:lvl3pPr>
      <a:lvl4pPr marL="2032000" indent="-508000" algn="l" defTabSz="647700" rtl="0" eaLnBrk="0" fontAlgn="base" hangingPunct="0">
        <a:spcBef>
          <a:spcPts val="4800"/>
        </a:spcBef>
        <a:spcAft>
          <a:spcPct val="0"/>
        </a:spcAft>
        <a:buClr>
          <a:srgbClr val="9A958E"/>
        </a:buClr>
        <a:buSzPct val="75000"/>
        <a:buChar char="•"/>
        <a:defRPr sz="4200" kern="1200">
          <a:solidFill>
            <a:srgbClr val="5B5854"/>
          </a:solidFill>
          <a:latin typeface="+mn-lt"/>
          <a:ea typeface="+mn-ea"/>
          <a:cs typeface="+mn-cs"/>
          <a:sym typeface="Avenir Medium"/>
        </a:defRPr>
      </a:lvl4pPr>
      <a:lvl5pPr marL="2540000" indent="-508000" algn="l" defTabSz="647700" rtl="0" eaLnBrk="0" fontAlgn="base" hangingPunct="0">
        <a:spcBef>
          <a:spcPts val="4800"/>
        </a:spcBef>
        <a:spcAft>
          <a:spcPct val="0"/>
        </a:spcAft>
        <a:buClr>
          <a:srgbClr val="9A958E"/>
        </a:buClr>
        <a:buSzPct val="75000"/>
        <a:buChar char="•"/>
        <a:defRPr sz="4200" kern="1200">
          <a:solidFill>
            <a:srgbClr val="5B5854"/>
          </a:solidFill>
          <a:latin typeface="+mn-lt"/>
          <a:ea typeface="+mn-ea"/>
          <a:cs typeface="+mn-cs"/>
          <a:sym typeface="Avenir Medium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B684684B-9A1C-931D-5C8B-D7D2B8A4150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57300" y="5397500"/>
            <a:ext cx="21869400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Futura"/>
              </a:rPr>
              <a:t>Click to edit Template title style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F37040E7-D191-B5F2-CB7A-95AEDE4CB96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1257300" y="2895600"/>
            <a:ext cx="218694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venir Medium"/>
              </a:rPr>
              <a:t>Click to edit Template text styles</a:t>
            </a:r>
          </a:p>
          <a:p>
            <a:pPr lvl="1"/>
            <a:r>
              <a:rPr lang="en-US" altLang="en-US">
                <a:sym typeface="Avenir Medium"/>
              </a:rPr>
              <a:t>Second level</a:t>
            </a:r>
          </a:p>
          <a:p>
            <a:pPr lvl="2"/>
            <a:r>
              <a:rPr lang="en-US" altLang="en-US">
                <a:sym typeface="Avenir Medium"/>
              </a:rPr>
              <a:t>Third level</a:t>
            </a:r>
          </a:p>
          <a:p>
            <a:pPr lvl="3"/>
            <a:r>
              <a:rPr lang="en-US" altLang="en-US">
                <a:sym typeface="Avenir Medium"/>
              </a:rPr>
              <a:t>Fourth level</a:t>
            </a:r>
          </a:p>
          <a:p>
            <a:pPr lvl="4"/>
            <a:r>
              <a:rPr lang="en-US" altLang="en-US">
                <a:sym typeface="Avenir Medium"/>
              </a:rPr>
              <a:t>Fifth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83781F5-FF7B-4EBB-7223-AB0B8B22894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11952288" y="12969875"/>
            <a:ext cx="477837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eaLnBrk="1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Futura" charset="0"/>
              </a:defRPr>
            </a:lvl1pPr>
          </a:lstStyle>
          <a:p>
            <a:pPr>
              <a:defRPr/>
            </a:pPr>
            <a:fld id="{74B019CD-7402-4F4D-86B1-021DBA4F4F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47700" rtl="0" eaLnBrk="0" fontAlgn="base" hangingPunct="0">
        <a:spcBef>
          <a:spcPct val="0"/>
        </a:spcBef>
        <a:spcAft>
          <a:spcPct val="0"/>
        </a:spcAft>
        <a:defRPr sz="5800" kern="1200">
          <a:solidFill>
            <a:srgbClr val="5B5854"/>
          </a:solidFill>
          <a:latin typeface="+mj-lt"/>
          <a:ea typeface="+mj-ea"/>
          <a:cs typeface="+mj-cs"/>
          <a:sym typeface="Futura"/>
        </a:defRPr>
      </a:lvl1pPr>
      <a:lvl2pPr algn="ctr" defTabSz="647700" rtl="0" eaLnBrk="0" fontAlgn="base" hangingPunct="0">
        <a:spcBef>
          <a:spcPct val="0"/>
        </a:spcBef>
        <a:spcAft>
          <a:spcPct val="0"/>
        </a:spcAft>
        <a:defRPr sz="5800">
          <a:solidFill>
            <a:srgbClr val="5B5854"/>
          </a:solidFill>
          <a:latin typeface="Futura" charset="0"/>
          <a:ea typeface="Futura" charset="0"/>
          <a:cs typeface="Futura" charset="0"/>
          <a:sym typeface="Futura"/>
        </a:defRPr>
      </a:lvl2pPr>
      <a:lvl3pPr algn="ctr" defTabSz="647700" rtl="0" eaLnBrk="0" fontAlgn="base" hangingPunct="0">
        <a:spcBef>
          <a:spcPct val="0"/>
        </a:spcBef>
        <a:spcAft>
          <a:spcPct val="0"/>
        </a:spcAft>
        <a:defRPr sz="5800">
          <a:solidFill>
            <a:srgbClr val="5B5854"/>
          </a:solidFill>
          <a:latin typeface="Futura" charset="0"/>
          <a:ea typeface="Futura" charset="0"/>
          <a:cs typeface="Futura" charset="0"/>
          <a:sym typeface="Futura"/>
        </a:defRPr>
      </a:lvl3pPr>
      <a:lvl4pPr algn="ctr" defTabSz="647700" rtl="0" eaLnBrk="0" fontAlgn="base" hangingPunct="0">
        <a:spcBef>
          <a:spcPct val="0"/>
        </a:spcBef>
        <a:spcAft>
          <a:spcPct val="0"/>
        </a:spcAft>
        <a:defRPr sz="5800">
          <a:solidFill>
            <a:srgbClr val="5B5854"/>
          </a:solidFill>
          <a:latin typeface="Futura" charset="0"/>
          <a:ea typeface="Futura" charset="0"/>
          <a:cs typeface="Futura" charset="0"/>
          <a:sym typeface="Futura"/>
        </a:defRPr>
      </a:lvl4pPr>
      <a:lvl5pPr algn="ctr" defTabSz="647700" rtl="0" eaLnBrk="0" fontAlgn="base" hangingPunct="0">
        <a:spcBef>
          <a:spcPct val="0"/>
        </a:spcBef>
        <a:spcAft>
          <a:spcPct val="0"/>
        </a:spcAft>
        <a:defRPr sz="5800">
          <a:solidFill>
            <a:srgbClr val="5B5854"/>
          </a:solidFill>
          <a:latin typeface="Futura" charset="0"/>
          <a:ea typeface="Futura" charset="0"/>
          <a:cs typeface="Futura" charset="0"/>
          <a:sym typeface="Futura"/>
        </a:defRPr>
      </a:lvl5pPr>
      <a:lvl6pPr marL="457200" algn="ctr" defTabSz="647700" rtl="0" fontAlgn="base" hangingPunct="0">
        <a:spcBef>
          <a:spcPct val="0"/>
        </a:spcBef>
        <a:spcAft>
          <a:spcPct val="0"/>
        </a:spcAft>
        <a:defRPr sz="5800">
          <a:solidFill>
            <a:srgbClr val="5B5854"/>
          </a:solidFill>
          <a:latin typeface="Futura" charset="0"/>
          <a:ea typeface="Futura" charset="0"/>
          <a:cs typeface="Futura" charset="0"/>
          <a:sym typeface="Futura" charset="0"/>
        </a:defRPr>
      </a:lvl6pPr>
      <a:lvl7pPr marL="914400" algn="ctr" defTabSz="647700" rtl="0" fontAlgn="base" hangingPunct="0">
        <a:spcBef>
          <a:spcPct val="0"/>
        </a:spcBef>
        <a:spcAft>
          <a:spcPct val="0"/>
        </a:spcAft>
        <a:defRPr sz="5800">
          <a:solidFill>
            <a:srgbClr val="5B5854"/>
          </a:solidFill>
          <a:latin typeface="Futura" charset="0"/>
          <a:ea typeface="Futura" charset="0"/>
          <a:cs typeface="Futura" charset="0"/>
          <a:sym typeface="Futura" charset="0"/>
        </a:defRPr>
      </a:lvl7pPr>
      <a:lvl8pPr marL="1371600" algn="ctr" defTabSz="647700" rtl="0" fontAlgn="base" hangingPunct="0">
        <a:spcBef>
          <a:spcPct val="0"/>
        </a:spcBef>
        <a:spcAft>
          <a:spcPct val="0"/>
        </a:spcAft>
        <a:defRPr sz="5800">
          <a:solidFill>
            <a:srgbClr val="5B5854"/>
          </a:solidFill>
          <a:latin typeface="Futura" charset="0"/>
          <a:ea typeface="Futura" charset="0"/>
          <a:cs typeface="Futura" charset="0"/>
          <a:sym typeface="Futura" charset="0"/>
        </a:defRPr>
      </a:lvl8pPr>
      <a:lvl9pPr marL="1828800" algn="ctr" defTabSz="647700" rtl="0" fontAlgn="base" hangingPunct="0">
        <a:spcBef>
          <a:spcPct val="0"/>
        </a:spcBef>
        <a:spcAft>
          <a:spcPct val="0"/>
        </a:spcAft>
        <a:defRPr sz="5800">
          <a:solidFill>
            <a:srgbClr val="5B5854"/>
          </a:solidFill>
          <a:latin typeface="Futura" charset="0"/>
          <a:ea typeface="Futura" charset="0"/>
          <a:cs typeface="Futura" charset="0"/>
          <a:sym typeface="Futura" charset="0"/>
        </a:defRPr>
      </a:lvl9pPr>
    </p:titleStyle>
    <p:bodyStyle>
      <a:lvl1pPr marL="508000" indent="-508000" algn="l" defTabSz="647700" rtl="0" eaLnBrk="0" fontAlgn="base" hangingPunct="0">
        <a:spcBef>
          <a:spcPts val="4800"/>
        </a:spcBef>
        <a:spcAft>
          <a:spcPct val="0"/>
        </a:spcAft>
        <a:buClr>
          <a:srgbClr val="9A958E"/>
        </a:buClr>
        <a:buSzPct val="75000"/>
        <a:buChar char="•"/>
        <a:defRPr sz="4200" kern="1200">
          <a:solidFill>
            <a:srgbClr val="5B5854"/>
          </a:solidFill>
          <a:latin typeface="+mn-lt"/>
          <a:ea typeface="+mn-ea"/>
          <a:cs typeface="+mn-cs"/>
          <a:sym typeface="Avenir Medium"/>
        </a:defRPr>
      </a:lvl1pPr>
      <a:lvl2pPr marL="1016000" indent="-508000" algn="l" defTabSz="647700" rtl="0" eaLnBrk="0" fontAlgn="base" hangingPunct="0">
        <a:spcBef>
          <a:spcPts val="4800"/>
        </a:spcBef>
        <a:spcAft>
          <a:spcPct val="0"/>
        </a:spcAft>
        <a:buClr>
          <a:srgbClr val="9A958E"/>
        </a:buClr>
        <a:buSzPct val="75000"/>
        <a:buChar char="•"/>
        <a:defRPr sz="4200" kern="1200">
          <a:solidFill>
            <a:srgbClr val="5B5854"/>
          </a:solidFill>
          <a:latin typeface="+mn-lt"/>
          <a:ea typeface="+mn-ea"/>
          <a:cs typeface="+mn-cs"/>
          <a:sym typeface="Avenir Medium"/>
        </a:defRPr>
      </a:lvl2pPr>
      <a:lvl3pPr marL="1524000" indent="-508000" algn="l" defTabSz="647700" rtl="0" eaLnBrk="0" fontAlgn="base" hangingPunct="0">
        <a:spcBef>
          <a:spcPts val="4800"/>
        </a:spcBef>
        <a:spcAft>
          <a:spcPct val="0"/>
        </a:spcAft>
        <a:buClr>
          <a:srgbClr val="9A958E"/>
        </a:buClr>
        <a:buSzPct val="75000"/>
        <a:buChar char="•"/>
        <a:defRPr sz="4200" kern="1200">
          <a:solidFill>
            <a:srgbClr val="5B5854"/>
          </a:solidFill>
          <a:latin typeface="+mn-lt"/>
          <a:ea typeface="+mn-ea"/>
          <a:cs typeface="+mn-cs"/>
          <a:sym typeface="Avenir Medium"/>
        </a:defRPr>
      </a:lvl3pPr>
      <a:lvl4pPr marL="2032000" indent="-508000" algn="l" defTabSz="647700" rtl="0" eaLnBrk="0" fontAlgn="base" hangingPunct="0">
        <a:spcBef>
          <a:spcPts val="4800"/>
        </a:spcBef>
        <a:spcAft>
          <a:spcPct val="0"/>
        </a:spcAft>
        <a:buClr>
          <a:srgbClr val="9A958E"/>
        </a:buClr>
        <a:buSzPct val="75000"/>
        <a:buChar char="•"/>
        <a:defRPr sz="4200" kern="1200">
          <a:solidFill>
            <a:srgbClr val="5B5854"/>
          </a:solidFill>
          <a:latin typeface="+mn-lt"/>
          <a:ea typeface="+mn-ea"/>
          <a:cs typeface="+mn-cs"/>
          <a:sym typeface="Avenir Medium"/>
        </a:defRPr>
      </a:lvl4pPr>
      <a:lvl5pPr marL="2540000" indent="-508000" algn="l" defTabSz="647700" rtl="0" eaLnBrk="0" fontAlgn="base" hangingPunct="0">
        <a:spcBef>
          <a:spcPts val="4800"/>
        </a:spcBef>
        <a:spcAft>
          <a:spcPct val="0"/>
        </a:spcAft>
        <a:buClr>
          <a:srgbClr val="9A958E"/>
        </a:buClr>
        <a:buSzPct val="75000"/>
        <a:buChar char="•"/>
        <a:defRPr sz="4200" kern="1200">
          <a:solidFill>
            <a:srgbClr val="5B5854"/>
          </a:solidFill>
          <a:latin typeface="+mn-lt"/>
          <a:ea typeface="+mn-ea"/>
          <a:cs typeface="+mn-cs"/>
          <a:sym typeface="Avenir Medium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ailly0502/Tech-Diwa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DB59C82B-BE55-9BE7-347B-9CAF242AA8A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012825" y="4057650"/>
            <a:ext cx="22356763" cy="2501900"/>
          </a:xfrm>
        </p:spPr>
        <p:txBody>
          <a:bodyPr/>
          <a:lstStyle/>
          <a:p>
            <a:pPr algn="l" defTabSz="849313" eaLnBrk="1">
              <a:spcBef>
                <a:spcPct val="0"/>
              </a:spcBef>
              <a:buClrTx/>
              <a:buSzTx/>
            </a:pPr>
            <a:r>
              <a:rPr lang="en-US" altLang="en-US" sz="10700" dirty="0">
                <a:solidFill>
                  <a:srgbClr val="FFFFFF"/>
                </a:solidFill>
                <a:latin typeface="Arial Rounded MT Bold" panose="020F0704030504030204" pitchFamily="34" charset="0"/>
                <a:cs typeface="Arial Rounded MT Bold" panose="020F0704030504030204" pitchFamily="34" charset="0"/>
                <a:sym typeface="Arial Rounded MT Bold" panose="020F0704030504030204" pitchFamily="34" charset="0"/>
              </a:rPr>
              <a:t>Bank of Baroda Hackathon - 2022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0E1B4934-C0BC-6DDF-C286-7ADF1C2A6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9" b="14919"/>
          <a:stretch>
            <a:fillRect/>
          </a:stretch>
        </p:blipFill>
        <p:spPr bwMode="auto">
          <a:xfrm>
            <a:off x="8963025" y="455613"/>
            <a:ext cx="67881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0" name="Rectangle 3">
            <a:extLst>
              <a:ext uri="{FF2B5EF4-FFF2-40B4-BE49-F238E27FC236}">
                <a16:creationId xmlns:a16="http://schemas.microsoft.com/office/drawing/2014/main" id="{4BC9B35A-93A9-43AB-E73E-6BAAB33DE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825" y="7391400"/>
            <a:ext cx="22356763" cy="1792288"/>
          </a:xfr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anchor="t"/>
          <a:lstStyle/>
          <a:p>
            <a:pPr eaLnBrk="1"/>
            <a:r>
              <a:rPr lang="en-US" altLang="en-US" sz="9000" dirty="0">
                <a:solidFill>
                  <a:srgbClr val="FFFFFF"/>
                </a:solidFill>
              </a:rPr>
              <a:t>TEAM NAME :- TECH DIWANE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1FF56716-CEAA-BCB4-98D3-3F1ED095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3886200"/>
            <a:ext cx="21869400" cy="4713288"/>
          </a:xfrm>
        </p:spPr>
        <p:txBody>
          <a:bodyPr/>
          <a:lstStyle/>
          <a:p>
            <a:pPr eaLnBrk="1"/>
            <a:r>
              <a:rPr lang="en-US" altLang="en-US" sz="167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B6EDD-1DCE-F346-D0F7-0CF6649EBE1F}"/>
              </a:ext>
            </a:extLst>
          </p:cNvPr>
          <p:cNvSpPr txBox="1"/>
          <p:nvPr/>
        </p:nvSpPr>
        <p:spPr>
          <a:xfrm>
            <a:off x="1257300" y="9067800"/>
            <a:ext cx="6324600" cy="298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venir Medium" charset="0"/>
              </a:rPr>
              <a:t>Team Members –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venir Medium" charset="0"/>
              </a:rPr>
              <a:t>Astha Goel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venir Medium" charset="0"/>
              </a:rPr>
              <a:t>Amisha Singh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venir Medium" charset="0"/>
              </a:rPr>
              <a:t>Shailly Raj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venir Medium" charset="0"/>
              </a:rPr>
              <a:t>Anubhav Yadav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B35EB0F9-EB69-7004-81F9-D2E76CBA7CE5}"/>
              </a:ext>
            </a:extLst>
          </p:cNvPr>
          <p:cNvSpPr txBox="1">
            <a:spLocks/>
          </p:cNvSpPr>
          <p:nvPr/>
        </p:nvSpPr>
        <p:spPr bwMode="auto">
          <a:xfrm>
            <a:off x="685800" y="1549400"/>
            <a:ext cx="1054735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defTabSz="914400" eaLnBrk="1"/>
            <a:r>
              <a:rPr lang="en-US" altLang="en-US" sz="8000" b="1">
                <a:solidFill>
                  <a:srgbClr val="1F1F50"/>
                </a:solidFill>
                <a:latin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Problem Statement?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A6D27C30-3F53-1B6E-EBFC-9128BF0217D7}"/>
              </a:ext>
            </a:extLst>
          </p:cNvPr>
          <p:cNvSpPr txBox="1">
            <a:spLocks/>
          </p:cNvSpPr>
          <p:nvPr/>
        </p:nvSpPr>
        <p:spPr bwMode="auto">
          <a:xfrm>
            <a:off x="685800" y="3563938"/>
            <a:ext cx="156019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defTabSz="914400" eaLnBrk="1"/>
            <a:r>
              <a:rPr lang="en-US" altLang="en-US" sz="5000">
                <a:solidFill>
                  <a:srgbClr val="222222"/>
                </a:solidFill>
                <a:latin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Why did you decide to solve this Problem statement?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3FF0DD7C-9A53-F37E-6C03-A1476B7530E3}"/>
              </a:ext>
            </a:extLst>
          </p:cNvPr>
          <p:cNvSpPr txBox="1">
            <a:spLocks/>
          </p:cNvSpPr>
          <p:nvPr/>
        </p:nvSpPr>
        <p:spPr bwMode="auto">
          <a:xfrm>
            <a:off x="685801" y="4765675"/>
            <a:ext cx="22936200" cy="564257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50800" tIns="50800" rIns="50800" bIns="50800">
            <a:spAutoFit/>
          </a:bodyPr>
          <a:lstStyle>
            <a:lvl1pPr algn="ctr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1pPr>
            <a:lvl2pPr marL="742950" indent="-285750" algn="ctr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2pPr>
            <a:lvl3pPr marL="1143000" indent="-228600" algn="ctr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3pPr>
            <a:lvl4pPr marL="1600200" indent="-228600" algn="ctr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4pPr>
            <a:lvl5pPr marL="2057400" indent="-228600" algn="ctr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9pPr>
          </a:lstStyle>
          <a:p>
            <a:pPr marL="742950" indent="-742950" algn="l" defTabSz="914400" eaLnBrk="1">
              <a:buFont typeface="Wingdings" panose="05000000000000000000" pitchFamily="2" charset="2"/>
              <a:buChar char="§"/>
              <a:defRPr/>
            </a:pPr>
            <a:r>
              <a:rPr lang="en-US" altLang="en-US" sz="4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In a country like India with such huge population, the cheque clearance is one of the most challenging</a:t>
            </a:r>
          </a:p>
          <a:p>
            <a:pPr algn="l" defTabSz="914400" eaLnBrk="1">
              <a:defRPr/>
            </a:pPr>
            <a:r>
              <a:rPr lang="en-US" altLang="en-US" sz="4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      missions to accomplish.</a:t>
            </a:r>
          </a:p>
          <a:p>
            <a:pPr marL="571500" indent="-571500" algn="l" defTabSz="914400" eaLnBrk="1">
              <a:buFont typeface="Wingdings" panose="05000000000000000000" pitchFamily="2" charset="2"/>
              <a:buChar char="§"/>
              <a:defRPr/>
            </a:pPr>
            <a:r>
              <a:rPr lang="en-US" altLang="en-US" sz="4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 Not to mention time consuming, prone to errors and being tiresome are the major factors to choose this   as the Problem Statement.</a:t>
            </a:r>
          </a:p>
          <a:p>
            <a:pPr marL="571500" indent="-571500" algn="l" defTabSz="914400" eaLnBrk="1">
              <a:buFont typeface="Wingdings" panose="05000000000000000000" pitchFamily="2" charset="2"/>
              <a:buChar char="§"/>
              <a:defRPr/>
            </a:pPr>
            <a:r>
              <a:rPr lang="en-US" altLang="en-US" sz="4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 Although, there are numerous proposed models for this existing Problem Statement, the problem arises is that they might not fit well into financial scenario.</a:t>
            </a:r>
          </a:p>
          <a:p>
            <a:pPr marL="571500" indent="-571500" algn="l" defTabSz="914400" eaLnBrk="1">
              <a:buFont typeface="Wingdings" panose="05000000000000000000" pitchFamily="2" charset="2"/>
              <a:buChar char="§"/>
              <a:defRPr/>
            </a:pPr>
            <a:r>
              <a:rPr lang="en-US" altLang="en-US" sz="4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Putting effort to make our Prototype effective and scalable in all required times.</a:t>
            </a:r>
          </a:p>
          <a:p>
            <a:pPr marL="571500" indent="-571500" algn="l" defTabSz="914400" eaLnBrk="1">
              <a:buFont typeface="Wingdings" panose="05000000000000000000" pitchFamily="2" charset="2"/>
              <a:buChar char="§"/>
              <a:defRPr/>
            </a:pPr>
            <a:endParaRPr lang="en-US" altLang="en-US" sz="40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 panose="020B0604020202020204" pitchFamily="34" charset="0"/>
            </a:endParaRPr>
          </a:p>
        </p:txBody>
      </p:sp>
      <p:pic>
        <p:nvPicPr>
          <p:cNvPr id="5125" name="Picture 4">
            <a:extLst>
              <a:ext uri="{FF2B5EF4-FFF2-40B4-BE49-F238E27FC236}">
                <a16:creationId xmlns:a16="http://schemas.microsoft.com/office/drawing/2014/main" id="{416023ED-7DF1-B945-2B62-AFBF393ED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" b="1126"/>
          <a:stretch>
            <a:fillRect/>
          </a:stretch>
        </p:blipFill>
        <p:spPr bwMode="auto">
          <a:xfrm>
            <a:off x="15849600" y="10134600"/>
            <a:ext cx="8171656" cy="318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52BF486C-E8AB-6681-2BF9-FCB7FF58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1828800"/>
            <a:ext cx="21869400" cy="1054100"/>
          </a:xfrm>
        </p:spPr>
        <p:txBody>
          <a:bodyPr/>
          <a:lstStyle/>
          <a:p>
            <a:pPr algn="l" defTabSz="630238" eaLnBrk="1"/>
            <a:r>
              <a:rPr lang="en-US" altLang="en-US" sz="6200" b="1">
                <a:solidFill>
                  <a:srgbClr val="222222"/>
                </a:solidFill>
                <a:latin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User Segment &amp; Pain Points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CEBCD2F3-0DBD-6C1C-E17C-8FBE1AC9AD08}"/>
              </a:ext>
            </a:extLst>
          </p:cNvPr>
          <p:cNvSpPr txBox="1">
            <a:spLocks/>
          </p:cNvSpPr>
          <p:nvPr/>
        </p:nvSpPr>
        <p:spPr bwMode="auto">
          <a:xfrm>
            <a:off x="1338263" y="5386388"/>
            <a:ext cx="21445537" cy="8104187"/>
          </a:xfrm>
          <a:prstGeom prst="rect">
            <a:avLst/>
          </a:prstGeom>
          <a:noFill/>
          <a:ln>
            <a:noFill/>
          </a:ln>
          <a:effectLst/>
        </p:spPr>
        <p:txBody>
          <a:bodyPr lIns="50800" tIns="50800" rIns="50800" bIns="50800">
            <a:spAutoFit/>
          </a:bodyPr>
          <a:lstStyle>
            <a:lvl1pPr marL="571500" indent="-571500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9pPr>
          </a:lstStyle>
          <a:p>
            <a:pPr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en-US" sz="4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Local Merchants, Businesses person, Vendors, or even the bank customers are                                                    the early adopter of our product.</a:t>
            </a:r>
          </a:p>
          <a:p>
            <a:pPr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en-US" sz="4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Bank, start-up firms.</a:t>
            </a:r>
          </a:p>
          <a:p>
            <a:pPr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en-US" sz="4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In short, all that people who are directly connected &amp; are handling financial on                                                 daily basis are our target customers.</a:t>
            </a:r>
          </a:p>
          <a:p>
            <a:pPr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4000" dirty="0">
                <a:solidFill>
                  <a:srgbClr val="202124"/>
                </a:solidFill>
                <a:latin typeface="Roboto" panose="02000000000000000000" pitchFamily="2" charset="0"/>
              </a:rPr>
              <a:t>Handling finances in short amount of time that too which directly involve banks</a:t>
            </a:r>
            <a:endParaRPr lang="en-US" altLang="en-US" sz="40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 panose="020B0604020202020204" pitchFamily="34" charset="0"/>
            </a:endParaRPr>
          </a:p>
          <a:p>
            <a:pPr marL="0" indent="0" defTabSz="914400" eaLnBrk="1">
              <a:buClr>
                <a:srgbClr val="000000"/>
              </a:buClr>
              <a:buSzPct val="100000"/>
              <a:defRPr/>
            </a:pPr>
            <a:endParaRPr lang="en-US" altLang="en-US" sz="40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 panose="020B0604020202020204" pitchFamily="34" charset="0"/>
            </a:endParaRPr>
          </a:p>
          <a:p>
            <a:pPr marL="0" indent="0" defTabSz="914400" eaLnBrk="1">
              <a:buClr>
                <a:srgbClr val="000000"/>
              </a:buClr>
              <a:buSzPct val="100000"/>
              <a:defRPr/>
            </a:pPr>
            <a:r>
              <a:rPr lang="en-US" altLang="en-US" sz="4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As our product is –</a:t>
            </a:r>
          </a:p>
          <a:p>
            <a:pPr defTabSz="914400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40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Time-</a:t>
            </a:r>
            <a:r>
              <a:rPr lang="en-IN" altLang="en-US" sz="40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efficient.</a:t>
            </a:r>
            <a:endParaRPr lang="en-US" altLang="en-US" sz="4000" b="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 panose="020B0604020202020204" pitchFamily="34" charset="0"/>
            </a:endParaRPr>
          </a:p>
          <a:p>
            <a:pPr defTabSz="914400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40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User </a:t>
            </a:r>
            <a:r>
              <a:rPr lang="en-IN" altLang="en-US" sz="40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Friendly.</a:t>
            </a:r>
          </a:p>
          <a:p>
            <a:pPr defTabSz="914400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40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Secure &amp; Automated.</a:t>
            </a:r>
          </a:p>
          <a:p>
            <a:pPr defTabSz="914400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altLang="en-US" sz="40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Economical &amp; Adaptable </a:t>
            </a:r>
            <a:endParaRPr lang="en-US" altLang="en-US" sz="4000" b="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 panose="020B0604020202020204" pitchFamily="34" charset="0"/>
            </a:endParaRPr>
          </a:p>
          <a:p>
            <a:pPr defTabSz="914400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40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 panose="020B0604020202020204" pitchFamily="34" charset="0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84D5FDD0-AA4A-3145-2CF8-FC662ECE6FC2}"/>
              </a:ext>
            </a:extLst>
          </p:cNvPr>
          <p:cNvSpPr txBox="1">
            <a:spLocks/>
          </p:cNvSpPr>
          <p:nvPr/>
        </p:nvSpPr>
        <p:spPr bwMode="auto">
          <a:xfrm>
            <a:off x="1314450" y="3327400"/>
            <a:ext cx="223154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defTabSz="914400" eaLnBrk="1">
              <a:lnSpc>
                <a:spcPct val="115000"/>
              </a:lnSpc>
              <a:spcBef>
                <a:spcPts val="1000"/>
              </a:spcBef>
            </a:pPr>
            <a:r>
              <a:rPr lang="en-US" altLang="en-US" sz="5000">
                <a:solidFill>
                  <a:srgbClr val="222222"/>
                </a:solidFill>
                <a:latin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Which user /advertiser segment would be early adopter of your product &amp; why?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E2106158-4464-2BFF-D89A-F073BD18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1682750"/>
            <a:ext cx="21869400" cy="1054100"/>
          </a:xfrm>
        </p:spPr>
        <p:txBody>
          <a:bodyPr/>
          <a:lstStyle/>
          <a:p>
            <a:pPr algn="l" defTabSz="566738" eaLnBrk="1"/>
            <a:r>
              <a:rPr lang="en-US" altLang="en-US" sz="6200" b="1">
                <a:solidFill>
                  <a:srgbClr val="1F1F50"/>
                </a:solidFill>
                <a:latin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Pre-Requisite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2C553E57-8FAA-6A33-6CF0-E1289D02C4CA}"/>
              </a:ext>
            </a:extLst>
          </p:cNvPr>
          <p:cNvSpPr txBox="1">
            <a:spLocks/>
          </p:cNvSpPr>
          <p:nvPr/>
        </p:nvSpPr>
        <p:spPr bwMode="auto">
          <a:xfrm>
            <a:off x="1266825" y="3136900"/>
            <a:ext cx="17959388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defTabSz="914400" eaLnBrk="1">
              <a:lnSpc>
                <a:spcPct val="115000"/>
              </a:lnSpc>
              <a:spcBef>
                <a:spcPts val="1000"/>
              </a:spcBef>
            </a:pPr>
            <a:r>
              <a:rPr lang="en-US" altLang="en-US" sz="4000">
                <a:solidFill>
                  <a:srgbClr val="222222"/>
                </a:solidFill>
                <a:latin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What are the alternatives/competitive products for the problem you are solving?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FF73BA4F-DEDA-ED9B-2E0A-82C35AAE7F3D}"/>
              </a:ext>
            </a:extLst>
          </p:cNvPr>
          <p:cNvSpPr txBox="1">
            <a:spLocks/>
          </p:cNvSpPr>
          <p:nvPr/>
        </p:nvSpPr>
        <p:spPr bwMode="auto">
          <a:xfrm>
            <a:off x="1266825" y="4267200"/>
            <a:ext cx="19535775" cy="7489825"/>
          </a:xfrm>
          <a:prstGeom prst="rect">
            <a:avLst/>
          </a:prstGeom>
          <a:noFill/>
          <a:ln>
            <a:noFill/>
          </a:ln>
          <a:effectLst/>
        </p:spPr>
        <p:txBody>
          <a:bodyPr lIns="50800" tIns="50800" rIns="50800" bIns="50800">
            <a:spAutoFit/>
          </a:bodyPr>
          <a:lstStyle>
            <a:lvl1pPr marL="457200" indent="-457200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IN" alt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case of unclear or unreliable extraction of detail from the cheque images, we can use </a:t>
            </a:r>
            <a:r>
              <a:rPr lang="en-IN" altLang="en-US" sz="4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API</a:t>
            </a:r>
            <a:r>
              <a:rPr lang="en-IN" alt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</a:t>
            </a:r>
            <a:r>
              <a:rPr lang="en-IN" altLang="en-US" sz="4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IDP </a:t>
            </a:r>
            <a:r>
              <a:rPr lang="en-IN" alt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an alternative for </a:t>
            </a:r>
            <a:r>
              <a:rPr lang="en-IN" altLang="en-US" sz="4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 scrapping </a:t>
            </a:r>
            <a:r>
              <a:rPr lang="en-IN" alt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</a:t>
            </a:r>
            <a:r>
              <a:rPr lang="en-IN" altLang="en-US" sz="4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OCR</a:t>
            </a:r>
            <a:r>
              <a:rPr lang="en-IN" alt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IN" altLang="en-US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IN" altLang="en-US" sz="4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APIs</a:t>
            </a:r>
            <a:r>
              <a:rPr lang="en-IN" alt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</a:t>
            </a:r>
            <a:r>
              <a:rPr lang="en-IN" alt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 substitute to web scraping which can be operated for MICR &amp; other text extraction from the cheque image, if the results are not clear.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IN" altLang="en-US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IN" altLang="en-US" sz="4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IDP(Intelligent Document Processing</a:t>
            </a:r>
            <a:r>
              <a:rPr lang="en-IN" alt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)- </a:t>
            </a:r>
            <a:r>
              <a:rPr lang="en-IN" alt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</a:t>
            </a:r>
            <a:r>
              <a:rPr lang="en-IN" alt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alt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be an another possible way for the </a:t>
            </a:r>
            <a:r>
              <a:rPr lang="en-IN" altLang="en-US" sz="4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OCR</a:t>
            </a:r>
            <a:r>
              <a:rPr lang="en-IN" alt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(Optical Character Recognition) as it brings context to content.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IN" altLang="en-US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defRPr/>
            </a:pPr>
            <a:r>
              <a:rPr lang="en-IN" alt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other alternatives are-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IN" altLang="en-US" sz="4000" b="1" dirty="0">
                <a:solidFill>
                  <a:srgbClr val="3F3F3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Test Complete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IN" altLang="en-US" sz="4000" b="1" dirty="0">
                <a:solidFill>
                  <a:srgbClr val="3F3F3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coordinate-based user actions</a:t>
            </a:r>
            <a:endParaRPr lang="en-US" altLang="en-US" sz="40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 panose="020B0604020202020204" pitchFamily="34" charset="0"/>
            </a:endParaRPr>
          </a:p>
        </p:txBody>
      </p:sp>
      <p:pic>
        <p:nvPicPr>
          <p:cNvPr id="7173" name="Picture 4">
            <a:extLst>
              <a:ext uri="{FF2B5EF4-FFF2-40B4-BE49-F238E27FC236}">
                <a16:creationId xmlns:a16="http://schemas.microsoft.com/office/drawing/2014/main" id="{7E0FA736-3E65-2567-2DC3-68DCFFDB3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 b="11420"/>
          <a:stretch>
            <a:fillRect/>
          </a:stretch>
        </p:blipFill>
        <p:spPr bwMode="auto">
          <a:xfrm>
            <a:off x="14173200" y="8610600"/>
            <a:ext cx="9906000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B4A13EF2-9316-D7A2-0220-506D0AE3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1465263"/>
            <a:ext cx="21869400" cy="1054100"/>
          </a:xfrm>
        </p:spPr>
        <p:txBody>
          <a:bodyPr/>
          <a:lstStyle/>
          <a:p>
            <a:pPr algn="l" defTabSz="712788" eaLnBrk="1">
              <a:defRPr/>
            </a:pPr>
            <a:r>
              <a:rPr lang="en-US" altLang="en-US" sz="62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Azure tools or resources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18A4897C-E8A8-C70A-7B83-03034AEC3430}"/>
              </a:ext>
            </a:extLst>
          </p:cNvPr>
          <p:cNvSpPr txBox="1">
            <a:spLocks/>
          </p:cNvSpPr>
          <p:nvPr/>
        </p:nvSpPr>
        <p:spPr bwMode="auto">
          <a:xfrm>
            <a:off x="1243013" y="2686050"/>
            <a:ext cx="17768887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defTabSz="914400" eaLnBrk="1"/>
            <a:r>
              <a:rPr lang="en-US" altLang="en-US" sz="4100">
                <a:solidFill>
                  <a:srgbClr val="4A4548"/>
                </a:solidFill>
                <a:latin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Azure tools or resources which are likely to be used by you for the prototype,</a:t>
            </a:r>
          </a:p>
          <a:p>
            <a:pPr defTabSz="914400" eaLnBrk="1"/>
            <a:r>
              <a:rPr lang="en-US" altLang="en-US" sz="4100">
                <a:solidFill>
                  <a:srgbClr val="4A4548"/>
                </a:solidFill>
                <a:latin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if your idea gets selected</a:t>
            </a:r>
          </a:p>
        </p:txBody>
      </p:sp>
      <p:sp>
        <p:nvSpPr>
          <p:cNvPr id="8196" name="TextBox 2">
            <a:extLst>
              <a:ext uri="{FF2B5EF4-FFF2-40B4-BE49-F238E27FC236}">
                <a16:creationId xmlns:a16="http://schemas.microsoft.com/office/drawing/2014/main" id="{EC1B13C6-00B6-46B0-B6DC-D8543F168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4800600"/>
            <a:ext cx="19392900" cy="7478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571500" indent="-571500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sz="4000" b="1" u="sng" dirty="0">
                <a:solidFill>
                  <a:schemeClr val="accent4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Deep Visual Studio Code </a:t>
            </a:r>
            <a:r>
              <a:rPr lang="en-US" altLang="en-US" sz="4000" dirty="0">
                <a:solidFill>
                  <a:srgbClr val="4C4C51"/>
                </a:solidFill>
                <a:latin typeface="Lato" charset="0"/>
                <a:ea typeface="Lato" charset="0"/>
                <a:cs typeface="Lato" charset="0"/>
              </a:rPr>
              <a:t>to shift from local to cloud training seamlessly and for auto-scaling with powerful cloud-based CPU and GPU clusters.</a:t>
            </a:r>
          </a:p>
          <a:p>
            <a:pPr marL="0" indent="0">
              <a:defRPr/>
            </a:pPr>
            <a:endParaRPr lang="en-US" altLang="en-US" sz="4000" dirty="0">
              <a:solidFill>
                <a:srgbClr val="4C4C51"/>
              </a:solidFill>
              <a:latin typeface="Lato" charset="0"/>
              <a:ea typeface="Lato" charset="0"/>
              <a:cs typeface="Lato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sz="4000" b="1" u="sng" dirty="0">
                <a:solidFill>
                  <a:schemeClr val="accent4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Central registry </a:t>
            </a:r>
            <a:r>
              <a:rPr lang="en-US" altLang="en-US" sz="4000" dirty="0">
                <a:solidFill>
                  <a:srgbClr val="4C4C51"/>
                </a:solidFill>
                <a:latin typeface="Lato" charset="0"/>
                <a:ea typeface="Lato" charset="0"/>
                <a:cs typeface="Lato" charset="0"/>
              </a:rPr>
              <a:t>to store and track data, models and metadata. Automatically capture lineage and governance data with audit trail.</a:t>
            </a:r>
          </a:p>
          <a:p>
            <a:pPr marL="0" indent="0">
              <a:defRPr/>
            </a:pPr>
            <a:endParaRPr lang="en-US" altLang="en-US" sz="4000" dirty="0">
              <a:solidFill>
                <a:srgbClr val="4C4C51"/>
              </a:solidFill>
              <a:latin typeface="Lato" charset="0"/>
              <a:ea typeface="Lato" charset="0"/>
              <a:cs typeface="Lato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IN" altLang="en-US" sz="4000" b="1" u="sng" dirty="0">
                <a:solidFill>
                  <a:schemeClr val="accent4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Microsoft Power BI and services such as Azure Synapse Analytics, Azure Cognitive Search, Azure Data Factory, Azure Arc, Azure Security Centre</a:t>
            </a:r>
            <a:r>
              <a:rPr lang="en-IN" altLang="en-US" sz="4000" u="sng" dirty="0">
                <a:solidFill>
                  <a:schemeClr val="accent4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- </a:t>
            </a:r>
            <a:r>
              <a:rPr lang="en-IN" altLang="en-US" sz="4000" dirty="0">
                <a:solidFill>
                  <a:srgbClr val="4C4C51"/>
                </a:solidFill>
                <a:latin typeface="Lato" charset="0"/>
                <a:ea typeface="Lato" charset="0"/>
                <a:cs typeface="Lato" charset="0"/>
              </a:rPr>
              <a:t>to accelerate the productivity.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IN" altLang="en-US" sz="4000" dirty="0">
              <a:solidFill>
                <a:srgbClr val="4C4C51"/>
              </a:solidFill>
              <a:latin typeface="Lato" charset="0"/>
              <a:ea typeface="Lato" charset="0"/>
              <a:cs typeface="Lato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IN" altLang="en-US" sz="4000" b="1" u="sng" dirty="0">
                <a:solidFill>
                  <a:schemeClr val="accent4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Azure Stack Edge </a:t>
            </a:r>
            <a:r>
              <a:rPr lang="en-IN" altLang="en-US" sz="4000" dirty="0">
                <a:solidFill>
                  <a:srgbClr val="4C4C51"/>
                </a:solidFill>
                <a:latin typeface="Lato" charset="0"/>
                <a:ea typeface="Lato" charset="0"/>
                <a:cs typeface="Lato" charset="0"/>
              </a:rPr>
              <a:t>to extend rapid machine learning inference from the cloud to on-premises or edge scenarios.</a:t>
            </a:r>
            <a:endParaRPr lang="en-IN" altLang="en-US" sz="4000" dirty="0">
              <a:latin typeface="Lato" charset="0"/>
              <a:ea typeface="Lato" charset="0"/>
              <a:cs typeface="Lato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1F66096D-4BE0-CF4F-1BFA-69F24443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1682750"/>
            <a:ext cx="21869400" cy="1054100"/>
          </a:xfrm>
        </p:spPr>
        <p:txBody>
          <a:bodyPr/>
          <a:lstStyle/>
          <a:p>
            <a:pPr algn="l" defTabSz="712788" eaLnBrk="1"/>
            <a:r>
              <a:rPr lang="en-US" altLang="en-US" sz="6200" b="1">
                <a:solidFill>
                  <a:srgbClr val="1F1F50"/>
                </a:solidFill>
                <a:latin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Any Supporting Functional Documents</a:t>
            </a: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7032C5AD-77EC-8D73-0251-7BC43151DE99}"/>
              </a:ext>
            </a:extLst>
          </p:cNvPr>
          <p:cNvSpPr txBox="1">
            <a:spLocks/>
          </p:cNvSpPr>
          <p:nvPr/>
        </p:nvSpPr>
        <p:spPr bwMode="auto">
          <a:xfrm>
            <a:off x="1266825" y="3017838"/>
            <a:ext cx="201517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defTabSz="914400" eaLnBrk="1"/>
            <a:r>
              <a:rPr lang="en-US" altLang="en-US" sz="5000">
                <a:solidFill>
                  <a:srgbClr val="222222"/>
                </a:solidFill>
                <a:latin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Present your solution, talk about methodology, architecture &amp; scalability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2B68BD2F-CF83-58BD-1547-7EEEBCB92A02}"/>
              </a:ext>
            </a:extLst>
          </p:cNvPr>
          <p:cNvSpPr txBox="1">
            <a:spLocks/>
          </p:cNvSpPr>
          <p:nvPr/>
        </p:nvSpPr>
        <p:spPr bwMode="auto">
          <a:xfrm>
            <a:off x="1381644" y="4724401"/>
            <a:ext cx="22392755" cy="74892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50800" tIns="50800" rIns="50800" bIns="50800">
            <a:spAutoFit/>
          </a:bodyPr>
          <a:lstStyle>
            <a:lvl1pPr marL="571500" indent="-571500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 charset="0"/>
                <a:ea typeface="Avenir Medium" charset="0"/>
                <a:cs typeface="Avenir Medium" charset="0"/>
                <a:sym typeface="Avenir Medium" charset="0"/>
              </a:defRPr>
            </a:lvl9pPr>
          </a:lstStyle>
          <a:p>
            <a:pPr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en-US" sz="4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We are extracting details from the cheques using image processing which includes</a:t>
            </a:r>
            <a:r>
              <a:rPr lang="en-US" altLang="en-US" sz="4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                                  </a:t>
            </a:r>
            <a:r>
              <a:rPr lang="en-US" altLang="en-US" sz="40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image segmentation, signature verification &amp; MICR detection</a:t>
            </a:r>
            <a:r>
              <a:rPr lang="en-US" altLang="en-US" sz="4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.</a:t>
            </a:r>
          </a:p>
          <a:p>
            <a:pPr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en-US" sz="40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The solution is-</a:t>
            </a:r>
          </a:p>
          <a:p>
            <a:pPr marL="0" indent="0" defTabSz="914400" eaLnBrk="1">
              <a:buClr>
                <a:srgbClr val="000000"/>
              </a:buClr>
              <a:buSzPct val="100000"/>
              <a:defRPr/>
            </a:pPr>
            <a:endParaRPr lang="en-US" altLang="en-US" sz="4000" b="1" dirty="0">
              <a:solidFill>
                <a:schemeClr val="accent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 panose="020B0604020202020204" pitchFamily="34" charset="0"/>
            </a:endParaRPr>
          </a:p>
          <a:p>
            <a:pPr marL="0" indent="0" defTabSz="914400" eaLnBrk="1">
              <a:buClr>
                <a:srgbClr val="000000"/>
              </a:buClr>
              <a:buSzPct val="100000"/>
              <a:defRPr/>
            </a:pPr>
            <a:r>
              <a:rPr lang="en-US" altLang="en-US" sz="4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	You need to take the image of the cheque(partially similar to </a:t>
            </a:r>
            <a:r>
              <a:rPr lang="en-US" altLang="en-US" sz="4000" i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scanning</a:t>
            </a:r>
            <a:r>
              <a:rPr lang="en-US" altLang="en-US" sz="4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), our model will </a:t>
            </a:r>
          </a:p>
          <a:p>
            <a:pPr marL="0" indent="0" defTabSz="914400" eaLnBrk="1">
              <a:buClr>
                <a:srgbClr val="000000"/>
              </a:buClr>
              <a:buSzPct val="100000"/>
              <a:defRPr/>
            </a:pPr>
            <a:r>
              <a:rPr lang="en-US" altLang="en-US" sz="4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	extract the details from the cheque and </a:t>
            </a:r>
            <a:r>
              <a:rPr lang="en-US" altLang="en-US" sz="4000" u="sng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verify it with the existing database of the bank</a:t>
            </a:r>
            <a:r>
              <a:rPr lang="en-US" altLang="en-US" sz="4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.</a:t>
            </a:r>
          </a:p>
          <a:p>
            <a:pPr marL="0" indent="0" defTabSz="914400" eaLnBrk="1">
              <a:buClr>
                <a:srgbClr val="000000"/>
              </a:buClr>
              <a:buSzPct val="100000"/>
              <a:defRPr/>
            </a:pPr>
            <a:endParaRPr lang="en-US" altLang="en-US" sz="4000" dirty="0">
              <a:solidFill>
                <a:schemeClr val="accent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 panose="020B0604020202020204" pitchFamily="34" charset="0"/>
            </a:endParaRPr>
          </a:p>
          <a:p>
            <a:pPr marL="1314450" lvl="2" indent="-742950"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4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	Later, a request will be generated in the bank system for further processing                                      	&amp; requests for granting the cheque clearance.</a:t>
            </a:r>
          </a:p>
          <a:p>
            <a:pPr marL="1314450" lvl="2" indent="-742950"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4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	It will reduce the process time from </a:t>
            </a:r>
            <a:r>
              <a:rPr lang="en-US" altLang="en-US" sz="4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3-4 days to hours</a:t>
            </a:r>
            <a:r>
              <a:rPr lang="en-US" altLang="en-US" sz="4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.</a:t>
            </a:r>
          </a:p>
          <a:p>
            <a:pPr marL="1314450" lvl="2" indent="-742950"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4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	Reduces the probability of committing fraud as a result, the security system is upgraded.</a:t>
            </a:r>
          </a:p>
          <a:p>
            <a:pPr marL="1314450" lvl="2" indent="-742950"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4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	Compliance requirement</a:t>
            </a:r>
            <a:r>
              <a:rPr lang="en-US" altLang="en-US" sz="4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CC689F3E-481F-146A-2593-1899C20B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29706"/>
            <a:ext cx="21869400" cy="1054100"/>
          </a:xfrm>
        </p:spPr>
        <p:txBody>
          <a:bodyPr/>
          <a:lstStyle/>
          <a:p>
            <a:pPr algn="l" defTabSz="712788" eaLnBrk="1">
              <a:defRPr/>
            </a:pPr>
            <a:r>
              <a:rPr lang="en-US" altLang="en-US" sz="62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Futura" charset="0"/>
              </a:rPr>
              <a:t>Process Flow Diagram Of Proposed Work</a:t>
            </a:r>
            <a:endParaRPr lang="en-US" altLang="en-US" sz="6200" b="1" dirty="0">
              <a:solidFill>
                <a:schemeClr val="accent4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7640FD-3E4C-5C04-B8ED-24A0EDCB9C31}"/>
              </a:ext>
            </a:extLst>
          </p:cNvPr>
          <p:cNvSpPr/>
          <p:nvPr/>
        </p:nvSpPr>
        <p:spPr bwMode="auto">
          <a:xfrm>
            <a:off x="9144000" y="3200400"/>
            <a:ext cx="4876800" cy="641350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venir Medium" charset="0"/>
              </a:rPr>
              <a:t>Image Processing</a:t>
            </a:r>
          </a:p>
        </p:txBody>
      </p:sp>
      <p:cxnSp>
        <p:nvCxnSpPr>
          <p:cNvPr id="10244" name="Straight Connector 3">
            <a:extLst>
              <a:ext uri="{FF2B5EF4-FFF2-40B4-BE49-F238E27FC236}">
                <a16:creationId xmlns:a16="http://schemas.microsoft.com/office/drawing/2014/main" id="{9927F332-0A98-90E6-4AE2-3AF65BF1DCA5}"/>
              </a:ext>
            </a:extLst>
          </p:cNvPr>
          <p:cNvCxnSpPr>
            <a:cxnSpLocks noChangeShapeType="1"/>
            <a:stCxn id="2" idx="2"/>
          </p:cNvCxnSpPr>
          <p:nvPr/>
        </p:nvCxnSpPr>
        <p:spPr bwMode="auto">
          <a:xfrm>
            <a:off x="11582400" y="3841750"/>
            <a:ext cx="0" cy="730250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5" name="Rectangle 4">
            <a:extLst>
              <a:ext uri="{FF2B5EF4-FFF2-40B4-BE49-F238E27FC236}">
                <a16:creationId xmlns:a16="http://schemas.microsoft.com/office/drawing/2014/main" id="{5116C48B-57BE-88EC-1873-EA80FCA2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572000"/>
            <a:ext cx="4876800" cy="641350"/>
          </a:xfrm>
          <a:prstGeom prst="rect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algn="ctr" eaLnBrk="1"/>
            <a:r>
              <a:rPr lang="en-US" altLang="en-US">
                <a:latin typeface="Lato" panose="020F0502020204030203" pitchFamily="34" charset="0"/>
                <a:cs typeface="Lato" panose="020F0502020204030203" pitchFamily="34" charset="0"/>
              </a:rPr>
              <a:t>Extraction of items</a:t>
            </a:r>
          </a:p>
        </p:txBody>
      </p:sp>
      <p:cxnSp>
        <p:nvCxnSpPr>
          <p:cNvPr id="10246" name="Straight Connector 6">
            <a:extLst>
              <a:ext uri="{FF2B5EF4-FFF2-40B4-BE49-F238E27FC236}">
                <a16:creationId xmlns:a16="http://schemas.microsoft.com/office/drawing/2014/main" id="{F6C2F573-1A35-8292-03FA-5E2DA269DD85}"/>
              </a:ext>
            </a:extLst>
          </p:cNvPr>
          <p:cNvCxnSpPr>
            <a:cxnSpLocks noChangeShapeType="1"/>
            <a:stCxn id="10245" idx="2"/>
          </p:cNvCxnSpPr>
          <p:nvPr/>
        </p:nvCxnSpPr>
        <p:spPr bwMode="auto">
          <a:xfrm>
            <a:off x="11582400" y="5213350"/>
            <a:ext cx="0" cy="577850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7" name="Straight Connector 9">
            <a:extLst>
              <a:ext uri="{FF2B5EF4-FFF2-40B4-BE49-F238E27FC236}">
                <a16:creationId xmlns:a16="http://schemas.microsoft.com/office/drawing/2014/main" id="{9FEC0C93-27FD-BCD2-5D1B-84A02494CB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25638" y="5797550"/>
            <a:ext cx="20024724" cy="57150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8" name="Rectangle 11">
            <a:extLst>
              <a:ext uri="{FF2B5EF4-FFF2-40B4-BE49-F238E27FC236}">
                <a16:creationId xmlns:a16="http://schemas.microsoft.com/office/drawing/2014/main" id="{9DD0CFD9-239F-9CB5-DB38-DF539553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6305550"/>
            <a:ext cx="2549525" cy="1179513"/>
          </a:xfrm>
          <a:prstGeom prst="rect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algn="ctr" eaLnBrk="1"/>
            <a:r>
              <a:rPr lang="en-US" altLang="en-US"/>
              <a:t>Date identification</a:t>
            </a:r>
          </a:p>
        </p:txBody>
      </p:sp>
      <p:sp>
        <p:nvSpPr>
          <p:cNvPr id="10249" name="Rectangle 12">
            <a:extLst>
              <a:ext uri="{FF2B5EF4-FFF2-40B4-BE49-F238E27FC236}">
                <a16:creationId xmlns:a16="http://schemas.microsoft.com/office/drawing/2014/main" id="{4FC1DE3E-6875-2D49-4BF9-BD208679D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356350"/>
            <a:ext cx="3538538" cy="1179513"/>
          </a:xfrm>
          <a:prstGeom prst="rect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algn="ctr" eaLnBrk="1"/>
            <a:r>
              <a:rPr lang="en-US" altLang="en-US">
                <a:latin typeface="Lato" panose="020F0502020204030203" pitchFamily="34" charset="0"/>
                <a:cs typeface="Lato" panose="020F0502020204030203" pitchFamily="34" charset="0"/>
              </a:rPr>
              <a:t>Courtesy amount identification</a:t>
            </a:r>
          </a:p>
        </p:txBody>
      </p:sp>
      <p:sp>
        <p:nvSpPr>
          <p:cNvPr id="10250" name="Rectangle 20">
            <a:extLst>
              <a:ext uri="{FF2B5EF4-FFF2-40B4-BE49-F238E27FC236}">
                <a16:creationId xmlns:a16="http://schemas.microsoft.com/office/drawing/2014/main" id="{DAF70073-7F54-CEF8-4448-FB263CDFA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350" y="6369050"/>
            <a:ext cx="2919413" cy="1179513"/>
          </a:xfrm>
          <a:prstGeom prst="rect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algn="ctr" eaLnBrk="1"/>
            <a:r>
              <a:rPr lang="en-US" altLang="en-US">
                <a:latin typeface="Lato" panose="020F0502020204030203" pitchFamily="34" charset="0"/>
                <a:cs typeface="Lato" panose="020F0502020204030203" pitchFamily="34" charset="0"/>
              </a:rPr>
              <a:t>Legal amount identification </a:t>
            </a:r>
          </a:p>
        </p:txBody>
      </p:sp>
      <p:sp>
        <p:nvSpPr>
          <p:cNvPr id="10251" name="Rectangle 22">
            <a:extLst>
              <a:ext uri="{FF2B5EF4-FFF2-40B4-BE49-F238E27FC236}">
                <a16:creationId xmlns:a16="http://schemas.microsoft.com/office/drawing/2014/main" id="{92F62096-962F-6A11-D38B-6E6E79DAF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1063" y="6356350"/>
            <a:ext cx="3195637" cy="1179513"/>
          </a:xfrm>
          <a:prstGeom prst="rect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algn="ctr" eaLnBrk="1"/>
            <a:r>
              <a:rPr lang="en-US" altLang="en-US">
                <a:latin typeface="Lato" panose="020F0502020204030203" pitchFamily="34" charset="0"/>
                <a:cs typeface="Lato" panose="020F0502020204030203" pitchFamily="34" charset="0"/>
              </a:rPr>
              <a:t>Signature Verification</a:t>
            </a:r>
          </a:p>
        </p:txBody>
      </p:sp>
      <p:sp>
        <p:nvSpPr>
          <p:cNvPr id="10252" name="Rectangle 24">
            <a:extLst>
              <a:ext uri="{FF2B5EF4-FFF2-40B4-BE49-F238E27FC236}">
                <a16:creationId xmlns:a16="http://schemas.microsoft.com/office/drawing/2014/main" id="{111EA96A-695F-55F7-A5BD-CAF1055A4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200" y="6359525"/>
            <a:ext cx="2743200" cy="1179513"/>
          </a:xfrm>
          <a:prstGeom prst="rect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algn="ctr" eaLnBrk="1"/>
            <a:r>
              <a:rPr lang="en-US" altLang="en-US">
                <a:latin typeface="Lato" panose="020F0502020204030203" pitchFamily="34" charset="0"/>
                <a:cs typeface="Lato" panose="020F0502020204030203" pitchFamily="34" charset="0"/>
              </a:rPr>
              <a:t>Cheque Validation</a:t>
            </a:r>
          </a:p>
        </p:txBody>
      </p:sp>
      <p:sp>
        <p:nvSpPr>
          <p:cNvPr id="10253" name="Rectangle 28">
            <a:extLst>
              <a:ext uri="{FF2B5EF4-FFF2-40B4-BE49-F238E27FC236}">
                <a16:creationId xmlns:a16="http://schemas.microsoft.com/office/drawing/2014/main" id="{AEC309B3-DC85-4661-8FC8-EA809DEC3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2363" y="6373813"/>
            <a:ext cx="3446462" cy="1179512"/>
          </a:xfrm>
          <a:prstGeom prst="rect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algn="ctr" eaLnBrk="1"/>
            <a:r>
              <a:rPr lang="en-US" altLang="en-US" dirty="0">
                <a:latin typeface="Lato" panose="020F0502020204030203" pitchFamily="34" charset="0"/>
                <a:cs typeface="Lato" panose="020F0502020204030203" pitchFamily="34" charset="0"/>
              </a:rPr>
              <a:t>Account verification</a:t>
            </a:r>
          </a:p>
        </p:txBody>
      </p:sp>
      <p:cxnSp>
        <p:nvCxnSpPr>
          <p:cNvPr id="10254" name="Straight Connector 30">
            <a:extLst>
              <a:ext uri="{FF2B5EF4-FFF2-40B4-BE49-F238E27FC236}">
                <a16:creationId xmlns:a16="http://schemas.microsoft.com/office/drawing/2014/main" id="{34ED210C-30F2-9DA7-8E49-996BBFA923F0}"/>
              </a:ext>
            </a:extLst>
          </p:cNvPr>
          <p:cNvCxnSpPr>
            <a:cxnSpLocks noChangeShapeType="1"/>
            <a:endCxn id="10248" idx="0"/>
          </p:cNvCxnSpPr>
          <p:nvPr/>
        </p:nvCxnSpPr>
        <p:spPr bwMode="auto">
          <a:xfrm>
            <a:off x="1925638" y="5791200"/>
            <a:ext cx="0" cy="514350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Straight Connector 34">
            <a:extLst>
              <a:ext uri="{FF2B5EF4-FFF2-40B4-BE49-F238E27FC236}">
                <a16:creationId xmlns:a16="http://schemas.microsoft.com/office/drawing/2014/main" id="{EBBE3C86-292F-5258-67FF-3A77275205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89588" y="5791200"/>
            <a:ext cx="0" cy="577850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Straight Connector 36">
            <a:extLst>
              <a:ext uri="{FF2B5EF4-FFF2-40B4-BE49-F238E27FC236}">
                <a16:creationId xmlns:a16="http://schemas.microsoft.com/office/drawing/2014/main" id="{D1C32384-9E8B-695E-BAEE-DEF479760A91}"/>
              </a:ext>
            </a:extLst>
          </p:cNvPr>
          <p:cNvCxnSpPr>
            <a:cxnSpLocks noChangeShapeType="1"/>
            <a:endCxn id="10250" idx="0"/>
          </p:cNvCxnSpPr>
          <p:nvPr/>
        </p:nvCxnSpPr>
        <p:spPr bwMode="auto">
          <a:xfrm>
            <a:off x="9720263" y="5791200"/>
            <a:ext cx="0" cy="577850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7" name="Straight Connector 43">
            <a:extLst>
              <a:ext uri="{FF2B5EF4-FFF2-40B4-BE49-F238E27FC236}">
                <a16:creationId xmlns:a16="http://schemas.microsoft.com/office/drawing/2014/main" id="{4CEBE019-97B8-F94C-2D60-D7C0CBAEA8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020800" y="5822950"/>
            <a:ext cx="0" cy="514350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8" name="Straight Connector 44">
            <a:extLst>
              <a:ext uri="{FF2B5EF4-FFF2-40B4-BE49-F238E27FC236}">
                <a16:creationId xmlns:a16="http://schemas.microsoft.com/office/drawing/2014/main" id="{019C50A4-4DE0-CE31-DECD-DC118E5458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833975" y="5854700"/>
            <a:ext cx="0" cy="514350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9" name="Straight Connector 45">
            <a:extLst>
              <a:ext uri="{FF2B5EF4-FFF2-40B4-BE49-F238E27FC236}">
                <a16:creationId xmlns:a16="http://schemas.microsoft.com/office/drawing/2014/main" id="{012A0EBA-566B-71E0-A607-BEFFEE5EA7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941631" y="5854700"/>
            <a:ext cx="0" cy="565150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0" name="Rectangle 53">
            <a:extLst>
              <a:ext uri="{FF2B5EF4-FFF2-40B4-BE49-F238E27FC236}">
                <a16:creationId xmlns:a16="http://schemas.microsoft.com/office/drawing/2014/main" id="{3979B252-C01D-9FC7-2F80-644EC53E1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8694738"/>
            <a:ext cx="2549525" cy="1181100"/>
          </a:xfrm>
          <a:prstGeom prst="rect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algn="ctr" eaLnBrk="1"/>
            <a:r>
              <a:rPr lang="en-US" altLang="en-US"/>
              <a:t>Using System date</a:t>
            </a:r>
          </a:p>
        </p:txBody>
      </p:sp>
      <p:sp>
        <p:nvSpPr>
          <p:cNvPr id="10261" name="Rectangle 55">
            <a:extLst>
              <a:ext uri="{FF2B5EF4-FFF2-40B4-BE49-F238E27FC236}">
                <a16:creationId xmlns:a16="http://schemas.microsoft.com/office/drawing/2014/main" id="{B9A29333-863F-8B24-182A-FB1E115E6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0650" y="8751888"/>
            <a:ext cx="2549525" cy="1179512"/>
          </a:xfrm>
          <a:prstGeom prst="rect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algn="ctr" eaLnBrk="1"/>
            <a:r>
              <a:rPr lang="en-US" altLang="en-US">
                <a:latin typeface="Lato" panose="020F0502020204030203" pitchFamily="34" charset="0"/>
                <a:cs typeface="Lato" panose="020F0502020204030203" pitchFamily="34" charset="0"/>
              </a:rPr>
              <a:t>Using MICR, IFSC</a:t>
            </a:r>
          </a:p>
        </p:txBody>
      </p:sp>
      <p:sp>
        <p:nvSpPr>
          <p:cNvPr id="10262" name="Rectangle 57">
            <a:extLst>
              <a:ext uri="{FF2B5EF4-FFF2-40B4-BE49-F238E27FC236}">
                <a16:creationId xmlns:a16="http://schemas.microsoft.com/office/drawing/2014/main" id="{EA031052-EE77-1174-91CA-8F958D91D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3325" y="8485188"/>
            <a:ext cx="2549525" cy="1719262"/>
          </a:xfrm>
          <a:prstGeom prst="rect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algn="ctr" eaLnBrk="1"/>
            <a:r>
              <a:rPr lang="en-US" altLang="en-US">
                <a:latin typeface="Lato" panose="020F0502020204030203" pitchFamily="34" charset="0"/>
                <a:cs typeface="Lato" panose="020F0502020204030203" pitchFamily="34" charset="0"/>
              </a:rPr>
              <a:t>Using signver library</a:t>
            </a:r>
          </a:p>
        </p:txBody>
      </p:sp>
      <p:sp>
        <p:nvSpPr>
          <p:cNvPr id="10263" name="Rectangle 61">
            <a:extLst>
              <a:ext uri="{FF2B5EF4-FFF2-40B4-BE49-F238E27FC236}">
                <a16:creationId xmlns:a16="http://schemas.microsoft.com/office/drawing/2014/main" id="{15635F9A-6073-F2DD-A01E-B22B2FE57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5" y="8682038"/>
            <a:ext cx="1627188" cy="1181100"/>
          </a:xfrm>
          <a:prstGeom prst="rect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algn="ctr" eaLnBrk="1"/>
            <a:r>
              <a:rPr lang="en-US" altLang="en-US">
                <a:latin typeface="Lato" panose="020F0502020204030203" pitchFamily="34" charset="0"/>
                <a:cs typeface="Lato" panose="020F0502020204030203" pitchFamily="34" charset="0"/>
              </a:rPr>
              <a:t>Using Cnn</a:t>
            </a:r>
          </a:p>
        </p:txBody>
      </p:sp>
      <p:sp>
        <p:nvSpPr>
          <p:cNvPr id="10264" name="Rectangle 9215">
            <a:extLst>
              <a:ext uri="{FF2B5EF4-FFF2-40B4-BE49-F238E27FC236}">
                <a16:creationId xmlns:a16="http://schemas.microsoft.com/office/drawing/2014/main" id="{03F64F16-C683-6B46-DE51-4BDCC3596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0038" y="8694738"/>
            <a:ext cx="2549525" cy="1181100"/>
          </a:xfrm>
          <a:prstGeom prst="rect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algn="ctr" eaLnBrk="1"/>
            <a:r>
              <a:rPr lang="en-US" altLang="en-US">
                <a:latin typeface="Lato" panose="020F0502020204030203" pitchFamily="34" charset="0"/>
                <a:cs typeface="Lato" panose="020F0502020204030203" pitchFamily="34" charset="0"/>
              </a:rPr>
              <a:t>Using Cnn, database</a:t>
            </a:r>
          </a:p>
        </p:txBody>
      </p:sp>
      <p:sp>
        <p:nvSpPr>
          <p:cNvPr id="10265" name="Rectangle 9220">
            <a:extLst>
              <a:ext uri="{FF2B5EF4-FFF2-40B4-BE49-F238E27FC236}">
                <a16:creationId xmlns:a16="http://schemas.microsoft.com/office/drawing/2014/main" id="{63F93C9C-F6EF-735F-425B-BAC8EB3C5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775" y="8751888"/>
            <a:ext cx="1627188" cy="1179512"/>
          </a:xfrm>
          <a:prstGeom prst="rect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algn="ctr" eaLnBrk="1"/>
            <a:r>
              <a:rPr lang="en-US" altLang="en-US">
                <a:latin typeface="Lato" panose="020F0502020204030203" pitchFamily="34" charset="0"/>
                <a:cs typeface="Lato" panose="020F0502020204030203" pitchFamily="34" charset="0"/>
              </a:rPr>
              <a:t>Using Cnn</a:t>
            </a:r>
          </a:p>
        </p:txBody>
      </p:sp>
      <p:cxnSp>
        <p:nvCxnSpPr>
          <p:cNvPr id="10266" name="Straight Connector 9222">
            <a:extLst>
              <a:ext uri="{FF2B5EF4-FFF2-40B4-BE49-F238E27FC236}">
                <a16:creationId xmlns:a16="http://schemas.microsoft.com/office/drawing/2014/main" id="{303E7EC0-E1C9-1E28-972B-A61918B09B09}"/>
              </a:ext>
            </a:extLst>
          </p:cNvPr>
          <p:cNvCxnSpPr>
            <a:cxnSpLocks noChangeShapeType="1"/>
            <a:stCxn id="10248" idx="2"/>
            <a:endCxn id="10260" idx="0"/>
          </p:cNvCxnSpPr>
          <p:nvPr/>
        </p:nvCxnSpPr>
        <p:spPr bwMode="auto">
          <a:xfrm>
            <a:off x="1925638" y="7485063"/>
            <a:ext cx="17462" cy="1209675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7" name="Straight Connector 9223">
            <a:extLst>
              <a:ext uri="{FF2B5EF4-FFF2-40B4-BE49-F238E27FC236}">
                <a16:creationId xmlns:a16="http://schemas.microsoft.com/office/drawing/2014/main" id="{4FD25D1F-1C0D-BE43-138C-F421A73379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887950" y="7562850"/>
            <a:ext cx="17463" cy="1209675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8" name="Straight Connector 9224">
            <a:extLst>
              <a:ext uri="{FF2B5EF4-FFF2-40B4-BE49-F238E27FC236}">
                <a16:creationId xmlns:a16="http://schemas.microsoft.com/office/drawing/2014/main" id="{8132A76D-A187-7375-7DC2-F5B6B9EB234A}"/>
              </a:ext>
            </a:extLst>
          </p:cNvPr>
          <p:cNvCxnSpPr>
            <a:cxnSpLocks noChangeShapeType="1"/>
            <a:stCxn id="10251" idx="2"/>
            <a:endCxn id="10262" idx="0"/>
          </p:cNvCxnSpPr>
          <p:nvPr/>
        </p:nvCxnSpPr>
        <p:spPr bwMode="auto">
          <a:xfrm flipH="1">
            <a:off x="13908088" y="7535863"/>
            <a:ext cx="794" cy="949325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9" name="Straight Connector 9225">
            <a:extLst>
              <a:ext uri="{FF2B5EF4-FFF2-40B4-BE49-F238E27FC236}">
                <a16:creationId xmlns:a16="http://schemas.microsoft.com/office/drawing/2014/main" id="{D2C598F7-808A-8B16-50BA-5A87FEE9B6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482138" y="7524750"/>
            <a:ext cx="19050" cy="1209675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0" name="Straight Connector 9226">
            <a:extLst>
              <a:ext uri="{FF2B5EF4-FFF2-40B4-BE49-F238E27FC236}">
                <a16:creationId xmlns:a16="http://schemas.microsoft.com/office/drawing/2014/main" id="{B2EBE7E7-3936-E98D-C025-3A3A7667D8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1825" y="7562850"/>
            <a:ext cx="19050" cy="1131888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1" name="Straight Connector 9228">
            <a:extLst>
              <a:ext uri="{FF2B5EF4-FFF2-40B4-BE49-F238E27FC236}">
                <a16:creationId xmlns:a16="http://schemas.microsoft.com/office/drawing/2014/main" id="{16940AD1-EBE3-A874-EDBF-41D87CEFFA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932900" y="7588250"/>
            <a:ext cx="17462" cy="1146175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2" name="Rectangle 9232">
            <a:extLst>
              <a:ext uri="{FF2B5EF4-FFF2-40B4-BE49-F238E27FC236}">
                <a16:creationId xmlns:a16="http://schemas.microsoft.com/office/drawing/2014/main" id="{62971A0D-0D07-C61F-06B0-F97CC66F7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350" y="10668000"/>
            <a:ext cx="6673850" cy="641350"/>
          </a:xfrm>
          <a:prstGeom prst="rect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algn="ctr" eaLnBrk="1"/>
            <a:r>
              <a:rPr lang="en-US" altLang="en-US">
                <a:latin typeface="Lato" panose="020F0502020204030203" pitchFamily="34" charset="0"/>
                <a:cs typeface="Lato" panose="020F0502020204030203" pitchFamily="34" charset="0"/>
              </a:rPr>
              <a:t>Validate All Parameters </a:t>
            </a:r>
          </a:p>
        </p:txBody>
      </p:sp>
      <p:cxnSp>
        <p:nvCxnSpPr>
          <p:cNvPr id="10273" name="Straight Connector 9234">
            <a:extLst>
              <a:ext uri="{FF2B5EF4-FFF2-40B4-BE49-F238E27FC236}">
                <a16:creationId xmlns:a16="http://schemas.microsoft.com/office/drawing/2014/main" id="{330BF377-755B-5287-0DE7-FF0EB04E584A}"/>
              </a:ext>
            </a:extLst>
          </p:cNvPr>
          <p:cNvCxnSpPr>
            <a:cxnSpLocks/>
            <a:stCxn id="10260" idx="2"/>
            <a:endCxn id="10272" idx="0"/>
          </p:cNvCxnSpPr>
          <p:nvPr/>
        </p:nvCxnSpPr>
        <p:spPr bwMode="auto">
          <a:xfrm>
            <a:off x="1943100" y="9875838"/>
            <a:ext cx="9655175" cy="792162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Straight Connector 9236">
            <a:extLst>
              <a:ext uri="{FF2B5EF4-FFF2-40B4-BE49-F238E27FC236}">
                <a16:creationId xmlns:a16="http://schemas.microsoft.com/office/drawing/2014/main" id="{A01E6013-953D-89FC-3142-5978091E8AC0}"/>
              </a:ext>
            </a:extLst>
          </p:cNvPr>
          <p:cNvCxnSpPr>
            <a:cxnSpLocks/>
            <a:stCxn id="10263" idx="2"/>
            <a:endCxn id="10272" idx="0"/>
          </p:cNvCxnSpPr>
          <p:nvPr/>
        </p:nvCxnSpPr>
        <p:spPr bwMode="auto">
          <a:xfrm>
            <a:off x="5730875" y="9863138"/>
            <a:ext cx="5867400" cy="804862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Straight Connector 9238">
            <a:extLst>
              <a:ext uri="{FF2B5EF4-FFF2-40B4-BE49-F238E27FC236}">
                <a16:creationId xmlns:a16="http://schemas.microsoft.com/office/drawing/2014/main" id="{370DB9D5-6B0F-D390-1ECA-97EF1F3ABB37}"/>
              </a:ext>
            </a:extLst>
          </p:cNvPr>
          <p:cNvCxnSpPr>
            <a:cxnSpLocks/>
            <a:stCxn id="10265" idx="2"/>
            <a:endCxn id="10272" idx="0"/>
          </p:cNvCxnSpPr>
          <p:nvPr/>
        </p:nvCxnSpPr>
        <p:spPr bwMode="auto">
          <a:xfrm>
            <a:off x="9428163" y="9931400"/>
            <a:ext cx="2170112" cy="736600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Straight Connector 9243">
            <a:extLst>
              <a:ext uri="{FF2B5EF4-FFF2-40B4-BE49-F238E27FC236}">
                <a16:creationId xmlns:a16="http://schemas.microsoft.com/office/drawing/2014/main" id="{49FDCA2A-D7C1-4CB3-A35F-1B1CDFFC3A40}"/>
              </a:ext>
            </a:extLst>
          </p:cNvPr>
          <p:cNvCxnSpPr>
            <a:cxnSpLocks/>
            <a:stCxn id="10262" idx="2"/>
            <a:endCxn id="10272" idx="0"/>
          </p:cNvCxnSpPr>
          <p:nvPr/>
        </p:nvCxnSpPr>
        <p:spPr bwMode="auto">
          <a:xfrm flipH="1">
            <a:off x="11598275" y="10204450"/>
            <a:ext cx="2309813" cy="463550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Straight Connector 9249">
            <a:extLst>
              <a:ext uri="{FF2B5EF4-FFF2-40B4-BE49-F238E27FC236}">
                <a16:creationId xmlns:a16="http://schemas.microsoft.com/office/drawing/2014/main" id="{72095FCD-01BC-E960-6A4B-3D4B8ABF3DF7}"/>
              </a:ext>
            </a:extLst>
          </p:cNvPr>
          <p:cNvCxnSpPr>
            <a:cxnSpLocks/>
            <a:stCxn id="10261" idx="2"/>
            <a:endCxn id="10272" idx="0"/>
          </p:cNvCxnSpPr>
          <p:nvPr/>
        </p:nvCxnSpPr>
        <p:spPr bwMode="auto">
          <a:xfrm flipH="1">
            <a:off x="11598275" y="9931400"/>
            <a:ext cx="6307138" cy="736600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8" name="Straight Connector 9255">
            <a:extLst>
              <a:ext uri="{FF2B5EF4-FFF2-40B4-BE49-F238E27FC236}">
                <a16:creationId xmlns:a16="http://schemas.microsoft.com/office/drawing/2014/main" id="{C4656B52-7351-61E0-7F9D-556D5F21A3AB}"/>
              </a:ext>
            </a:extLst>
          </p:cNvPr>
          <p:cNvCxnSpPr>
            <a:cxnSpLocks/>
            <a:stCxn id="10264" idx="2"/>
            <a:endCxn id="10272" idx="0"/>
          </p:cNvCxnSpPr>
          <p:nvPr/>
        </p:nvCxnSpPr>
        <p:spPr bwMode="auto">
          <a:xfrm flipH="1">
            <a:off x="11598275" y="9875838"/>
            <a:ext cx="10296525" cy="792162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9" name="Straight Connector 9275">
            <a:extLst>
              <a:ext uri="{FF2B5EF4-FFF2-40B4-BE49-F238E27FC236}">
                <a16:creationId xmlns:a16="http://schemas.microsoft.com/office/drawing/2014/main" id="{8A65B3D6-4142-F1A7-D343-560FC5630A90}"/>
              </a:ext>
            </a:extLst>
          </p:cNvPr>
          <p:cNvCxnSpPr>
            <a:cxnSpLocks noChangeShapeType="1"/>
            <a:stCxn id="10272" idx="2"/>
          </p:cNvCxnSpPr>
          <p:nvPr/>
        </p:nvCxnSpPr>
        <p:spPr bwMode="auto">
          <a:xfrm flipH="1">
            <a:off x="11582400" y="11309350"/>
            <a:ext cx="15875" cy="1035050"/>
          </a:xfrm>
          <a:prstGeom prst="line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0" name="Straight Arrow Connector 9277">
            <a:extLst>
              <a:ext uri="{FF2B5EF4-FFF2-40B4-BE49-F238E27FC236}">
                <a16:creationId xmlns:a16="http://schemas.microsoft.com/office/drawing/2014/main" id="{77646D68-78C3-58FE-FF8E-723FBFD0A4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598275" y="12344400"/>
            <a:ext cx="3032125" cy="0"/>
          </a:xfrm>
          <a:prstGeom prst="straightConnector1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1" name="Straight Arrow Connector 9281">
            <a:extLst>
              <a:ext uri="{FF2B5EF4-FFF2-40B4-BE49-F238E27FC236}">
                <a16:creationId xmlns:a16="http://schemas.microsoft.com/office/drawing/2014/main" id="{9597D98A-A196-B81B-5A5B-7C678EC0815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61425" y="12344400"/>
            <a:ext cx="2759075" cy="0"/>
          </a:xfrm>
          <a:prstGeom prst="straightConnector1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82" name="Rectangle 9284">
            <a:extLst>
              <a:ext uri="{FF2B5EF4-FFF2-40B4-BE49-F238E27FC236}">
                <a16:creationId xmlns:a16="http://schemas.microsoft.com/office/drawing/2014/main" id="{12C73586-8D30-EB7B-888F-F80312341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625" y="12023725"/>
            <a:ext cx="2549525" cy="641350"/>
          </a:xfrm>
          <a:prstGeom prst="rect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algn="ctr" eaLnBrk="1"/>
            <a:r>
              <a:rPr lang="en-US" altLang="en-US" dirty="0">
                <a:latin typeface="Lato" panose="020F0502020204030203" pitchFamily="34" charset="0"/>
                <a:cs typeface="Lato" panose="020F0502020204030203" pitchFamily="34" charset="0"/>
              </a:rPr>
              <a:t>Valid</a:t>
            </a:r>
          </a:p>
        </p:txBody>
      </p:sp>
      <p:sp>
        <p:nvSpPr>
          <p:cNvPr id="10283" name="Rectangle 9286">
            <a:extLst>
              <a:ext uri="{FF2B5EF4-FFF2-40B4-BE49-F238E27FC236}">
                <a16:creationId xmlns:a16="http://schemas.microsoft.com/office/drawing/2014/main" id="{C9FC364C-59D2-1EEF-328E-DAD44DF6C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12033250"/>
            <a:ext cx="2549525" cy="641350"/>
          </a:xfrm>
          <a:prstGeom prst="rect">
            <a:avLst/>
          </a:prstGeom>
          <a:noFill/>
          <a:ln w="25400" algn="ctr">
            <a:solidFill>
              <a:srgbClr val="000000">
                <a:alpha val="7490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algn="ctr" eaLnBrk="1"/>
            <a:r>
              <a:rPr lang="en-US" altLang="en-US">
                <a:latin typeface="Lato" panose="020F0502020204030203" pitchFamily="34" charset="0"/>
                <a:cs typeface="Lato" panose="020F0502020204030203" pitchFamily="34" charset="0"/>
              </a:rPr>
              <a:t>Invalid</a:t>
            </a:r>
          </a:p>
        </p:txBody>
      </p:sp>
      <p:sp>
        <p:nvSpPr>
          <p:cNvPr id="10284" name="TextBox 9287">
            <a:extLst>
              <a:ext uri="{FF2B5EF4-FFF2-40B4-BE49-F238E27FC236}">
                <a16:creationId xmlns:a16="http://schemas.microsoft.com/office/drawing/2014/main" id="{C58BA42A-FAE1-F0A4-D891-46F08CD09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9888" y="11655425"/>
            <a:ext cx="1754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algn="ctr" eaLnBrk="1"/>
            <a:r>
              <a:rPr lang="en-US" altLang="en-US" sz="4000" b="1">
                <a:latin typeface="Lato" panose="020F0502020204030203" pitchFamily="34" charset="0"/>
                <a:cs typeface="Lato" panose="020F0502020204030203" pitchFamily="34" charset="0"/>
              </a:rPr>
              <a:t>No</a:t>
            </a:r>
          </a:p>
        </p:txBody>
      </p:sp>
      <p:sp>
        <p:nvSpPr>
          <p:cNvPr id="10285" name="TextBox 9290">
            <a:extLst>
              <a:ext uri="{FF2B5EF4-FFF2-40B4-BE49-F238E27FC236}">
                <a16:creationId xmlns:a16="http://schemas.microsoft.com/office/drawing/2014/main" id="{B5941916-608B-23ED-0350-DB9735E2E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1063" y="11655425"/>
            <a:ext cx="1597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algn="ctr" eaLnBrk="1"/>
            <a:r>
              <a:rPr lang="en-US" altLang="en-US" sz="4000" b="1">
                <a:latin typeface="Lato" panose="020F0502020204030203" pitchFamily="34" charset="0"/>
                <a:cs typeface="Lato" panose="020F0502020204030203" pitchFamily="34" charset="0"/>
              </a:rPr>
              <a:t>YES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3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30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30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3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3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3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40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40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40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40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40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40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3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3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245" grpId="0" animBg="1"/>
      <p:bldP spid="10248" grpId="0" animBg="1"/>
      <p:bldP spid="10249" grpId="0" animBg="1"/>
      <p:bldP spid="10250" grpId="0" animBg="1"/>
      <p:bldP spid="10251" grpId="0" animBg="1"/>
      <p:bldP spid="10252" grpId="0" animBg="1"/>
      <p:bldP spid="10253" grpId="0" animBg="1"/>
      <p:bldP spid="10260" grpId="0" animBg="1"/>
      <p:bldP spid="10261" grpId="0" animBg="1"/>
      <p:bldP spid="10262" grpId="0" animBg="1"/>
      <p:bldP spid="10263" grpId="0" animBg="1"/>
      <p:bldP spid="10264" grpId="0" animBg="1"/>
      <p:bldP spid="10265" grpId="0" animBg="1"/>
      <p:bldP spid="10272" grpId="0" animBg="1"/>
      <p:bldP spid="10282" grpId="0" animBg="1"/>
      <p:bldP spid="10283" grpId="0" animBg="1"/>
      <p:bldP spid="10284" grpId="0"/>
      <p:bldP spid="102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D58FB1F8-66F8-F912-4CD2-A7A4F34D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3" y="1682750"/>
            <a:ext cx="21869400" cy="1054100"/>
          </a:xfrm>
        </p:spPr>
        <p:txBody>
          <a:bodyPr/>
          <a:lstStyle/>
          <a:p>
            <a:pPr algn="l" defTabSz="712788" eaLnBrk="1"/>
            <a:r>
              <a:rPr lang="en-US" altLang="en-US" sz="6200" b="1">
                <a:solidFill>
                  <a:srgbClr val="222222"/>
                </a:solidFill>
                <a:latin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Key Differentiators &amp; Adoption Plan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9630120D-7047-465A-EB23-E035F962552A}"/>
              </a:ext>
            </a:extLst>
          </p:cNvPr>
          <p:cNvSpPr txBox="1">
            <a:spLocks/>
          </p:cNvSpPr>
          <p:nvPr/>
        </p:nvSpPr>
        <p:spPr bwMode="auto">
          <a:xfrm>
            <a:off x="1101725" y="2924175"/>
            <a:ext cx="19637375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defTabSz="914400" eaLnBrk="1"/>
            <a:r>
              <a:rPr lang="en-US" altLang="en-US" sz="5000">
                <a:solidFill>
                  <a:srgbClr val="222222"/>
                </a:solidFill>
                <a:latin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How is your solution better than alternatives and how do you plan to </a:t>
            </a:r>
          </a:p>
          <a:p>
            <a:pPr defTabSz="914400" eaLnBrk="1"/>
            <a:r>
              <a:rPr lang="en-US" altLang="en-US" sz="5000">
                <a:solidFill>
                  <a:srgbClr val="222222"/>
                </a:solidFill>
                <a:latin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build adoption?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9869A093-D75B-5E75-6F1F-F83EC77D543F}"/>
              </a:ext>
            </a:extLst>
          </p:cNvPr>
          <p:cNvSpPr txBox="1">
            <a:spLocks/>
          </p:cNvSpPr>
          <p:nvPr/>
        </p:nvSpPr>
        <p:spPr bwMode="auto">
          <a:xfrm>
            <a:off x="1125538" y="4737100"/>
            <a:ext cx="22648862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marL="571500" indent="-5715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400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  <a:sym typeface="Arial" panose="020B0604020202020204" pitchFamily="34" charset="0"/>
            </a:endParaRPr>
          </a:p>
          <a:p>
            <a:pPr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4000" b="1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Multi-linguistic(English &amp; Hindi)</a:t>
            </a:r>
          </a:p>
          <a:p>
            <a:pPr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400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An </a:t>
            </a:r>
            <a:r>
              <a:rPr lang="en-US" altLang="en-US" sz="4000" b="1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easy to use &amp; handy</a:t>
            </a:r>
            <a:r>
              <a:rPr lang="en-US" altLang="en-US" sz="400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 application that can be used by the bank as well as bank customers.</a:t>
            </a:r>
          </a:p>
          <a:p>
            <a:pPr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400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It can also be utilized for document verification and receipt-verification; </a:t>
            </a:r>
            <a:r>
              <a:rPr lang="en-US" altLang="en-US" sz="4000" b="1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Multipurpose</a:t>
            </a:r>
            <a:r>
              <a:rPr lang="en-US" altLang="en-US" sz="400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.</a:t>
            </a:r>
          </a:p>
          <a:p>
            <a:pPr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400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Better </a:t>
            </a:r>
            <a:r>
              <a:rPr lang="en-US" altLang="en-US" sz="4000" b="1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Accuracy </a:t>
            </a:r>
            <a:r>
              <a:rPr lang="en-US" altLang="en-US" sz="400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in</a:t>
            </a:r>
            <a:r>
              <a:rPr lang="en-US" altLang="en-US" sz="4000" b="1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 economical </a:t>
            </a:r>
            <a:r>
              <a:rPr lang="en-US" altLang="en-US" sz="400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point of view</a:t>
            </a:r>
            <a:r>
              <a:rPr lang="en-US" altLang="en-US" sz="4000" b="1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.</a:t>
            </a:r>
          </a:p>
          <a:p>
            <a:pPr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400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Particular </a:t>
            </a:r>
            <a:r>
              <a:rPr lang="en-US" altLang="en-US" sz="4000" b="1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security</a:t>
            </a:r>
            <a:r>
              <a:rPr lang="en-US" altLang="en-US" sz="400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 &amp; compliance requirements.</a:t>
            </a:r>
          </a:p>
          <a:p>
            <a:pPr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400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Provides </a:t>
            </a:r>
            <a:r>
              <a:rPr lang="en-US" altLang="en-US" sz="4000" b="1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better customer services</a:t>
            </a:r>
            <a:r>
              <a:rPr lang="en-US" altLang="en-US" sz="400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.</a:t>
            </a:r>
          </a:p>
          <a:p>
            <a:pPr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400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Produce maximum part of end product without excessive usage of manual input from the user;</a:t>
            </a:r>
            <a:r>
              <a:rPr lang="en-IN" altLang="en-US" sz="4000" b="1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Automatic</a:t>
            </a:r>
            <a:r>
              <a:rPr lang="en-US" altLang="en-US" sz="400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.</a:t>
            </a:r>
          </a:p>
          <a:p>
            <a:pPr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400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All these are better alternatives for existing models and that is the major building block for adoption!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97BC6F90-2F9C-F61B-E2DF-63C4BBB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3" y="1682750"/>
            <a:ext cx="21869400" cy="1054100"/>
          </a:xfrm>
        </p:spPr>
        <p:txBody>
          <a:bodyPr/>
          <a:lstStyle/>
          <a:p>
            <a:pPr algn="l" defTabSz="603250" eaLnBrk="1"/>
            <a:r>
              <a:rPr lang="en-US" altLang="en-US" sz="5200" b="1">
                <a:solidFill>
                  <a:srgbClr val="1F1F50"/>
                </a:solidFill>
                <a:latin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GitHub Repository Link &amp; </a:t>
            </a:r>
            <a:r>
              <a:rPr lang="en-US" altLang="en-US" sz="5200" b="1">
                <a:solidFill>
                  <a:srgbClr val="4A4548"/>
                </a:solidFill>
                <a:latin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supporting diagrams, screenshots, if any</a:t>
            </a:r>
            <a:endParaRPr lang="en-US" altLang="en-US" sz="5200" b="1">
              <a:solidFill>
                <a:srgbClr val="1F1F50"/>
              </a:solidFill>
              <a:latin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80214799-A237-3936-2781-EBEA7EB83019}"/>
              </a:ext>
            </a:extLst>
          </p:cNvPr>
          <p:cNvSpPr txBox="1">
            <a:spLocks/>
          </p:cNvSpPr>
          <p:nvPr/>
        </p:nvSpPr>
        <p:spPr bwMode="auto">
          <a:xfrm>
            <a:off x="1574800" y="4724400"/>
            <a:ext cx="20289837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marL="571500" indent="-5715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4400" b="1" u="sng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Invoice verification </a:t>
            </a:r>
            <a:r>
              <a:rPr lang="en-US" altLang="en-US" sz="4400" b="1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:  </a:t>
            </a:r>
            <a:r>
              <a:rPr lang="en-US" altLang="en-US" sz="440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It</a:t>
            </a:r>
            <a:r>
              <a:rPr lang="en-US" altLang="en-US" sz="4400" b="1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can be added to this model using which re-verification of the extracted details through image processing, can be done by the customer.</a:t>
            </a:r>
          </a:p>
          <a:p>
            <a:pPr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4400" b="1" u="sng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Customer diversity </a:t>
            </a:r>
            <a:r>
              <a:rPr lang="en-US" altLang="en-US" sz="4400" b="1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:  </a:t>
            </a:r>
            <a:r>
              <a:rPr lang="en-US" altLang="en-US" sz="440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India, being a various languages speaking country and BOB is one of the leading banks of the nation, the requirement of making our model </a:t>
            </a:r>
            <a:r>
              <a:rPr lang="en-US" altLang="en-US" sz="4400" b="1" u="sng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multilinguistic</a:t>
            </a:r>
            <a:r>
              <a:rPr lang="en-US" altLang="en-US" sz="440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 becomes a mandatory piece of work. </a:t>
            </a:r>
          </a:p>
          <a:p>
            <a:pPr defTabSz="914400" eaLnBrk="1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440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  <a:sym typeface="Arial" panose="020B0604020202020204" pitchFamily="34" charset="0"/>
              </a:rPr>
              <a:t>This add-on will eventually provides a favorable service to the local customers.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D27D522E-13CA-B183-0613-3A543EC34B7D}"/>
              </a:ext>
            </a:extLst>
          </p:cNvPr>
          <p:cNvSpPr txBox="1">
            <a:spLocks/>
          </p:cNvSpPr>
          <p:nvPr/>
        </p:nvSpPr>
        <p:spPr bwMode="auto">
          <a:xfrm>
            <a:off x="1574800" y="2876550"/>
            <a:ext cx="523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742950" indent="-28575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11430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16002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2057400" indent="-228600"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defTabSz="914400" eaLnBrk="1"/>
            <a:r>
              <a:rPr lang="en-US" altLang="en-US" sz="5000">
                <a:solidFill>
                  <a:srgbClr val="222222"/>
                </a:solidFill>
                <a:latin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How far it can go?</a:t>
            </a:r>
          </a:p>
        </p:txBody>
      </p:sp>
      <p:pic>
        <p:nvPicPr>
          <p:cNvPr id="3" name="Graphic 2" descr="Link">
            <a:extLst>
              <a:ext uri="{FF2B5EF4-FFF2-40B4-BE49-F238E27FC236}">
                <a16:creationId xmlns:a16="http://schemas.microsoft.com/office/drawing/2014/main" id="{C8F15177-8E25-0BBB-73DA-FFCA379AD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6213" y="1038225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66F735-6010-6E5E-3D04-6C16CED76744}"/>
              </a:ext>
            </a:extLst>
          </p:cNvPr>
          <p:cNvSpPr txBox="1"/>
          <p:nvPr/>
        </p:nvSpPr>
        <p:spPr>
          <a:xfrm>
            <a:off x="2360613" y="10401300"/>
            <a:ext cx="17070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https://github.com/Shailly0502/Tech-Diwane</a:t>
            </a:r>
            <a:endParaRPr lang="en-US" sz="4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8">
  <a:themeElements>
    <a:clrScheme name="">
      <a:dk1>
        <a:srgbClr val="C9C3BA"/>
      </a:dk1>
      <a:lt1>
        <a:srgbClr val="5B5854"/>
      </a:lt1>
      <a:dk2>
        <a:srgbClr val="072B5B"/>
      </a:dk2>
      <a:lt2>
        <a:srgbClr val="5B5854"/>
      </a:lt2>
      <a:accent1>
        <a:srgbClr val="708CA5"/>
      </a:accent1>
      <a:accent2>
        <a:srgbClr val="80A7A7"/>
      </a:accent2>
      <a:accent3>
        <a:srgbClr val="AAACB5"/>
      </a:accent3>
      <a:accent4>
        <a:srgbClr val="4C4A46"/>
      </a:accent4>
      <a:accent5>
        <a:srgbClr val="BBC5CF"/>
      </a:accent5>
      <a:accent6>
        <a:srgbClr val="739797"/>
      </a:accent6>
      <a:hlink>
        <a:srgbClr val="0000FF"/>
      </a:hlink>
      <a:folHlink>
        <a:srgbClr val="FF00FF"/>
      </a:folHlink>
    </a:clrScheme>
    <a:fontScheme name="New_Template8">
      <a:majorFont>
        <a:latin typeface="Futura"/>
        <a:ea typeface="Futura"/>
        <a:cs typeface="Futura"/>
      </a:majorFont>
      <a:minorFont>
        <a:latin typeface="Avenir Medium"/>
        <a:ea typeface="Avenir Medium"/>
        <a:cs typeface="Avenir Mediu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>
              <a:alpha val="75000"/>
            </a:srgbClr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6477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500" b="0" i="0" u="none" strike="noStrike" cap="none" normalizeH="0" baseline="0" smtClean="0">
            <a:ln>
              <a:noFill/>
            </a:ln>
            <a:solidFill>
              <a:srgbClr val="5B5854"/>
            </a:solidFill>
            <a:effectLst/>
            <a:latin typeface="Avenir Medium" charset="0"/>
            <a:ea typeface="Avenir Medium" charset="0"/>
            <a:cs typeface="Avenir Medium" charset="0"/>
            <a:sym typeface="Avenir Medium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>
              <a:alpha val="75000"/>
            </a:srgbClr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6477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500" b="0" i="0" u="none" strike="noStrike" cap="none" normalizeH="0" baseline="0" smtClean="0">
            <a:ln>
              <a:noFill/>
            </a:ln>
            <a:solidFill>
              <a:srgbClr val="5B5854"/>
            </a:solidFill>
            <a:effectLst/>
            <a:latin typeface="Avenir Medium" charset="0"/>
            <a:ea typeface="Avenir Medium" charset="0"/>
            <a:cs typeface="Avenir Medium" charset="0"/>
            <a:sym typeface="Avenir Medium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8 - Title &amp; Subtitle">
  <a:themeElements>
    <a:clrScheme name="">
      <a:dk1>
        <a:srgbClr val="C9C3BA"/>
      </a:dk1>
      <a:lt1>
        <a:srgbClr val="5B5854"/>
      </a:lt1>
      <a:dk2>
        <a:srgbClr val="072B5B"/>
      </a:dk2>
      <a:lt2>
        <a:srgbClr val="5B5854"/>
      </a:lt2>
      <a:accent1>
        <a:srgbClr val="708CA5"/>
      </a:accent1>
      <a:accent2>
        <a:srgbClr val="80A7A7"/>
      </a:accent2>
      <a:accent3>
        <a:srgbClr val="AAACB5"/>
      </a:accent3>
      <a:accent4>
        <a:srgbClr val="4C4A46"/>
      </a:accent4>
      <a:accent5>
        <a:srgbClr val="BBC5CF"/>
      </a:accent5>
      <a:accent6>
        <a:srgbClr val="739797"/>
      </a:accent6>
      <a:hlink>
        <a:srgbClr val="0000FF"/>
      </a:hlink>
      <a:folHlink>
        <a:srgbClr val="FF00FF"/>
      </a:folHlink>
    </a:clrScheme>
    <a:fontScheme name="New_Template8 - Title &amp; Subtitle">
      <a:majorFont>
        <a:latin typeface="Futura"/>
        <a:ea typeface="Futura"/>
        <a:cs typeface="Futura"/>
      </a:majorFont>
      <a:minorFont>
        <a:latin typeface="Avenir Medium"/>
        <a:ea typeface="Avenir Medium"/>
        <a:cs typeface="Avenir Mediu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>
              <a:alpha val="75000"/>
            </a:srgbClr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6477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500" b="0" i="0" u="none" strike="noStrike" cap="none" normalizeH="0" baseline="0" smtClean="0">
            <a:ln>
              <a:noFill/>
            </a:ln>
            <a:solidFill>
              <a:srgbClr val="5B5854"/>
            </a:solidFill>
            <a:effectLst/>
            <a:latin typeface="Avenir Medium" charset="0"/>
            <a:ea typeface="Avenir Medium" charset="0"/>
            <a:cs typeface="Avenir Medium" charset="0"/>
            <a:sym typeface="Avenir Medium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>
              <a:alpha val="75000"/>
            </a:srgbClr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6477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500" b="0" i="0" u="none" strike="noStrike" cap="none" normalizeH="0" baseline="0" smtClean="0">
            <a:ln>
              <a:noFill/>
            </a:ln>
            <a:solidFill>
              <a:srgbClr val="5B5854"/>
            </a:solidFill>
            <a:effectLst/>
            <a:latin typeface="Avenir Medium" charset="0"/>
            <a:ea typeface="Avenir Medium" charset="0"/>
            <a:cs typeface="Avenir Medium" charset="0"/>
            <a:sym typeface="Avenir Medium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FFFFFF"/>
      </a:accent3>
      <a:accent4>
        <a:srgbClr val="000000"/>
      </a:accent4>
      <a:accent5>
        <a:srgbClr val="BBC5CF"/>
      </a:accent5>
      <a:accent6>
        <a:srgbClr val="739797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859</Words>
  <Application>Microsoft Office PowerPoint</Application>
  <PresentationFormat>Custom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Avenir Medium</vt:lpstr>
      <vt:lpstr>Arial</vt:lpstr>
      <vt:lpstr>Futura</vt:lpstr>
      <vt:lpstr>Helvetica Neue</vt:lpstr>
      <vt:lpstr>Arial Rounded MT Bold</vt:lpstr>
      <vt:lpstr>Lato</vt:lpstr>
      <vt:lpstr>Wingdings</vt:lpstr>
      <vt:lpstr>Roboto</vt:lpstr>
      <vt:lpstr>New_Template8</vt:lpstr>
      <vt:lpstr>New_Template8 - Title &amp; Subtitle</vt:lpstr>
      <vt:lpstr>TEAM NAME :- TECH DIWANE</vt:lpstr>
      <vt:lpstr>PowerPoint Presentation</vt:lpstr>
      <vt:lpstr>User Segment &amp; Pain Points</vt:lpstr>
      <vt:lpstr>Pre-Requisite</vt:lpstr>
      <vt:lpstr>Azure tools or resources</vt:lpstr>
      <vt:lpstr>Any Supporting Functional Documents</vt:lpstr>
      <vt:lpstr>Process Flow Diagram Of Proposed Work</vt:lpstr>
      <vt:lpstr>Key Differentiators &amp; Adoption Plan</vt:lpstr>
      <vt:lpstr>GitHub Repository Link &amp; supporting diagrams, screenshots, if any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:-</dc:title>
  <dc:creator>HP</dc:creator>
  <cp:lastModifiedBy>Anubhav Yadav</cp:lastModifiedBy>
  <cp:revision>21</cp:revision>
  <dcterms:modified xsi:type="dcterms:W3CDTF">2022-09-17T14:07:22Z</dcterms:modified>
</cp:coreProperties>
</file>