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0" r:id="rId7"/>
    <p:sldId id="282" r:id="rId8"/>
    <p:sldId id="281" r:id="rId9"/>
    <p:sldId id="274" r:id="rId10"/>
    <p:sldId id="278"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1634" autoAdjust="0"/>
  </p:normalViewPr>
  <p:slideViewPr>
    <p:cSldViewPr>
      <p:cViewPr varScale="1">
        <p:scale>
          <a:sx n="83" d="100"/>
          <a:sy n="83" d="100"/>
        </p:scale>
        <p:origin x="1469"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5/13/2024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5/13/2024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352809530_Augmented_Reality_and_Machine_Learning_Incorporation_Using_YOLOv3_and_ARKit" TargetMode="External"/><Relationship Id="rId7" Type="http://schemas.openxmlformats.org/officeDocument/2006/relationships/hyperlink" Target="https://github.com/topics/augmented-reality" TargetMode="External"/><Relationship Id="rId2" Type="http://schemas.openxmlformats.org/officeDocument/2006/relationships/hyperlink" Target="https://www.mdpi.com/2076-3417/12/10/5159" TargetMode="External"/><Relationship Id="rId1" Type="http://schemas.openxmlformats.org/officeDocument/2006/relationships/slideLayout" Target="../slideLayouts/slideLayout3.xml"/><Relationship Id="rId6" Type="http://schemas.openxmlformats.org/officeDocument/2006/relationships/hyperlink" Target="https://pyimagesearch.com/2021/01/04/opencv-augmented-reality-ar/" TargetMode="External"/><Relationship Id="rId5" Type="http://schemas.openxmlformats.org/officeDocument/2006/relationships/hyperlink" Target="https://www.geeksforgeeks.org/face-recognition-using-artificial-intelligence/" TargetMode="External"/><Relationship Id="rId4" Type="http://schemas.openxmlformats.org/officeDocument/2006/relationships/hyperlink" Target="https://blog.roboflow.com/computer-vision-ar-experience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1580" y="980354"/>
            <a:ext cx="7560840" cy="1231106"/>
          </a:xfrm>
          <a:prstGeom prst="rect">
            <a:avLst/>
          </a:prstGeom>
          <a:noFill/>
        </p:spPr>
        <p:txBody>
          <a:bodyPr wrap="square" rtlCol="0">
            <a:spAutoFit/>
          </a:bodyPr>
          <a:lstStyle/>
          <a:p>
            <a:pPr algn="ctr"/>
            <a:r>
              <a:rPr lang="en-US" sz="3200" dirty="0">
                <a:solidFill>
                  <a:srgbClr val="FF0000"/>
                </a:solidFill>
                <a:latin typeface="Arial Black" pitchFamily="34" charset="0"/>
              </a:rPr>
              <a:t>Project Based Learning –IV</a:t>
            </a:r>
          </a:p>
          <a:p>
            <a:pPr algn="ctr"/>
            <a:endParaRPr lang="en-US" sz="1400" dirty="0">
              <a:solidFill>
                <a:srgbClr val="FF0000"/>
              </a:solidFill>
              <a:latin typeface="Arial Black" pitchFamily="34" charset="0"/>
            </a:endParaRPr>
          </a:p>
          <a:p>
            <a:pPr algn="ctr"/>
            <a:r>
              <a:rPr lang="en-US" sz="2800" dirty="0">
                <a:solidFill>
                  <a:srgbClr val="FF0000"/>
                </a:solidFill>
                <a:latin typeface="Arial Black" pitchFamily="34" charset="0"/>
              </a:rPr>
              <a:t>PAPER VISION AUGMENTED REALITY</a:t>
            </a:r>
          </a:p>
        </p:txBody>
      </p:sp>
      <p:sp>
        <p:nvSpPr>
          <p:cNvPr id="5" name="TextBox 4"/>
          <p:cNvSpPr txBox="1"/>
          <p:nvPr/>
        </p:nvSpPr>
        <p:spPr>
          <a:xfrm>
            <a:off x="3275856" y="4653136"/>
            <a:ext cx="184731" cy="954107"/>
          </a:xfrm>
          <a:prstGeom prst="rect">
            <a:avLst/>
          </a:prstGeom>
          <a:noFill/>
        </p:spPr>
        <p:txBody>
          <a:bodyPr wrap="none" rtlCol="0">
            <a:spAutoFit/>
          </a:bodyPr>
          <a:lstStyle/>
          <a:p>
            <a:endParaRPr lang="en-US" sz="2000" dirty="0">
              <a:latin typeface="Times New Roman" pitchFamily="18" charset="0"/>
              <a:cs typeface="Times New Roman" pitchFamily="18" charset="0"/>
            </a:endParaRP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015716" y="2589143"/>
            <a:ext cx="5112568" cy="2862322"/>
          </a:xfrm>
          <a:prstGeom prst="rect">
            <a:avLst/>
          </a:prstGeom>
          <a:solidFill>
            <a:schemeClr val="accent6">
              <a:lumMod val="60000"/>
              <a:lumOff val="40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TEAM DETAILS</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Sonali Saini(2210993848)</a:t>
            </a:r>
          </a:p>
          <a:p>
            <a:pPr algn="ct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Shail</a:t>
            </a:r>
            <a:r>
              <a:rPr lang="en-US" sz="2000" b="1" dirty="0">
                <a:latin typeface="Times New Roman" panose="02020603050405020304" pitchFamily="18" charset="0"/>
                <a:cs typeface="Times New Roman" panose="02020603050405020304" pitchFamily="18" charset="0"/>
              </a:rPr>
              <a:t> Sharma(2210993837)</a:t>
            </a:r>
          </a:p>
          <a:p>
            <a:pPr algn="ctr"/>
            <a:r>
              <a:rPr lang="en-US" sz="2000" b="1" dirty="0">
                <a:latin typeface="Times New Roman" panose="02020603050405020304" pitchFamily="18" charset="0"/>
                <a:cs typeface="Times New Roman" panose="02020603050405020304" pitchFamily="18" charset="0"/>
              </a:rPr>
              <a:t>Group B</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FACULTY COORDINATORS</a:t>
            </a:r>
          </a:p>
          <a:p>
            <a:pPr algn="ctr"/>
            <a:r>
              <a:rPr lang="en-US" sz="2000" b="1" dirty="0">
                <a:latin typeface="Times New Roman" panose="02020603050405020304" pitchFamily="18" charset="0"/>
                <a:cs typeface="Times New Roman" panose="02020603050405020304" pitchFamily="18" charset="0"/>
              </a:rPr>
              <a:t>Dr. </a:t>
            </a:r>
            <a:r>
              <a:rPr lang="en-US" sz="2000" b="1" dirty="0" err="1">
                <a:latin typeface="Times New Roman" panose="02020603050405020304" pitchFamily="18" charset="0"/>
                <a:cs typeface="Times New Roman" panose="02020603050405020304" pitchFamily="18" charset="0"/>
              </a:rPr>
              <a:t>Chesta</a:t>
            </a:r>
            <a:r>
              <a:rPr lang="en-US" sz="2000" b="1" dirty="0">
                <a:latin typeface="Times New Roman" panose="02020603050405020304" pitchFamily="18" charset="0"/>
                <a:cs typeface="Times New Roman" panose="02020603050405020304" pitchFamily="18" charset="0"/>
              </a:rPr>
              <a:t> Dhingra</a:t>
            </a:r>
          </a:p>
          <a:p>
            <a:pPr algn="ctr"/>
            <a:endParaRPr lang="en-US" dirty="0"/>
          </a:p>
        </p:txBody>
      </p:sp>
      <p:sp>
        <p:nvSpPr>
          <p:cNvPr id="9" name="TextBox 8"/>
          <p:cNvSpPr txBox="1"/>
          <p:nvPr/>
        </p:nvSpPr>
        <p:spPr>
          <a:xfrm>
            <a:off x="1098452" y="563326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6" name="TextBox 5">
            <a:extLst>
              <a:ext uri="{FF2B5EF4-FFF2-40B4-BE49-F238E27FC236}">
                <a16:creationId xmlns:a16="http://schemas.microsoft.com/office/drawing/2014/main" id="{4B167FDF-2CD0-FC39-452F-0B7F03D2581C}"/>
              </a:ext>
            </a:extLst>
          </p:cNvPr>
          <p:cNvSpPr txBox="1"/>
          <p:nvPr/>
        </p:nvSpPr>
        <p:spPr>
          <a:xfrm>
            <a:off x="251520" y="980728"/>
            <a:ext cx="8280920" cy="563231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the integration of Paper Vision AR with machine learning in this project has resulted in a cutting-edge and immersive augmented reality experience.</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leveraging the advanced capabilities of Paper Vision for seamless AR content creation and real-time performance optimization, the project has achieved significant milestones in enhancing user engagement and overall AR usability.</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project's emphasis on intuitive user interfaces, robust object tracking, dynamic content generation, and multi-user collaboration has made it a versatile platform for various applications, including education, training, entertainment, and data visualization.</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incorporation of accessibility features, security measures, and scalability ensures inclusivity, privacy protection, and future-proofing for evolving technological needs.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Overall, this project represents a convergence of state-of-the-art technologies, pushing the boundaries of augmented reality and machine learning integration to deliver compelling, interactive, and impactful AR experiences that resonate with users across different domains and use cases.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4" name="TextBox 3">
            <a:extLst>
              <a:ext uri="{FF2B5EF4-FFF2-40B4-BE49-F238E27FC236}">
                <a16:creationId xmlns:a16="http://schemas.microsoft.com/office/drawing/2014/main" id="{2FE926BB-CE95-F443-74FF-C2508BAE4A87}"/>
              </a:ext>
            </a:extLst>
          </p:cNvPr>
          <p:cNvSpPr txBox="1"/>
          <p:nvPr/>
        </p:nvSpPr>
        <p:spPr>
          <a:xfrm>
            <a:off x="143508" y="1052736"/>
            <a:ext cx="8856984" cy="3970318"/>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hlinkClick r:id="rId2"/>
              </a:rPr>
              <a:t> https://www.mdpi.com/2076-3417/12/10/5159</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hlinkClick r:id="rId3"/>
              </a:rPr>
              <a:t>https://www.researchgate.net/publication/352809530_Augmented_Reality_and_Machine_Learning_Incorporation_Using_YOLOv3_and_ARKit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hlinkClick r:id="rId4"/>
              </a:rPr>
              <a:t>https://blog.roboflow.com/computer-vision-ar-experiences/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hlinkClick r:id="rId5"/>
              </a:rPr>
              <a:t>https://www.geeksforgeeks.org/face-recognition-using-artificial-intelligence/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hlinkClick r:id="rId6"/>
              </a:rPr>
              <a:t>https://pyimagesearch.com/2021/01/04/opencv-augmented-reality-ar/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hlinkClick r:id="rId7"/>
              </a:rPr>
              <a:t>https://github.com/topics/augmented-reality</a:t>
            </a: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832092"/>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Flowchart</a:t>
            </a:r>
          </a:p>
          <a:p>
            <a:pPr>
              <a:buFont typeface="Arial" pitchFamily="34" charset="0"/>
              <a:buChar char="•"/>
            </a:pPr>
            <a:r>
              <a:rPr lang="en-US" sz="2800" dirty="0">
                <a:latin typeface="Times New Roman" pitchFamily="18" charset="0"/>
                <a:cs typeface="Times New Roman" pitchFamily="18" charset="0"/>
              </a:rPr>
              <a:t>Code</a:t>
            </a:r>
          </a:p>
          <a:p>
            <a:pPr>
              <a:buFont typeface="Arial" pitchFamily="34" charset="0"/>
              <a:buChar char="•"/>
            </a:pPr>
            <a:r>
              <a:rPr lang="en-US" sz="2800" dirty="0">
                <a:latin typeface="Times New Roman" pitchFamily="18" charset="0"/>
                <a:cs typeface="Times New Roman" pitchFamily="18" charset="0"/>
              </a:rPr>
              <a:t>Result/Output</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847755"/>
          </a:xfrm>
          <a:prstGeom prst="rect">
            <a:avLst/>
          </a:prstGeom>
        </p:spPr>
        <p:txBody>
          <a:bodyPr wrap="square">
            <a:spAutoFit/>
          </a:bodyPr>
          <a:lstStyle/>
          <a:p>
            <a:pPr marL="285750" indent="-285750" algn="just">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Paper Vision AR is an augmented reality (AR) application that uses computer vision technology to recognize and interpret text from images of paper documents. The application enables users to point their mobile device at a paper document and see the text on the document overlaid with digital information, such as links, videos, or other interactive content.</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 The application can be used in various industries, including education, healthcare, and marketing, to provide users with a more immersive and engaging way to learn, diagnose, and interact with information.</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This application uses machine learning algorithms and neural networks (CNNs) to recognize and interpret the text in the images. The computer vision technology enables the application to accurately identify and interpret text, even in low-quality images or under varying lighting conditions.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0" i="0" dirty="0">
                <a:solidFill>
                  <a:srgbClr val="374151"/>
                </a:solidFill>
                <a:effectLst/>
                <a:latin typeface="Times New Roman" panose="02020603050405020304" pitchFamily="18" charset="0"/>
                <a:cs typeface="Times New Roman" panose="02020603050405020304" pitchFamily="18" charset="0"/>
              </a:rPr>
              <a:t>Paper Vision AR is a powerful tool for businesses and organizations looking to provide their customers or employees with a more engaging and interactive way to consume information. Paper Vision AR can help businesses and organizations to create more engaging and interactive experiences for their customers or employees.</a:t>
            </a:r>
          </a:p>
          <a:p>
            <a:endParaRPr lang="en-US" sz="32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ACAE28D6-E0FC-6299-9B43-2183E77A293D}"/>
              </a:ext>
            </a:extLst>
          </p:cNvPr>
          <p:cNvSpPr txBox="1"/>
          <p:nvPr/>
        </p:nvSpPr>
        <p:spPr>
          <a:xfrm>
            <a:off x="1619672" y="1196752"/>
            <a:ext cx="7344816" cy="461665"/>
          </a:xfrm>
          <a:prstGeom prst="rect">
            <a:avLst/>
          </a:prstGeom>
          <a:noFill/>
        </p:spPr>
        <p:txBody>
          <a:bodyPr wrap="square">
            <a:spAutoFit/>
          </a:bodyPr>
          <a:lstStyle/>
          <a:p>
            <a:pPr algn="just"/>
            <a:r>
              <a:rPr lang="en-US" sz="2400" dirty="0"/>
              <a:t>   </a:t>
            </a:r>
            <a:endParaRPr lang="en-IN" sz="24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TextBox 2">
            <a:extLst>
              <a:ext uri="{FF2B5EF4-FFF2-40B4-BE49-F238E27FC236}">
                <a16:creationId xmlns:a16="http://schemas.microsoft.com/office/drawing/2014/main" id="{44314E84-4783-35DA-472B-41802A27B792}"/>
              </a:ext>
            </a:extLst>
          </p:cNvPr>
          <p:cNvSpPr txBox="1"/>
          <p:nvPr/>
        </p:nvSpPr>
        <p:spPr>
          <a:xfrm>
            <a:off x="179512" y="980728"/>
            <a:ext cx="8424936" cy="4801314"/>
          </a:xfrm>
          <a:prstGeom prst="rect">
            <a:avLst/>
          </a:prstGeom>
          <a:noFill/>
        </p:spPr>
        <p:txBody>
          <a:bodyPr wrap="square" rtlCol="0">
            <a:spAutoFit/>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aim of this project is to develop a machine learning-based system that enhances visual perception and interaction in augmented reality environments. The primary challenges to address include real-time object recognition and tracking, semantic understanding of the environment, integration of virtual objects with the real world, and ensuring seamless user experience through efficient computational methods.</a:t>
            </a:r>
          </a:p>
          <a:p>
            <a:pPr algn="just"/>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recent years, the fusion of computer vision and augmented reality has shown immense potential in various applications such as gaming, education, healthcare, and industrial training. However, challenges persist in optimizing the accuracy, speed, and robustness of vision-based AR systems, particularly in dynamic environments with real-time interactions. This paper aims to address these challenges by proposing novel machine learning algorithms and techniques tailored specifically for vision AR applications. The primary objectives include improving object recognition accuracy, enhancing real-time tracking and rendering capabilities, and minimizing latency to provide a seamless and immersive AR experience. Through extensive experimentation and evaluation, this research seeks to contribute new insights and solutions to advance the state-of-the-art in vision AR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251520" y="980728"/>
            <a:ext cx="8136904" cy="861774"/>
          </a:xfrm>
          <a:prstGeom prst="rect">
            <a:avLst/>
          </a:prstGeom>
        </p:spPr>
        <p:txBody>
          <a:bodyPr wrap="square">
            <a:spAutoFit/>
          </a:bodyPr>
          <a:lstStyle/>
          <a:p>
            <a:pPr algn="l"/>
            <a:endParaRPr lang="en-US" b="0" i="0" dirty="0">
              <a:solidFill>
                <a:srgbClr val="374151"/>
              </a:solidFill>
              <a:effectLst/>
              <a:latin typeface="Söhne"/>
            </a:endParaRPr>
          </a:p>
          <a:p>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41F2B3FC-2949-238F-0710-6CF59B1F22DD}"/>
              </a:ext>
            </a:extLst>
          </p:cNvPr>
          <p:cNvSpPr txBox="1"/>
          <p:nvPr/>
        </p:nvSpPr>
        <p:spPr>
          <a:xfrm>
            <a:off x="184730" y="1045181"/>
            <a:ext cx="8870493" cy="5355312"/>
          </a:xfrm>
          <a:prstGeom prst="rect">
            <a:avLst/>
          </a:prstGeom>
          <a:noFill/>
        </p:spPr>
        <p:txBody>
          <a:bodyPr wrap="square" rtlCol="0">
            <a:spAutoFit/>
          </a:bodyPr>
          <a:lstStyle/>
          <a:p>
            <a:pPr marL="285750" indent="-285750" algn="just">
              <a:buFont typeface="Wingdings" panose="05000000000000000000" pitchFamily="2" charset="2"/>
              <a:buChar char="ü"/>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Open-CV: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OpenCV (Open Source Computer Vision) module in Python is a powerful library widely used for computer vision tasks, image processing, video analysis, and machine learning.</a:t>
            </a:r>
          </a:p>
          <a:p>
            <a:pPr marL="285750" indent="-285750" algn="just">
              <a:buFont typeface="Wingdings" panose="05000000000000000000" pitchFamily="2" charset="2"/>
              <a:buChar char="ü"/>
            </a:pPr>
            <a:r>
              <a:rPr lang="en-IN" b="1" dirty="0" err="1">
                <a:solidFill>
                  <a:srgbClr val="0D0D0D"/>
                </a:solidFill>
                <a:highlight>
                  <a:srgbClr val="FFFFFF"/>
                </a:highlight>
                <a:latin typeface="Times New Roman" panose="02020603050405020304" pitchFamily="18" charset="0"/>
                <a:cs typeface="Times New Roman" panose="02020603050405020304" pitchFamily="18" charset="0"/>
              </a:rPr>
              <a:t>Arg</a:t>
            </a:r>
            <a:r>
              <a:rPr lang="en-IN" b="1" i="0" dirty="0" err="1">
                <a:solidFill>
                  <a:srgbClr val="0D0D0D"/>
                </a:solidFill>
                <a:effectLst/>
                <a:highlight>
                  <a:srgbClr val="FFFFFF"/>
                </a:highlight>
                <a:latin typeface="Times New Roman" panose="02020603050405020304" pitchFamily="18" charset="0"/>
                <a:cs typeface="Times New Roman" panose="02020603050405020304" pitchFamily="18" charset="0"/>
              </a:rPr>
              <a:t>parse</a:t>
            </a: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 Module: </a:t>
            </a: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This module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facilitates parsing command-line arguments and options, making it easier to handle user input from the terminal.</a:t>
            </a:r>
          </a:p>
          <a:p>
            <a:pPr marL="285750" indent="-285750" algn="just">
              <a:buFont typeface="Wingdings" panose="05000000000000000000" pitchFamily="2" charset="2"/>
              <a:buChar char="ü"/>
            </a:pPr>
            <a:r>
              <a:rPr lang="en-US" b="1" dirty="0">
                <a:solidFill>
                  <a:srgbClr val="0D0D0D"/>
                </a:solidFill>
                <a:highlight>
                  <a:srgbClr val="FFFFFF"/>
                </a:highlight>
                <a:latin typeface="Times New Roman" panose="02020603050405020304" pitchFamily="18" charset="0"/>
                <a:cs typeface="Times New Roman" panose="02020603050405020304" pitchFamily="18" charset="0"/>
              </a:rPr>
              <a:t>NumPy:</a:t>
            </a:r>
            <a:r>
              <a:rPr lang="en-US" dirty="0">
                <a:solidFill>
                  <a:srgbClr val="0D0D0D"/>
                </a:solidFill>
                <a:highlight>
                  <a:srgbClr val="FFFFFF"/>
                </a:highlight>
                <a:latin typeface="Times New Roman" panose="02020603050405020304" pitchFamily="18" charset="0"/>
                <a:cs typeface="Times New Roman" panose="02020603050405020304" pitchFamily="18" charset="0"/>
              </a:rPr>
              <a:t> It is a </a:t>
            </a:r>
            <a:r>
              <a:rPr lang="en-US" b="0" i="0" dirty="0">
                <a:solidFill>
                  <a:srgbClr val="0D0D0D"/>
                </a:solidFill>
                <a:effectLst/>
                <a:highlight>
                  <a:srgbClr val="FFFFFF"/>
                </a:highlight>
                <a:latin typeface="Söhne"/>
              </a:rPr>
              <a:t>fundamental Python library for numerical computing, providing powerful tools for working with arrays, matrices, mathematical functions, and linear algebra operations.</a:t>
            </a:r>
          </a:p>
          <a:p>
            <a:pPr marL="285750" indent="-285750" algn="just">
              <a:buFont typeface="Wingdings" panose="05000000000000000000" pitchFamily="2" charset="2"/>
              <a:buChar char="ü"/>
            </a:pPr>
            <a:r>
              <a:rPr lang="en-US" b="1" dirty="0">
                <a:solidFill>
                  <a:srgbClr val="0D0D0D"/>
                </a:solidFill>
                <a:highlight>
                  <a:srgbClr val="FFFFFF"/>
                </a:highlight>
                <a:latin typeface="Times New Roman" panose="02020603050405020304" pitchFamily="18" charset="0"/>
                <a:cs typeface="Times New Roman" panose="02020603050405020304" pitchFamily="18" charset="0"/>
              </a:rPr>
              <a:t>OS module: </a:t>
            </a:r>
            <a:r>
              <a:rPr lang="en-US" dirty="0">
                <a:solidFill>
                  <a:srgbClr val="0D0D0D"/>
                </a:solidFill>
                <a:highlight>
                  <a:srgbClr val="FFFFFF"/>
                </a:highlight>
                <a:latin typeface="Times New Roman" panose="02020603050405020304" pitchFamily="18" charset="0"/>
                <a:cs typeface="Times New Roman" panose="02020603050405020304" pitchFamily="18" charset="0"/>
              </a:rPr>
              <a:t>This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module provides a way to interact with the operating system, allowing you to perform tasks like file manipulation, directory operations, and environment variables management.</a:t>
            </a:r>
          </a:p>
          <a:p>
            <a:pPr marL="285750" indent="-285750" algn="just">
              <a:buFont typeface="Wingdings" panose="05000000000000000000" pitchFamily="2" charset="2"/>
              <a:buChar char="ü"/>
            </a:pPr>
            <a:r>
              <a:rPr lang="en-US" b="1" dirty="0">
                <a:solidFill>
                  <a:srgbClr val="0D0D0D"/>
                </a:solidFill>
                <a:highlight>
                  <a:srgbClr val="FFFFFF"/>
                </a:highlight>
                <a:latin typeface="Times New Roman" panose="02020603050405020304" pitchFamily="18" charset="0"/>
                <a:cs typeface="Times New Roman" panose="02020603050405020304" pitchFamily="18" charset="0"/>
              </a:rPr>
              <a:t>Time module</a:t>
            </a:r>
            <a:r>
              <a:rPr lang="en-US" dirty="0">
                <a:solidFill>
                  <a:srgbClr val="0D0D0D"/>
                </a:solidFill>
                <a:highlight>
                  <a:srgbClr val="FFFFFF"/>
                </a:highlight>
                <a:latin typeface="Times New Roman" panose="02020603050405020304" pitchFamily="18" charset="0"/>
                <a:cs typeface="Times New Roman" panose="02020603050405020304" pitchFamily="18" charset="0"/>
              </a:rPr>
              <a:t>: It</a:t>
            </a: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 provides functions for working with time-related operations, such as measuring execution time, delaying program execution, and accessing system time.</a:t>
            </a:r>
          </a:p>
          <a:p>
            <a:pPr marL="285750" indent="-285750" algn="just">
              <a:buFont typeface="Wingdings" panose="05000000000000000000" pitchFamily="2" charset="2"/>
              <a:buChar char="ü"/>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VS Code: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It offers a wide range of features and extensions that enhance the coding experience for developers across various programming languages and platforms. </a:t>
            </a:r>
          </a:p>
          <a:p>
            <a:pPr marL="285750" indent="-285750" algn="just">
              <a:buFont typeface="Wingdings" panose="05000000000000000000" pitchFamily="2" charset="2"/>
              <a:buChar char="ü"/>
            </a:pPr>
            <a:r>
              <a:rPr lang="en-US" b="1" dirty="0">
                <a:solidFill>
                  <a:srgbClr val="0D0D0D"/>
                </a:solidFill>
                <a:highlight>
                  <a:srgbClr val="FFFFFF"/>
                </a:highlight>
                <a:latin typeface="Times New Roman" panose="02020603050405020304" pitchFamily="18" charset="0"/>
                <a:cs typeface="Times New Roman" panose="02020603050405020304" pitchFamily="18" charset="0"/>
              </a:rPr>
              <a:t>GitHub: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GitHub is a widely-used platform for version control and collaborative software development, offering tools like Git integration, issue tracking, and pull requests to streamline teamwork.</a:t>
            </a:r>
            <a:endPar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4D61D-BADD-4080-8F47-915E9548CAAF}"/>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Flowchart</a:t>
            </a:r>
          </a:p>
        </p:txBody>
      </p:sp>
      <p:pic>
        <p:nvPicPr>
          <p:cNvPr id="3" name="Picture 2" descr="Flowchart of augmented reality system implementation. | Download Scientific  Diagram">
            <a:extLst>
              <a:ext uri="{FF2B5EF4-FFF2-40B4-BE49-F238E27FC236}">
                <a16:creationId xmlns:a16="http://schemas.microsoft.com/office/drawing/2014/main" id="{E8039D7F-CAE0-4061-8BA1-F57EF78454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4600" y="845422"/>
            <a:ext cx="4114800" cy="5786069"/>
          </a:xfrm>
          <a:prstGeom prst="rect">
            <a:avLst/>
          </a:prstGeom>
          <a:noFill/>
          <a:ln>
            <a:noFill/>
          </a:ln>
        </p:spPr>
      </p:pic>
    </p:spTree>
    <p:extLst>
      <p:ext uri="{BB962C8B-B14F-4D97-AF65-F5344CB8AC3E}">
        <p14:creationId xmlns:p14="http://schemas.microsoft.com/office/powerpoint/2010/main" val="402518878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5D21A-D802-4E38-950E-2965C8C59D10}"/>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Code</a:t>
            </a:r>
          </a:p>
        </p:txBody>
      </p:sp>
      <p:pic>
        <p:nvPicPr>
          <p:cNvPr id="3" name="Picture 2">
            <a:extLst>
              <a:ext uri="{FF2B5EF4-FFF2-40B4-BE49-F238E27FC236}">
                <a16:creationId xmlns:a16="http://schemas.microsoft.com/office/drawing/2014/main" id="{5402AA5C-205D-4093-B56D-E909AFB1A9C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4427" y="845422"/>
            <a:ext cx="2665366" cy="5751930"/>
          </a:xfrm>
          <a:prstGeom prst="rect">
            <a:avLst/>
          </a:prstGeom>
        </p:spPr>
      </p:pic>
      <p:pic>
        <p:nvPicPr>
          <p:cNvPr id="4" name="Picture 3">
            <a:extLst>
              <a:ext uri="{FF2B5EF4-FFF2-40B4-BE49-F238E27FC236}">
                <a16:creationId xmlns:a16="http://schemas.microsoft.com/office/drawing/2014/main" id="{C1B26E6B-E913-4384-94AD-04646F8D11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987824" y="845422"/>
            <a:ext cx="2665366" cy="5751930"/>
          </a:xfrm>
          <a:prstGeom prst="rect">
            <a:avLst/>
          </a:prstGeom>
        </p:spPr>
      </p:pic>
      <p:pic>
        <p:nvPicPr>
          <p:cNvPr id="5" name="Picture 4">
            <a:extLst>
              <a:ext uri="{FF2B5EF4-FFF2-40B4-BE49-F238E27FC236}">
                <a16:creationId xmlns:a16="http://schemas.microsoft.com/office/drawing/2014/main" id="{0E690F26-5464-45B6-9C90-C23C466ECC51}"/>
              </a:ext>
            </a:extLst>
          </p:cNvPr>
          <p:cNvPicPr/>
          <p:nvPr/>
        </p:nvPicPr>
        <p:blipFill rotWithShape="1">
          <a:blip r:embed="rId4" cstate="print">
            <a:extLst>
              <a:ext uri="{28A0092B-C50C-407E-A947-70E740481C1C}">
                <a14:useLocalDpi xmlns:a14="http://schemas.microsoft.com/office/drawing/2010/main" val="0"/>
              </a:ext>
            </a:extLst>
          </a:blip>
          <a:srcRect b="34900"/>
          <a:stretch/>
        </p:blipFill>
        <p:spPr>
          <a:xfrm>
            <a:off x="5868144" y="874448"/>
            <a:ext cx="3168352" cy="5722904"/>
          </a:xfrm>
          <a:prstGeom prst="rect">
            <a:avLst/>
          </a:prstGeom>
        </p:spPr>
      </p:pic>
    </p:spTree>
    <p:extLst>
      <p:ext uri="{BB962C8B-B14F-4D97-AF65-F5344CB8AC3E}">
        <p14:creationId xmlns:p14="http://schemas.microsoft.com/office/powerpoint/2010/main" val="3937093588"/>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AF87E-33A5-4F07-8DEE-DEB42AAF0C72}"/>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Result/Output</a:t>
            </a:r>
          </a:p>
        </p:txBody>
      </p:sp>
      <p:pic>
        <p:nvPicPr>
          <p:cNvPr id="3" name="Picture 2">
            <a:extLst>
              <a:ext uri="{FF2B5EF4-FFF2-40B4-BE49-F238E27FC236}">
                <a16:creationId xmlns:a16="http://schemas.microsoft.com/office/drawing/2014/main" id="{F63C4895-6A52-41C1-B2B5-B52F2D5E0605}"/>
              </a:ext>
            </a:extLst>
          </p:cNvPr>
          <p:cNvPicPr/>
          <p:nvPr/>
        </p:nvPicPr>
        <p:blipFill>
          <a:blip r:embed="rId2">
            <a:extLst>
              <a:ext uri="{28A0092B-C50C-407E-A947-70E740481C1C}">
                <a14:useLocalDpi xmlns:a14="http://schemas.microsoft.com/office/drawing/2010/main" val="0"/>
              </a:ext>
            </a:extLst>
          </a:blip>
          <a:stretch>
            <a:fillRect/>
          </a:stretch>
        </p:blipFill>
        <p:spPr>
          <a:xfrm>
            <a:off x="4572000" y="912372"/>
            <a:ext cx="4484757" cy="5695712"/>
          </a:xfrm>
          <a:prstGeom prst="rect">
            <a:avLst/>
          </a:prstGeom>
        </p:spPr>
      </p:pic>
      <p:pic>
        <p:nvPicPr>
          <p:cNvPr id="4" name="Picture 3">
            <a:extLst>
              <a:ext uri="{FF2B5EF4-FFF2-40B4-BE49-F238E27FC236}">
                <a16:creationId xmlns:a16="http://schemas.microsoft.com/office/drawing/2014/main" id="{C036E031-784D-4F84-868E-5D2EAC881E8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912372"/>
            <a:ext cx="4248472" cy="56849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1260379"/>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107504" y="980728"/>
            <a:ext cx="8424936" cy="5355312"/>
          </a:xfrm>
          <a:prstGeom prst="rect">
            <a:avLst/>
          </a:prstGeom>
        </p:spPr>
        <p:txBody>
          <a:bodyPr wrap="square">
            <a:spAutoFit/>
          </a:bodyPr>
          <a:lstStyle/>
          <a:p>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1. Real-time Performance Optimization: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Paper Vision AR experiences are optimized for real-time performance, ensuring smooth rendering, responsive interactions, and minimal latency.</a:t>
            </a: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endPar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b="1" dirty="0">
                <a:solidFill>
                  <a:srgbClr val="0D0D0D"/>
                </a:solidFill>
                <a:highlight>
                  <a:srgbClr val="FFFFFF"/>
                </a:highlight>
                <a:latin typeface="Times New Roman" panose="02020603050405020304" pitchFamily="18" charset="0"/>
                <a:cs typeface="Times New Roman" panose="02020603050405020304" pitchFamily="18" charset="0"/>
              </a:rPr>
              <a:t>2. Security and Privacy: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Robust security measures are implemented to protect user data, ensure privacy, and prevent unauthorized access, adhering to industry standards and regulations for data protection.</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b="1" dirty="0">
                <a:solidFill>
                  <a:srgbClr val="0D0D0D"/>
                </a:solidFill>
                <a:highlight>
                  <a:srgbClr val="FFFFFF"/>
                </a:highlight>
                <a:latin typeface="Times New Roman" panose="02020603050405020304" pitchFamily="18" charset="0"/>
                <a:cs typeface="Times New Roman" panose="02020603050405020304" pitchFamily="18" charset="0"/>
              </a:rPr>
              <a:t>3. Scalability and Extensibility</a:t>
            </a:r>
            <a:r>
              <a:rPr lang="en-US" dirty="0">
                <a:solidFill>
                  <a:srgbClr val="0D0D0D"/>
                </a:solidFill>
                <a:highlight>
                  <a:srgbClr val="FFFFFF"/>
                </a:highlight>
                <a:latin typeface="Times New Roman" panose="02020603050405020304" pitchFamily="18" charset="0"/>
                <a:cs typeface="Times New Roman" panose="02020603050405020304" pitchFamily="18" charset="0"/>
              </a:rPr>
              <a:t>: The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system is designed for scalability and extensibility, allowing for the integration of new features, modules, and third-party services to meet evolving user requirements and technological advancements.</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itchFamily="18" charset="0"/>
              </a:rPr>
              <a:t>4. Dynamic Content Generation: </a:t>
            </a:r>
            <a:r>
              <a:rPr lang="en-US" dirty="0">
                <a:latin typeface="Times New Roman" panose="02020603050405020304" pitchFamily="18" charset="0"/>
                <a:cs typeface="Times New Roman" pitchFamily="18" charset="0"/>
              </a:rPr>
              <a:t>Utilizing</a:t>
            </a:r>
            <a:r>
              <a:rPr lang="en-US" b="1" dirty="0">
                <a:latin typeface="Times New Roman" panose="02020603050405020304" pitchFamily="18" charset="0"/>
                <a:cs typeface="Times New Roman"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Paper Vision's capabilities, the project dynamically generates AR content based on user inputs, environmental data, and machine learning insights, ensuring a dynamic and adaptive experience.</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b="1" dirty="0">
                <a:solidFill>
                  <a:srgbClr val="0D0D0D"/>
                </a:solidFill>
                <a:highlight>
                  <a:srgbClr val="FFFFFF"/>
                </a:highlight>
                <a:latin typeface="Times New Roman" panose="02020603050405020304" pitchFamily="18" charset="0"/>
                <a:cs typeface="Times New Roman" panose="02020603050405020304" pitchFamily="18" charset="0"/>
              </a:rPr>
              <a:t>5. Data Analytics and Insights: </a:t>
            </a:r>
            <a:r>
              <a:rPr lang="en-US" dirty="0">
                <a:solidFill>
                  <a:srgbClr val="0D0D0D"/>
                </a:solidFill>
                <a:highlight>
                  <a:srgbClr val="FFFFFF"/>
                </a:highlight>
                <a:latin typeface="Times New Roman" panose="02020603050405020304" pitchFamily="18" charset="0"/>
                <a:cs typeface="Times New Roman" panose="02020603050405020304" pitchFamily="18" charset="0"/>
              </a:rPr>
              <a:t>Data </a:t>
            </a:r>
            <a:r>
              <a:rPr lang="en-US" b="1"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analytics tools capture user interactions, providing valuable insights for optimization, personalization, and enhancing the overall AR experience over time.</a:t>
            </a:r>
            <a:endParaRPr lang="en-US" b="1" dirty="0">
              <a:latin typeface="Times New Roman" panose="02020603050405020304" pitchFamily="18" charset="0"/>
              <a:cs typeface="Times New Roman" pitchFamily="18" charset="0"/>
            </a:endParaRPr>
          </a:p>
        </p:txBody>
      </p:sp>
      <p:sp>
        <p:nvSpPr>
          <p:cNvPr id="4" name="Rectangle 1">
            <a:extLst>
              <a:ext uri="{FF2B5EF4-FFF2-40B4-BE49-F238E27FC236}">
                <a16:creationId xmlns:a16="http://schemas.microsoft.com/office/drawing/2014/main" id="{6665E0E1-A955-F4A4-EA31-B8EC8F78C562}"/>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D42CAE-2764-E211-081E-5A53D2729F56}"/>
              </a:ext>
            </a:extLst>
          </p:cNvPr>
          <p:cNvSpPr>
            <a:spLocks noChangeArrowheads="1"/>
          </p:cNvSpPr>
          <p:nvPr/>
        </p:nvSpPr>
        <p:spPr bwMode="auto">
          <a:xfrm>
            <a:off x="0" y="0"/>
            <a:ext cx="2247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TotalTime>
  <Words>1083</Words>
  <Application>Microsoft Office PowerPoint</Application>
  <PresentationFormat>On-screen Show (4:3)</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Söhne</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shail sharma</cp:lastModifiedBy>
  <cp:revision>44</cp:revision>
  <dcterms:created xsi:type="dcterms:W3CDTF">2022-12-12T14:14:34Z</dcterms:created>
  <dcterms:modified xsi:type="dcterms:W3CDTF">2024-05-13T06:43:12Z</dcterms:modified>
</cp:coreProperties>
</file>