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4" r:id="rId7"/>
    <p:sldId id="274" r:id="rId8"/>
    <p:sldId id="281" r:id="rId9"/>
    <p:sldId id="280" r:id="rId10"/>
    <p:sldId id="282" r:id="rId11"/>
    <p:sldId id="275" r:id="rId12"/>
    <p:sldId id="283" r:id="rId13"/>
    <p:sldId id="277"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86" d="100"/>
          <a:sy n="86" d="100"/>
        </p:scale>
        <p:origin x="137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3/12/2024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3/12/2024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flask-sqlalchemy.palletsprojects.com/en/3.1.x/" TargetMode="External"/><Relationship Id="rId2" Type="http://schemas.openxmlformats.org/officeDocument/2006/relationships/hyperlink" Target="https://flask.palletsprojects.com/en/3.0.x/" TargetMode="External"/><Relationship Id="rId1" Type="http://schemas.openxmlformats.org/officeDocument/2006/relationships/slideLayout" Target="../slideLayouts/slideLayout3.xml"/><Relationship Id="rId4" Type="http://schemas.openxmlformats.org/officeDocument/2006/relationships/hyperlink" Target="https://www.tensorflow.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390" y="1245534"/>
            <a:ext cx="7560840" cy="954107"/>
          </a:xfrm>
          <a:prstGeom prst="rect">
            <a:avLst/>
          </a:prstGeom>
          <a:noFill/>
        </p:spPr>
        <p:txBody>
          <a:bodyPr wrap="square" rtlCol="0">
            <a:spAutoFit/>
          </a:bodyPr>
          <a:lstStyle/>
          <a:p>
            <a:pPr algn="ctr"/>
            <a:r>
              <a:rPr lang="en-US" sz="2800" dirty="0">
                <a:solidFill>
                  <a:srgbClr val="FF0000"/>
                </a:solidFill>
                <a:latin typeface="Arial Black" pitchFamily="34" charset="0"/>
              </a:rPr>
              <a:t>Assignment-I</a:t>
            </a:r>
          </a:p>
          <a:p>
            <a:pPr algn="ctr"/>
            <a:r>
              <a:rPr lang="en-US" sz="2800" dirty="0">
                <a:solidFill>
                  <a:srgbClr val="FF0000"/>
                </a:solidFill>
                <a:latin typeface="Arial Black" pitchFamily="34" charset="0"/>
              </a:rPr>
              <a:t>STOCK WEB ORACLE</a:t>
            </a:r>
          </a:p>
        </p:txBody>
      </p:sp>
      <p:sp>
        <p:nvSpPr>
          <p:cNvPr id="5" name="TextBox 4"/>
          <p:cNvSpPr txBox="1"/>
          <p:nvPr/>
        </p:nvSpPr>
        <p:spPr>
          <a:xfrm>
            <a:off x="3275856" y="4653136"/>
            <a:ext cx="184731" cy="954107"/>
          </a:xfrm>
          <a:prstGeom prst="rect">
            <a:avLst/>
          </a:prstGeom>
          <a:noFill/>
        </p:spPr>
        <p:txBody>
          <a:bodyPr wrap="none" rtlCol="0">
            <a:spAutoFit/>
          </a:bodyPr>
          <a:lstStyle/>
          <a:p>
            <a:endParaRPr lang="en-US" sz="2000" dirty="0">
              <a:latin typeface="Times New Roman" pitchFamily="18" charset="0"/>
              <a:cs typeface="Times New Roman" pitchFamily="18" charset="0"/>
            </a:endParaRP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015716" y="2473943"/>
            <a:ext cx="5112568" cy="3539430"/>
          </a:xfrm>
          <a:prstGeom prst="rect">
            <a:avLst/>
          </a:prstGeom>
          <a:noFill/>
        </p:spPr>
        <p:txBody>
          <a:bodyPr wrap="square" rtlCol="0">
            <a:spAutoFit/>
          </a:bodyPr>
          <a:lstStyle/>
          <a:p>
            <a:pPr algn="ctr"/>
            <a:r>
              <a:rPr lang="en-US" sz="2000" dirty="0">
                <a:latin typeface="Arial Black" panose="020B0A04020102020204" pitchFamily="34" charset="0"/>
              </a:rPr>
              <a:t>Web Development Framework using Flask</a:t>
            </a:r>
          </a:p>
          <a:p>
            <a:pPr algn="ctr"/>
            <a:endParaRPr lang="en-US" sz="2000" dirty="0">
              <a:latin typeface="Arial Black" panose="020B0A04020102020204" pitchFamily="34" charset="0"/>
            </a:endParaRPr>
          </a:p>
          <a:p>
            <a:pPr algn="ctr"/>
            <a:r>
              <a:rPr lang="en-US" sz="3200" dirty="0">
                <a:latin typeface="Brush Script MT" panose="03060802040406070304" pitchFamily="66" charset="0"/>
              </a:rPr>
              <a:t>Submitted by:</a:t>
            </a:r>
          </a:p>
          <a:p>
            <a:pPr algn="ctr"/>
            <a:r>
              <a:rPr lang="en-US" sz="2000" dirty="0">
                <a:latin typeface="Bahnschrift SemiBold SemiConden" panose="020B0502040204020203" pitchFamily="34" charset="0"/>
              </a:rPr>
              <a:t>Shail Sharma</a:t>
            </a:r>
          </a:p>
          <a:p>
            <a:pPr algn="ctr"/>
            <a:r>
              <a:rPr lang="en-US" sz="2000" dirty="0">
                <a:latin typeface="Bahnschrift SemiBold SemiConden" panose="020B0502040204020203" pitchFamily="34" charset="0"/>
              </a:rPr>
              <a:t>2210993837</a:t>
            </a:r>
          </a:p>
          <a:p>
            <a:pPr algn="ctr"/>
            <a:r>
              <a:rPr lang="en-US" sz="2000" dirty="0">
                <a:latin typeface="Bahnschrift SemiBold SemiConden" panose="020B0502040204020203" pitchFamily="34" charset="0"/>
              </a:rPr>
              <a:t>Sonali Saini</a:t>
            </a:r>
          </a:p>
          <a:p>
            <a:pPr algn="ctr"/>
            <a:r>
              <a:rPr lang="en-US" sz="2000" dirty="0">
                <a:latin typeface="Bahnschrift SemiBold SemiConden" panose="020B0502040204020203" pitchFamily="34" charset="0"/>
              </a:rPr>
              <a:t>2210993848</a:t>
            </a:r>
          </a:p>
          <a:p>
            <a:pPr algn="ctr"/>
            <a:r>
              <a:rPr lang="en-US" sz="3200" dirty="0">
                <a:latin typeface="Brush Script MT" panose="03060802040406070304" pitchFamily="66" charset="0"/>
              </a:rPr>
              <a:t>Submitted to:</a:t>
            </a:r>
          </a:p>
          <a:p>
            <a:pPr algn="ctr"/>
            <a:r>
              <a:rPr lang="en-US" sz="2000" dirty="0">
                <a:latin typeface="Bahnschrift SemiBold SemiConden" panose="020B0502040204020203" pitchFamily="34" charset="0"/>
              </a:rPr>
              <a:t>Dr. Rajan Kumar</a:t>
            </a:r>
          </a:p>
        </p:txBody>
      </p:sp>
      <p:sp>
        <p:nvSpPr>
          <p:cNvPr id="9" name="TextBox 8"/>
          <p:cNvSpPr txBox="1"/>
          <p:nvPr/>
        </p:nvSpPr>
        <p:spPr>
          <a:xfrm>
            <a:off x="735895" y="6021288"/>
            <a:ext cx="7809510" cy="400110"/>
          </a:xfrm>
          <a:prstGeom prst="rect">
            <a:avLst/>
          </a:prstGeom>
          <a:noFill/>
        </p:spPr>
        <p:txBody>
          <a:bodyPr wrap="none" rtlCol="0">
            <a:spAutoFit/>
          </a:bodyPr>
          <a:lstStyle/>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Punjab</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E9172-8527-45AD-F738-8C265DC6F2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8233AC-FDD7-CAF8-433B-6166C3D3848A}"/>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Findings</a:t>
            </a:r>
          </a:p>
        </p:txBody>
      </p:sp>
      <p:pic>
        <p:nvPicPr>
          <p:cNvPr id="3" name="Picture 2">
            <a:extLst>
              <a:ext uri="{FF2B5EF4-FFF2-40B4-BE49-F238E27FC236}">
                <a16:creationId xmlns:a16="http://schemas.microsoft.com/office/drawing/2014/main" id="{FEBA7FC7-B738-C3B2-3650-8B073F381D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17823"/>
            <a:ext cx="6408712" cy="2699209"/>
          </a:xfrm>
          <a:prstGeom prst="rect">
            <a:avLst/>
          </a:prstGeom>
          <a:noFill/>
          <a:ln>
            <a:noFill/>
          </a:ln>
        </p:spPr>
      </p:pic>
      <p:pic>
        <p:nvPicPr>
          <p:cNvPr id="4" name="Picture 3">
            <a:extLst>
              <a:ext uri="{FF2B5EF4-FFF2-40B4-BE49-F238E27FC236}">
                <a16:creationId xmlns:a16="http://schemas.microsoft.com/office/drawing/2014/main" id="{6B93A2BE-DB69-A1E2-034F-C4CE96CCCC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23498"/>
            <a:ext cx="6408712" cy="2699209"/>
          </a:xfrm>
          <a:prstGeom prst="rect">
            <a:avLst/>
          </a:prstGeom>
          <a:noFill/>
          <a:ln>
            <a:noFill/>
          </a:ln>
        </p:spPr>
      </p:pic>
    </p:spTree>
    <p:extLst>
      <p:ext uri="{BB962C8B-B14F-4D97-AF65-F5344CB8AC3E}">
        <p14:creationId xmlns:p14="http://schemas.microsoft.com/office/powerpoint/2010/main" val="212068884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 </a:t>
            </a:r>
          </a:p>
        </p:txBody>
      </p:sp>
      <p:sp>
        <p:nvSpPr>
          <p:cNvPr id="3" name="Rectangle 2"/>
          <p:cNvSpPr/>
          <p:nvPr/>
        </p:nvSpPr>
        <p:spPr>
          <a:xfrm>
            <a:off x="404146" y="1208135"/>
            <a:ext cx="8136904" cy="5268494"/>
          </a:xfrm>
          <a:prstGeom prst="rect">
            <a:avLst/>
          </a:prstGeom>
        </p:spPr>
        <p:txBody>
          <a:bodyPr wrap="square">
            <a:spAutoFit/>
          </a:bodyPr>
          <a:lstStyle/>
          <a:p>
            <a:pPr algn="l"/>
            <a:r>
              <a:rPr lang="en-US" sz="1600" b="1" i="0" dirty="0">
                <a:solidFill>
                  <a:srgbClr val="0D0D0D"/>
                </a:solidFill>
                <a:effectLst/>
                <a:latin typeface="Söhne"/>
              </a:rPr>
              <a:t>1. Accomplishments</a:t>
            </a:r>
            <a:r>
              <a:rPr lang="en-US" sz="1600" b="0" i="0" dirty="0">
                <a:solidFill>
                  <a:srgbClr val="0D0D0D"/>
                </a:solidFill>
                <a:effectLst/>
                <a:latin typeface="Söhne"/>
              </a:rPr>
              <a:t>: Highlight the achievements and goals met during the project, such as successfully implementing a Flask-based web application for stock price prediction.</a:t>
            </a:r>
          </a:p>
          <a:p>
            <a:pPr algn="l"/>
            <a:endParaRPr lang="en-US" sz="1600" dirty="0">
              <a:solidFill>
                <a:srgbClr val="0D0D0D"/>
              </a:solidFill>
              <a:latin typeface="Söhne"/>
            </a:endParaRPr>
          </a:p>
          <a:p>
            <a:pPr algn="l"/>
            <a:r>
              <a:rPr lang="en-US" sz="1600" b="1" i="0" dirty="0">
                <a:solidFill>
                  <a:srgbClr val="0D0D0D"/>
                </a:solidFill>
                <a:effectLst/>
                <a:latin typeface="Söhne"/>
              </a:rPr>
              <a:t>2. Key Findings</a:t>
            </a:r>
            <a:r>
              <a:rPr lang="en-US" sz="1600" b="0" i="0" dirty="0">
                <a:solidFill>
                  <a:srgbClr val="0D0D0D"/>
                </a:solidFill>
                <a:effectLst/>
                <a:latin typeface="Söhne"/>
              </a:rPr>
              <a:t>: Summarize the main findings or insights gained from the project, such as the performance of different machine learning algorithms in predicting stock prices.</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3. Challenges</a:t>
            </a:r>
            <a:r>
              <a:rPr lang="en-US" sz="1600" b="0" i="0" dirty="0">
                <a:solidFill>
                  <a:srgbClr val="0D0D0D"/>
                </a:solidFill>
                <a:effectLst/>
                <a:latin typeface="Söhne"/>
              </a:rPr>
              <a:t>: Discuss any challenges or obstacles encountered during the development and implementation of the project, such as data preprocessing issues or model optimization difficulties.</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4. Lessons Learned</a:t>
            </a:r>
            <a:r>
              <a:rPr lang="en-US" sz="1600" b="0" i="0" dirty="0">
                <a:solidFill>
                  <a:srgbClr val="0D0D0D"/>
                </a:solidFill>
                <a:effectLst/>
                <a:latin typeface="Söhne"/>
              </a:rPr>
              <a:t>: Reflect on lessons learned from the project, including new skills acquired, best practices discovered, or areas for improvement in future projects.</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5. Impact</a:t>
            </a:r>
            <a:r>
              <a:rPr lang="en-US" sz="1600" b="0" i="0" dirty="0">
                <a:solidFill>
                  <a:srgbClr val="0D0D0D"/>
                </a:solidFill>
                <a:effectLst/>
                <a:latin typeface="Söhne"/>
              </a:rPr>
              <a:t>: Discuss the potential impact or relevance of the project, both in terms of its contribution to the field of stock market prediction and its practical applications for investors or financial analysts.</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6. Acknowledgments</a:t>
            </a:r>
            <a:r>
              <a:rPr lang="en-US" sz="1600" b="0" i="0" dirty="0">
                <a:solidFill>
                  <a:srgbClr val="0D0D0D"/>
                </a:solidFill>
                <a:effectLst/>
                <a:latin typeface="Söhne"/>
              </a:rPr>
              <a:t>: Thank any individuals or organizations that contributed to the project's success, such as mentors, collaborators, or sources of funding or support.</a:t>
            </a:r>
          </a:p>
          <a:p>
            <a:pPr algn="l"/>
            <a:endParaRPr lang="en-US" sz="1600" b="0" i="0" dirty="0">
              <a:solidFill>
                <a:srgbClr val="0D0D0D"/>
              </a:solidFill>
              <a:effectLst/>
              <a:latin typeface="Söhne"/>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6CCD2-C124-41B5-9E50-3CCB322B8B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A020CA-EDB7-EFF4-CD63-5C5461B345B2}"/>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 Future Scope</a:t>
            </a:r>
          </a:p>
        </p:txBody>
      </p:sp>
      <p:sp>
        <p:nvSpPr>
          <p:cNvPr id="3" name="Rectangle 2">
            <a:extLst>
              <a:ext uri="{FF2B5EF4-FFF2-40B4-BE49-F238E27FC236}">
                <a16:creationId xmlns:a16="http://schemas.microsoft.com/office/drawing/2014/main" id="{1E0C0404-9ABF-5CA3-C363-2E1704A91446}"/>
              </a:ext>
            </a:extLst>
          </p:cNvPr>
          <p:cNvSpPr/>
          <p:nvPr/>
        </p:nvSpPr>
        <p:spPr>
          <a:xfrm>
            <a:off x="395536" y="1196752"/>
            <a:ext cx="8136904" cy="5022272"/>
          </a:xfrm>
          <a:prstGeom prst="rect">
            <a:avLst/>
          </a:prstGeom>
        </p:spPr>
        <p:txBody>
          <a:bodyPr wrap="square">
            <a:spAutoFit/>
          </a:bodyPr>
          <a:lstStyle/>
          <a:p>
            <a:pPr algn="l"/>
            <a:r>
              <a:rPr lang="en-US" sz="1600" b="1" i="0" dirty="0">
                <a:solidFill>
                  <a:srgbClr val="0D0D0D"/>
                </a:solidFill>
                <a:effectLst/>
                <a:latin typeface="Söhne"/>
              </a:rPr>
              <a:t>1. Advanced Algorithm Integration</a:t>
            </a:r>
            <a:r>
              <a:rPr lang="en-US" sz="1600" b="0" i="0" dirty="0">
                <a:solidFill>
                  <a:srgbClr val="0D0D0D"/>
                </a:solidFill>
                <a:effectLst/>
                <a:latin typeface="Söhne"/>
              </a:rPr>
              <a:t>: Explore the integration of more advanced machine learning algorithms and techniques, such as deep learning models or ensemble methods, to further improve the accuracy and robustness of stock price predictions.</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2. Real-time Data Analysis</a:t>
            </a:r>
            <a:r>
              <a:rPr lang="en-US" sz="1600" b="0" i="0" dirty="0">
                <a:solidFill>
                  <a:srgbClr val="0D0D0D"/>
                </a:solidFill>
                <a:effectLst/>
                <a:latin typeface="Söhne"/>
              </a:rPr>
              <a:t>: Enhance the application to support real-time data analysis and streaming updates, enabling users to make timely decisions based on the latest market trends and information.</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3. Predictive Analytics</a:t>
            </a:r>
            <a:r>
              <a:rPr lang="en-US" sz="1600" b="0" i="0" dirty="0">
                <a:solidFill>
                  <a:srgbClr val="0D0D0D"/>
                </a:solidFill>
                <a:effectLst/>
                <a:latin typeface="Söhne"/>
              </a:rPr>
              <a:t>: Extend the predictive capabilities of the application beyond stock price prediction to include features like trend analysis, volatility forecasting, and anomaly detection, providing users with comprehensive insights into market behavior.</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4. User Customization</a:t>
            </a:r>
            <a:r>
              <a:rPr lang="en-US" sz="1600" b="0" i="0" dirty="0">
                <a:solidFill>
                  <a:srgbClr val="0D0D0D"/>
                </a:solidFill>
                <a:effectLst/>
                <a:latin typeface="Söhne"/>
              </a:rPr>
              <a:t>: Implement features that allow users to customize their analysis and prediction models based on their specific investment preferences, risk tolerance, and financial goals, enhancing the application's versatility and relevance to diverse user needs.</a:t>
            </a:r>
          </a:p>
          <a:p>
            <a:pPr algn="l"/>
            <a:endParaRPr lang="en-US" sz="1600" b="0" i="0" dirty="0">
              <a:solidFill>
                <a:srgbClr val="0D0D0D"/>
              </a:solidFill>
              <a:effectLst/>
              <a:latin typeface="Söhne"/>
            </a:endParaRPr>
          </a:p>
          <a:p>
            <a:pPr algn="l"/>
            <a:r>
              <a:rPr lang="en-US" sz="1600" b="1" i="0" dirty="0">
                <a:solidFill>
                  <a:srgbClr val="0D0D0D"/>
                </a:solidFill>
                <a:effectLst/>
                <a:latin typeface="Söhne"/>
              </a:rPr>
              <a:t>5. Integration with External APIs</a:t>
            </a:r>
            <a:r>
              <a:rPr lang="en-US" sz="1600" b="0" i="0" dirty="0">
                <a:solidFill>
                  <a:srgbClr val="0D0D0D"/>
                </a:solidFill>
                <a:effectLst/>
                <a:latin typeface="Söhne"/>
              </a:rPr>
              <a:t>: Integrate with external financial data APIs, news feeds, and sentiment analysis tools to enrich the application with additional data sources and contextual information, enabling more informed and comprehensive decision-making for users.</a:t>
            </a: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2182023"/>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a:t>
            </a:r>
          </a:p>
        </p:txBody>
      </p:sp>
      <p:sp>
        <p:nvSpPr>
          <p:cNvPr id="3" name="Rectangle 2"/>
          <p:cNvSpPr/>
          <p:nvPr/>
        </p:nvSpPr>
        <p:spPr>
          <a:xfrm>
            <a:off x="323528" y="1283957"/>
            <a:ext cx="8136904" cy="4294830"/>
          </a:xfrm>
          <a:prstGeom prst="rect">
            <a:avLst/>
          </a:prstGeom>
        </p:spPr>
        <p:txBody>
          <a:bodyPr wrap="square">
            <a:spAutoFit/>
          </a:bodyPr>
          <a:lstStyle/>
          <a:p>
            <a:pPr marL="342900" lvl="0" indent="-342900" algn="just">
              <a:lnSpc>
                <a:spcPct val="107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Flask Documentation: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Flask is a lightweight web framework for Python, known for its simplicity and flexibility in building web applications. The official Flask documentation provides comprehensive guides, tutorials, and API references for developers. Visit Flask Documentation</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US" sz="1600" u="sng"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https://flask.palletsprojects.com/en/3.0.x/</a:t>
            </a:r>
            <a:endParaRPr lang="en-US" sz="1600" u="sng"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startAt="2"/>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SQL Alchemy Documentation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SQL Alchemy is a powerful ORM tool for Python, enabling developers to interact with databases using high-level objects and queries. The SQL Alchemy documentation offers detailed explanations of its features, usage, and best practices. Visit SQL Alchemy Documentation</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https://flask-sqlalchemy.palletsprojects.com/en/3.1.x/</a:t>
            </a:r>
            <a:endPar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endParaRPr lang="en-IN" sz="16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US" sz="1600" b="1" i="0" dirty="0">
                <a:solidFill>
                  <a:srgbClr val="0D0D0D"/>
                </a:solidFill>
                <a:effectLst/>
                <a:latin typeface="Söhne"/>
              </a:rPr>
              <a:t>3.</a:t>
            </a:r>
            <a:r>
              <a:rPr lang="en-US" sz="1600" b="0" i="0" dirty="0">
                <a:solidFill>
                  <a:srgbClr val="0D0D0D"/>
                </a:solidFill>
                <a:effectLst/>
                <a:latin typeface="Söhne"/>
              </a:rPr>
              <a:t> </a:t>
            </a:r>
            <a:r>
              <a:rPr lang="en-US" sz="1600" b="1" i="0" dirty="0">
                <a:solidFill>
                  <a:srgbClr val="0D0D0D"/>
                </a:solidFill>
                <a:effectLst/>
                <a:latin typeface="Söhne"/>
              </a:rPr>
              <a:t>Scikit-learn Documentation:</a:t>
            </a:r>
            <a:r>
              <a:rPr lang="en-US" sz="1600" b="0" i="0" dirty="0">
                <a:solidFill>
                  <a:srgbClr val="0D0D0D"/>
                </a:solidFill>
                <a:effectLst/>
                <a:latin typeface="Söhne"/>
              </a:rPr>
              <a:t> Official documentation for Scikit-learn library, which provides tools  for machine learning tasks like model training and prediction.</a:t>
            </a:r>
          </a:p>
          <a:p>
            <a:pPr lvl="0" algn="just">
              <a:lnSpc>
                <a:spcPct val="107000"/>
              </a:lnSpc>
            </a:pPr>
            <a:endParaRPr lang="en-US" sz="1600" u="sng" dirty="0">
              <a:solidFill>
                <a:srgbClr val="0D0D0D"/>
              </a:solidFill>
              <a:latin typeface="Söhne"/>
              <a:ea typeface="Calibri" panose="020F0502020204030204" pitchFamily="34" charset="0"/>
              <a:cs typeface="Times New Roman" panose="02020603050405020304" pitchFamily="18" charset="0"/>
            </a:endParaRPr>
          </a:p>
          <a:p>
            <a:pPr lvl="0" algn="just">
              <a:lnSpc>
                <a:spcPct val="107000"/>
              </a:lnSpc>
            </a:pPr>
            <a:r>
              <a:rPr lang="en-US" sz="1600" b="1" i="0" dirty="0">
                <a:solidFill>
                  <a:srgbClr val="0D0D0D"/>
                </a:solidFill>
                <a:effectLst/>
                <a:latin typeface="Söhne"/>
              </a:rPr>
              <a:t>4.</a:t>
            </a:r>
            <a:r>
              <a:rPr lang="en-US" sz="1600" b="0" i="0" dirty="0">
                <a:solidFill>
                  <a:srgbClr val="0D0D0D"/>
                </a:solidFill>
                <a:effectLst/>
                <a:latin typeface="Söhne"/>
              </a:rPr>
              <a:t> </a:t>
            </a:r>
            <a:r>
              <a:rPr lang="en-US" sz="1600" b="1" i="0" dirty="0">
                <a:solidFill>
                  <a:srgbClr val="0D0D0D"/>
                </a:solidFill>
                <a:effectLst/>
                <a:latin typeface="Söhne"/>
              </a:rPr>
              <a:t>TensorFlow Documentation.</a:t>
            </a:r>
            <a:r>
              <a:rPr lang="en-US" sz="1600" b="0" i="0" dirty="0">
                <a:solidFill>
                  <a:srgbClr val="0D0D0D"/>
                </a:solidFill>
                <a:effectLst/>
                <a:latin typeface="Söhne"/>
              </a:rPr>
              <a:t> (n.d.). Retrieved from </a:t>
            </a:r>
            <a:r>
              <a:rPr lang="en-US" sz="1600" b="0" i="0" u="none" strike="noStrike" dirty="0">
                <a:effectLst/>
                <a:latin typeface="Söhne"/>
                <a:hlinkClick r:id="rId4"/>
              </a:rPr>
              <a:t>https://www.tensorflow.org/</a:t>
            </a:r>
            <a:r>
              <a:rPr lang="en-US" sz="1600" b="0" i="0" u="none" strike="noStrike" dirty="0">
                <a:effectLst/>
                <a:latin typeface="Söhne"/>
              </a:rPr>
              <a:t>  </a:t>
            </a:r>
          </a:p>
          <a:p>
            <a:pPr lvl="0" algn="just">
              <a:lnSpc>
                <a:spcPct val="107000"/>
              </a:lnSpc>
            </a:pPr>
            <a:endParaRPr lang="en-US" sz="1600" dirty="0">
              <a:solidFill>
                <a:srgbClr val="0563C1"/>
              </a:solidFill>
              <a:latin typeface="Söhne"/>
              <a:ea typeface="Calibri" panose="020F0502020204030204" pitchFamily="34" charset="0"/>
              <a:cs typeface="Times New Roman" panose="02020603050405020304" pitchFamily="18" charset="0"/>
            </a:endParaRPr>
          </a:p>
          <a:p>
            <a:pPr lvl="0" algn="just">
              <a:lnSpc>
                <a:spcPct val="107000"/>
              </a:lnSpc>
            </a:pPr>
            <a:r>
              <a:rPr lang="en-IN" sz="1600" b="1" i="0" dirty="0">
                <a:solidFill>
                  <a:srgbClr val="0D0D0D"/>
                </a:solidFill>
                <a:effectLst/>
                <a:latin typeface="Söhne"/>
              </a:rPr>
              <a:t>5. Visual Studio Code Documentation </a:t>
            </a:r>
            <a:r>
              <a:rPr lang="en-IN" sz="1600" b="0" i="0" dirty="0">
                <a:solidFill>
                  <a:srgbClr val="0D0D0D"/>
                </a:solidFill>
                <a:effectLst/>
                <a:latin typeface="Söhne"/>
              </a:rPr>
              <a:t>(n.d.). Retrieved from </a:t>
            </a:r>
            <a:r>
              <a:rPr lang="en-IN" sz="1600" b="0" i="0" u="none" strike="noStrike" dirty="0">
                <a:effectLst/>
                <a:latin typeface="Söhne"/>
              </a:rPr>
              <a:t>https://code.visualstudio.com/docs</a:t>
            </a:r>
            <a:endPar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28616512-8046-7600-6085-DD79FF73AEAD}"/>
              </a:ext>
            </a:extLst>
          </p:cNvPr>
          <p:cNvGraphicFramePr>
            <a:graphicFrameLocks noGrp="1"/>
          </p:cNvGraphicFramePr>
          <p:nvPr>
            <p:extLst>
              <p:ext uri="{D42A27DB-BD31-4B8C-83A1-F6EECF244321}">
                <p14:modId xmlns:p14="http://schemas.microsoft.com/office/powerpoint/2010/main" val="3263069946"/>
              </p:ext>
            </p:extLst>
          </p:nvPr>
        </p:nvGraphicFramePr>
        <p:xfrm>
          <a:off x="323528" y="1412776"/>
          <a:ext cx="8229600" cy="2582545"/>
        </p:xfrm>
        <a:graphic>
          <a:graphicData uri="http://schemas.openxmlformats.org/drawingml/2006/table">
            <a:tbl>
              <a:tblPr firstRow="1" firstCol="1" bandRow="1">
                <a:tableStyleId>{5C22544A-7EE6-4342-B048-85BDC9FD1C3A}</a:tableStyleId>
              </a:tblPr>
              <a:tblGrid>
                <a:gridCol w="8229600">
                  <a:extLst>
                    <a:ext uri="{9D8B030D-6E8A-4147-A177-3AD203B41FA5}">
                      <a16:colId xmlns:a16="http://schemas.microsoft.com/office/drawing/2014/main" val="1615432604"/>
                    </a:ext>
                  </a:extLst>
                </a:gridCol>
              </a:tblGrid>
              <a:tr h="0">
                <a:tc>
                  <a:txBody>
                    <a:bodyPr/>
                    <a:lstStyle/>
                    <a:p>
                      <a:pPr>
                        <a:lnSpc>
                          <a:spcPct val="150000"/>
                        </a:lnSpc>
                        <a:spcAft>
                          <a:spcPts val="800"/>
                        </a:spcAft>
                      </a:pPr>
                      <a:r>
                        <a:rPr lang="en-US" sz="1800" dirty="0">
                          <a:solidFill>
                            <a:schemeClr val="tx1"/>
                          </a:solidFill>
                          <a:effectLst/>
                        </a:rPr>
                        <a:t>Introduction</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9624222"/>
                  </a:ext>
                </a:extLst>
              </a:tr>
              <a:tr h="0">
                <a:tc>
                  <a:txBody>
                    <a:bodyPr/>
                    <a:lstStyle/>
                    <a:p>
                      <a:pPr>
                        <a:lnSpc>
                          <a:spcPct val="150000"/>
                        </a:lnSpc>
                        <a:spcAft>
                          <a:spcPts val="800"/>
                        </a:spcAft>
                      </a:pPr>
                      <a:r>
                        <a:rPr lang="en-US" sz="1800" dirty="0">
                          <a:solidFill>
                            <a:schemeClr val="tx1"/>
                          </a:solidFill>
                          <a:effectLst/>
                        </a:rPr>
                        <a:t>Methodology</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9214387"/>
                  </a:ext>
                </a:extLst>
              </a:tr>
              <a:tr h="0">
                <a:tc>
                  <a:txBody>
                    <a:bodyPr/>
                    <a:lstStyle/>
                    <a:p>
                      <a:pPr>
                        <a:lnSpc>
                          <a:spcPct val="150000"/>
                        </a:lnSpc>
                        <a:spcAft>
                          <a:spcPts val="800"/>
                        </a:spcAft>
                      </a:pPr>
                      <a:r>
                        <a:rPr lang="en-US" sz="1800" dirty="0">
                          <a:solidFill>
                            <a:schemeClr val="tx1"/>
                          </a:solidFill>
                          <a:effectLst/>
                        </a:rPr>
                        <a:t>Tools and Technologies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5585917"/>
                  </a:ext>
                </a:extLst>
              </a:tr>
              <a:tr h="0">
                <a:tc>
                  <a:txBody>
                    <a:bodyPr/>
                    <a:lstStyle/>
                    <a:p>
                      <a:pPr>
                        <a:lnSpc>
                          <a:spcPct val="150000"/>
                        </a:lnSpc>
                        <a:spcAft>
                          <a:spcPts val="800"/>
                        </a:spcAft>
                      </a:pPr>
                      <a:r>
                        <a:rPr lang="en-IN" sz="1800" dirty="0">
                          <a:solidFill>
                            <a:schemeClr val="tx1"/>
                          </a:solidFill>
                          <a:effectLst/>
                        </a:rPr>
                        <a:t>Major Findings/Outcomes/Output/Results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4485908"/>
                  </a:ext>
                </a:extLst>
              </a:tr>
              <a:tr h="0">
                <a:tc>
                  <a:txBody>
                    <a:bodyPr/>
                    <a:lstStyle/>
                    <a:p>
                      <a:pPr>
                        <a:lnSpc>
                          <a:spcPct val="150000"/>
                        </a:lnSpc>
                        <a:spcAft>
                          <a:spcPts val="800"/>
                        </a:spcAft>
                      </a:pPr>
                      <a:r>
                        <a:rPr lang="en-IN" sz="1800" dirty="0">
                          <a:solidFill>
                            <a:schemeClr val="tx1"/>
                          </a:solidFill>
                          <a:effectLst/>
                        </a:rPr>
                        <a:t>Conclusion and Future Scope</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7316570"/>
                  </a:ext>
                </a:extLst>
              </a:tr>
              <a:tr h="0">
                <a:tc>
                  <a:txBody>
                    <a:bodyPr/>
                    <a:lstStyle/>
                    <a:p>
                      <a:pPr>
                        <a:lnSpc>
                          <a:spcPct val="150000"/>
                        </a:lnSpc>
                        <a:spcAft>
                          <a:spcPts val="800"/>
                        </a:spcAft>
                      </a:pPr>
                      <a:r>
                        <a:rPr lang="en-IN" sz="1800" dirty="0">
                          <a:solidFill>
                            <a:schemeClr val="tx1"/>
                          </a:solidFill>
                          <a:effectLst/>
                        </a:rPr>
                        <a:t>References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3482195"/>
                  </a:ext>
                </a:extLst>
              </a:tr>
              <a:tr h="0">
                <a:tc>
                  <a:txBody>
                    <a:bodyPr/>
                    <a:lstStyle/>
                    <a:p>
                      <a:pPr>
                        <a:lnSpc>
                          <a:spcPct val="150000"/>
                        </a:lnSpc>
                        <a:spcAft>
                          <a:spcPts val="800"/>
                        </a:spcAft>
                      </a:pPr>
                      <a:r>
                        <a:rPr lang="en-IN" sz="1800" dirty="0">
                          <a:solidFill>
                            <a:schemeClr val="tx1"/>
                          </a:solidFill>
                          <a:effectLst/>
                        </a:rPr>
                        <a:t>Appendices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9778527"/>
                  </a:ext>
                </a:extLst>
              </a:tr>
            </a:tbl>
          </a:graphicData>
        </a:graphic>
      </p:graphicFrame>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3D284B6F-6DF6-196D-607B-C87BEC1C0904}"/>
              </a:ext>
            </a:extLst>
          </p:cNvPr>
          <p:cNvSpPr txBox="1"/>
          <p:nvPr/>
        </p:nvSpPr>
        <p:spPr>
          <a:xfrm>
            <a:off x="323528" y="1052736"/>
            <a:ext cx="8640960" cy="5909310"/>
          </a:xfrm>
          <a:prstGeom prst="rect">
            <a:avLst/>
          </a:prstGeom>
          <a:noFill/>
        </p:spPr>
        <p:txBody>
          <a:bodyPr wrap="square" rtlCol="0">
            <a:spAutoFit/>
          </a:bodyPr>
          <a:lstStyle/>
          <a:p>
            <a:pPr algn="just">
              <a:buFont typeface="+mj-lt"/>
              <a:buAutoNum type="arabicPeriod"/>
            </a:pPr>
            <a:r>
              <a:rPr lang="en-US" b="0" i="0" dirty="0">
                <a:solidFill>
                  <a:srgbClr val="0D0D0D"/>
                </a:solidFill>
                <a:effectLst/>
                <a:latin typeface="Söhne"/>
              </a:rPr>
              <a:t> This project aims to predict stock prices using machine learning algorithms integrated into a Flask web application.</a:t>
            </a:r>
          </a:p>
          <a:p>
            <a:pPr algn="just"/>
            <a:endParaRPr lang="en-US" dirty="0">
              <a:solidFill>
                <a:srgbClr val="0D0D0D"/>
              </a:solidFill>
              <a:latin typeface="Söhne"/>
            </a:endParaRPr>
          </a:p>
          <a:p>
            <a:pPr algn="just"/>
            <a:r>
              <a:rPr lang="en-US" b="0" i="0" dirty="0">
                <a:solidFill>
                  <a:srgbClr val="0D0D0D"/>
                </a:solidFill>
                <a:effectLst/>
                <a:latin typeface="Söhne"/>
              </a:rPr>
              <a:t>2. By leveraging historical stock price data and relevant features, the project seeks to empower users with accurate predictions for informed decision-making.</a:t>
            </a:r>
          </a:p>
          <a:p>
            <a:pPr algn="just"/>
            <a:endParaRPr lang="en-US" b="0" i="0" dirty="0">
              <a:solidFill>
                <a:srgbClr val="0D0D0D"/>
              </a:solidFill>
              <a:effectLst/>
              <a:latin typeface="Söhne"/>
            </a:endParaRPr>
          </a:p>
          <a:p>
            <a:pPr algn="just"/>
            <a:r>
              <a:rPr lang="en-US" b="0" i="0" dirty="0">
                <a:solidFill>
                  <a:srgbClr val="0D0D0D"/>
                </a:solidFill>
                <a:effectLst/>
                <a:latin typeface="Söhne"/>
              </a:rPr>
              <a:t>3. The primary objective is to provide users, including investors and traders, with a user-friendly platform to access stock price forecasts.</a:t>
            </a:r>
          </a:p>
          <a:p>
            <a:pPr algn="just"/>
            <a:endParaRPr lang="en-US" dirty="0">
              <a:solidFill>
                <a:srgbClr val="0D0D0D"/>
              </a:solidFill>
              <a:latin typeface="Söhne"/>
            </a:endParaRPr>
          </a:p>
          <a:p>
            <a:pPr algn="just"/>
            <a:r>
              <a:rPr lang="en-US" b="0" i="0" dirty="0">
                <a:solidFill>
                  <a:srgbClr val="0D0D0D"/>
                </a:solidFill>
                <a:effectLst/>
                <a:latin typeface="Söhne"/>
              </a:rPr>
              <a:t>4. The project utilizes Python, Flask, Pandas, Scikit-learn, and Visual Studio Code as its core technologies for development.</a:t>
            </a:r>
          </a:p>
          <a:p>
            <a:pPr algn="just"/>
            <a:endParaRPr lang="en-US" b="0" i="0" dirty="0">
              <a:solidFill>
                <a:srgbClr val="0D0D0D"/>
              </a:solidFill>
              <a:effectLst/>
              <a:latin typeface="Söhne"/>
            </a:endParaRPr>
          </a:p>
          <a:p>
            <a:pPr algn="just"/>
            <a:r>
              <a:rPr lang="en-US" b="0" i="0" dirty="0">
                <a:solidFill>
                  <a:srgbClr val="0D0D0D"/>
                </a:solidFill>
                <a:effectLst/>
                <a:latin typeface="Söhne"/>
              </a:rPr>
              <a:t>5. Methodologically, it involves data collection, preprocessing, model training, Flask application development, and deployment.</a:t>
            </a:r>
          </a:p>
          <a:p>
            <a:pPr algn="just"/>
            <a:endParaRPr lang="en-US" b="0" i="0" dirty="0">
              <a:solidFill>
                <a:srgbClr val="0D0D0D"/>
              </a:solidFill>
              <a:effectLst/>
              <a:latin typeface="Söhne"/>
            </a:endParaRPr>
          </a:p>
          <a:p>
            <a:pPr algn="just"/>
            <a:r>
              <a:rPr lang="en-US" b="0" i="0" dirty="0">
                <a:solidFill>
                  <a:srgbClr val="0D0D0D"/>
                </a:solidFill>
                <a:effectLst/>
                <a:latin typeface="Söhne"/>
              </a:rPr>
              <a:t>6. The significance lies in bridging machine learning and web development to address challenges in financial market prediction.</a:t>
            </a:r>
          </a:p>
          <a:p>
            <a:pPr algn="just"/>
            <a:endParaRPr lang="en-US" b="0" i="0" dirty="0">
              <a:solidFill>
                <a:srgbClr val="0D0D0D"/>
              </a:solidFill>
              <a:effectLst/>
              <a:latin typeface="Söhne"/>
            </a:endParaRPr>
          </a:p>
          <a:p>
            <a:pPr algn="just"/>
            <a:r>
              <a:rPr lang="en-US" b="0" i="0" dirty="0">
                <a:solidFill>
                  <a:srgbClr val="0D0D0D"/>
                </a:solidFill>
                <a:effectLst/>
                <a:latin typeface="Söhne"/>
              </a:rPr>
              <a:t>7. The project's interface allows users to input data, select features, and obtain predictions seamlessly.</a:t>
            </a:r>
          </a:p>
          <a:p>
            <a:endParaRPr lang="en-IN"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Methodology</a:t>
            </a:r>
          </a:p>
        </p:txBody>
      </p:sp>
      <p:sp>
        <p:nvSpPr>
          <p:cNvPr id="3" name="Rectangle 2"/>
          <p:cNvSpPr/>
          <p:nvPr/>
        </p:nvSpPr>
        <p:spPr>
          <a:xfrm>
            <a:off x="323528" y="1022718"/>
            <a:ext cx="8136904" cy="4708981"/>
          </a:xfrm>
          <a:prstGeom prst="rect">
            <a:avLst/>
          </a:prstGeom>
        </p:spPr>
        <p:txBody>
          <a:bodyPr wrap="square">
            <a:spAutoFit/>
          </a:bodyPr>
          <a:lstStyle/>
          <a:p>
            <a:r>
              <a:rPr lang="en-US" sz="2000" b="1" i="0" dirty="0">
                <a:solidFill>
                  <a:srgbClr val="0D0D0D"/>
                </a:solidFill>
                <a:effectLst/>
                <a:latin typeface="Söhne"/>
              </a:rPr>
              <a:t>1. Data Collection:</a:t>
            </a:r>
            <a:r>
              <a:rPr lang="en-US" sz="2000" b="0" i="0" dirty="0">
                <a:solidFill>
                  <a:srgbClr val="0D0D0D"/>
                </a:solidFill>
                <a:effectLst/>
                <a:latin typeface="Söhne"/>
              </a:rPr>
              <a:t> Obtain historical stock price data from reliable sources.</a:t>
            </a:r>
          </a:p>
          <a:p>
            <a:endParaRPr lang="en-US" sz="2000" b="0" i="0" dirty="0">
              <a:solidFill>
                <a:srgbClr val="0D0D0D"/>
              </a:solidFill>
              <a:effectLst/>
              <a:latin typeface="Söhne"/>
            </a:endParaRPr>
          </a:p>
          <a:p>
            <a:pPr algn="l"/>
            <a:r>
              <a:rPr lang="en-US" sz="2000" b="1" i="0" dirty="0">
                <a:solidFill>
                  <a:srgbClr val="0D0D0D"/>
                </a:solidFill>
                <a:effectLst/>
                <a:latin typeface="Söhne"/>
              </a:rPr>
              <a:t>2. Preprocessing:</a:t>
            </a:r>
            <a:r>
              <a:rPr lang="en-US" sz="2000" b="0" i="0" dirty="0">
                <a:solidFill>
                  <a:srgbClr val="0D0D0D"/>
                </a:solidFill>
                <a:effectLst/>
                <a:latin typeface="Söhne"/>
              </a:rPr>
              <a:t> Cleanse and preprocess the data, handling missing values and outliers.</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3. Model Selection:</a:t>
            </a:r>
            <a:r>
              <a:rPr lang="en-US" sz="2000" b="0" i="0" dirty="0">
                <a:solidFill>
                  <a:srgbClr val="0D0D0D"/>
                </a:solidFill>
                <a:effectLst/>
                <a:latin typeface="Söhne"/>
              </a:rPr>
              <a:t> Choose a suitable machine learning algorithm for stock price prediction.</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4. Training:</a:t>
            </a:r>
            <a:r>
              <a:rPr lang="en-US" sz="2000" b="0" i="0" dirty="0">
                <a:solidFill>
                  <a:srgbClr val="0D0D0D"/>
                </a:solidFill>
                <a:effectLst/>
                <a:latin typeface="Söhne"/>
              </a:rPr>
              <a:t> Train the selected model using preprocessed data.</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5. Web Development:</a:t>
            </a:r>
            <a:r>
              <a:rPr lang="en-US" sz="2000" b="0" i="0" dirty="0">
                <a:solidFill>
                  <a:srgbClr val="0D0D0D"/>
                </a:solidFill>
                <a:effectLst/>
                <a:latin typeface="Söhne"/>
              </a:rPr>
              <a:t> Develop a Flask web application for user interaction and prediction display.</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6. Deployment:</a:t>
            </a:r>
            <a:r>
              <a:rPr lang="en-US" sz="2000" b="0" i="0" dirty="0">
                <a:solidFill>
                  <a:srgbClr val="0D0D0D"/>
                </a:solidFill>
                <a:effectLst/>
                <a:latin typeface="Söhne"/>
              </a:rPr>
              <a:t> Deploy the Flask application on a web server for accessibility to users.</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50" y="19843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Tools and Technologies</a:t>
            </a:r>
          </a:p>
        </p:txBody>
      </p:sp>
      <p:sp>
        <p:nvSpPr>
          <p:cNvPr id="6" name="Rectangle 2">
            <a:extLst>
              <a:ext uri="{FF2B5EF4-FFF2-40B4-BE49-F238E27FC236}">
                <a16:creationId xmlns:a16="http://schemas.microsoft.com/office/drawing/2014/main" id="{7033683F-E04E-A746-606B-79EE105B0A99}"/>
              </a:ext>
            </a:extLst>
          </p:cNvPr>
          <p:cNvSpPr>
            <a:spLocks noChangeArrowheads="1"/>
          </p:cNvSpPr>
          <p:nvPr/>
        </p:nvSpPr>
        <p:spPr bwMode="auto">
          <a:xfrm>
            <a:off x="0" y="0"/>
            <a:ext cx="2762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31558934-6A0F-8673-5AEB-D32C5EA8CF90}"/>
              </a:ext>
            </a:extLst>
          </p:cNvPr>
          <p:cNvSpPr>
            <a:spLocks noChangeArrowheads="1"/>
          </p:cNvSpPr>
          <p:nvPr/>
        </p:nvSpPr>
        <p:spPr bwMode="auto">
          <a:xfrm>
            <a:off x="152400" y="152400"/>
            <a:ext cx="2762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D9264700-E710-8D08-A961-DC0D20C9148E}"/>
              </a:ext>
            </a:extLst>
          </p:cNvPr>
          <p:cNvSpPr>
            <a:spLocks noChangeArrowheads="1"/>
          </p:cNvSpPr>
          <p:nvPr/>
        </p:nvSpPr>
        <p:spPr bwMode="auto">
          <a:xfrm>
            <a:off x="467544" y="1124744"/>
            <a:ext cx="7992888" cy="44627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algn="just"/>
            <a:r>
              <a:rPr kumimoji="0" lang="en-US" altLang="en-US" b="0" i="0" u="none" strike="noStrike" cap="none" normalizeH="0" baseline="0" dirty="0">
                <a:ln>
                  <a:noFill/>
                </a:ln>
                <a:solidFill>
                  <a:schemeClr val="tx1"/>
                </a:solidFill>
                <a:effectLst/>
                <a:latin typeface="Söhne"/>
              </a:rPr>
              <a:t>1. </a:t>
            </a:r>
            <a:r>
              <a:rPr kumimoji="0" lang="en-US" altLang="en-US" sz="2000" b="1" i="0" u="none" strike="noStrike" cap="none" normalizeH="0" baseline="0" dirty="0">
                <a:ln>
                  <a:noFill/>
                </a:ln>
                <a:solidFill>
                  <a:schemeClr val="tx1"/>
                </a:solidFill>
                <a:effectLst/>
                <a:latin typeface="Söhne"/>
              </a:rPr>
              <a:t>Python:</a:t>
            </a:r>
            <a:r>
              <a:rPr kumimoji="0" lang="en-US" altLang="en-US" sz="2000" b="0" i="0" u="none" strike="noStrike" cap="none" normalizeH="0" baseline="0" dirty="0">
                <a:ln>
                  <a:noFill/>
                </a:ln>
                <a:solidFill>
                  <a:schemeClr val="tx1"/>
                </a:solidFill>
                <a:effectLst/>
                <a:latin typeface="Söhne"/>
              </a:rPr>
              <a:t> Utilized as the primary programming language for its versatility.</a:t>
            </a:r>
          </a:p>
          <a:p>
            <a:pPr algn="just"/>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Söhne"/>
              </a:rPr>
              <a:t> </a:t>
            </a:r>
            <a:r>
              <a:rPr kumimoji="0" lang="en-US" altLang="en-US" sz="2000" b="1" i="0" u="none" strike="noStrike" cap="none" normalizeH="0" baseline="0" dirty="0">
                <a:ln>
                  <a:noFill/>
                </a:ln>
                <a:solidFill>
                  <a:schemeClr val="tx1"/>
                </a:solidFill>
                <a:effectLst/>
                <a:latin typeface="Söhne"/>
              </a:rPr>
              <a:t>Flask: </a:t>
            </a:r>
            <a:r>
              <a:rPr kumimoji="0" lang="en-US" altLang="en-US" sz="2000" b="0" i="0" u="none" strike="noStrike" cap="none" normalizeH="0" baseline="0" dirty="0">
                <a:ln>
                  <a:noFill/>
                </a:ln>
                <a:solidFill>
                  <a:schemeClr val="tx1"/>
                </a:solidFill>
                <a:effectLst/>
                <a:latin typeface="Söhne"/>
              </a:rPr>
              <a:t>Chosen as the web framework for its simplicity and flexibility.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Söhne"/>
              </a:rPr>
              <a:t> </a:t>
            </a:r>
            <a:r>
              <a:rPr kumimoji="0" lang="en-US" altLang="en-US" sz="2000" b="1" i="0" u="none" strike="noStrike" cap="none" normalizeH="0" baseline="0" dirty="0">
                <a:ln>
                  <a:noFill/>
                </a:ln>
                <a:solidFill>
                  <a:schemeClr val="tx1"/>
                </a:solidFill>
                <a:effectLst/>
                <a:latin typeface="Söhne"/>
              </a:rPr>
              <a:t>Pandas and NumPy: </a:t>
            </a:r>
            <a:r>
              <a:rPr kumimoji="0" lang="en-US" altLang="en-US" sz="2000" b="0" i="0" u="none" strike="noStrike" cap="none" normalizeH="0" baseline="0" dirty="0">
                <a:ln>
                  <a:noFill/>
                </a:ln>
                <a:solidFill>
                  <a:schemeClr val="tx1"/>
                </a:solidFill>
                <a:effectLst/>
                <a:latin typeface="Söhne"/>
              </a:rPr>
              <a:t>Employed for data manipulation and numerical computing.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Söhne"/>
              </a:rPr>
              <a:t> </a:t>
            </a:r>
            <a:r>
              <a:rPr kumimoji="0" lang="en-US" altLang="en-US" sz="2000" b="1" i="0" u="none" strike="noStrike" cap="none" normalizeH="0" baseline="0" dirty="0">
                <a:ln>
                  <a:noFill/>
                </a:ln>
                <a:solidFill>
                  <a:schemeClr val="tx1"/>
                </a:solidFill>
                <a:effectLst/>
                <a:latin typeface="Söhne"/>
              </a:rPr>
              <a:t>Scikit-learn:</a:t>
            </a:r>
            <a:r>
              <a:rPr kumimoji="0" lang="en-US" altLang="en-US" sz="2000" b="0" i="0" u="none" strike="noStrike" cap="none" normalizeH="0" baseline="0" dirty="0">
                <a:ln>
                  <a:noFill/>
                </a:ln>
                <a:solidFill>
                  <a:schemeClr val="tx1"/>
                </a:solidFill>
                <a:effectLst/>
                <a:latin typeface="Söhne"/>
              </a:rPr>
              <a:t> Utilized for implementing machine learning algorithms.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Söhne"/>
              </a:rPr>
              <a:t> </a:t>
            </a:r>
            <a:r>
              <a:rPr kumimoji="0" lang="en-US" altLang="en-US" sz="2000" b="1" i="0" u="none" strike="noStrike" cap="none" normalizeH="0" baseline="0" dirty="0">
                <a:ln>
                  <a:noFill/>
                </a:ln>
                <a:solidFill>
                  <a:schemeClr val="tx1"/>
                </a:solidFill>
                <a:effectLst/>
                <a:latin typeface="Söhne"/>
              </a:rPr>
              <a:t>Visual Studio Code: </a:t>
            </a:r>
            <a:r>
              <a:rPr kumimoji="0" lang="en-US" altLang="en-US" sz="2000" b="0" i="0" u="none" strike="noStrike" cap="none" normalizeH="0" baseline="0" dirty="0">
                <a:ln>
                  <a:noFill/>
                </a:ln>
                <a:solidFill>
                  <a:schemeClr val="tx1"/>
                </a:solidFill>
                <a:effectLst/>
                <a:latin typeface="Söhne"/>
              </a:rPr>
              <a:t>Used as the integrated development environment (IDE) for coding efficiency.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6. </a:t>
            </a:r>
            <a:r>
              <a:rPr kumimoji="0" lang="en-US" altLang="en-US" sz="2000" b="1" i="0" u="none" strike="noStrike" cap="none" normalizeH="0" baseline="0" dirty="0">
                <a:ln>
                  <a:noFill/>
                </a:ln>
                <a:solidFill>
                  <a:schemeClr val="tx1"/>
                </a:solidFill>
                <a:effectLst/>
                <a:latin typeface="Söhne"/>
              </a:rPr>
              <a:t>SQL Alchemy: </a:t>
            </a:r>
            <a:r>
              <a:rPr kumimoji="0" lang="en-US" altLang="en-US" sz="2000" b="0" i="0" u="none" strike="noStrike" cap="none" normalizeH="0" baseline="0" dirty="0">
                <a:ln>
                  <a:noFill/>
                </a:ln>
                <a:solidFill>
                  <a:schemeClr val="tx1"/>
                </a:solidFill>
                <a:effectLst/>
                <a:latin typeface="Söhne"/>
              </a:rPr>
              <a:t>Employed for managing and persisting user data, historical stock data, and model configurations within the Flask application</a:t>
            </a:r>
            <a:r>
              <a:rPr kumimoji="0" lang="en-US" altLang="en-US" b="0" i="0" u="none" strike="noStrike" cap="none" normalizeH="0" baseline="0" dirty="0">
                <a:ln>
                  <a:noFill/>
                </a:ln>
                <a:solidFill>
                  <a:schemeClr val="tx1"/>
                </a:solidFill>
                <a:effectLst/>
                <a:latin typeface="Söhne"/>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38" name="Picture 14" descr="User">
            <a:extLst>
              <a:ext uri="{FF2B5EF4-FFF2-40B4-BE49-F238E27FC236}">
                <a16:creationId xmlns:a16="http://schemas.microsoft.com/office/drawing/2014/main" id="{5B93458B-EA78-A3FA-CDE4-CE019BEF33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 y="-30163"/>
            <a:ext cx="228600" cy="228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A9D36-5B2D-CA65-14CD-0B63505A0B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D48E8A-31C9-D24C-FD28-40FB9ABB0A25}"/>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Flowchart</a:t>
            </a:r>
          </a:p>
        </p:txBody>
      </p:sp>
      <p:pic>
        <p:nvPicPr>
          <p:cNvPr id="1026" name="Picture 2" descr="Workflow of stock market prediction model | Download Scientific Diagram">
            <a:extLst>
              <a:ext uri="{FF2B5EF4-FFF2-40B4-BE49-F238E27FC236}">
                <a16:creationId xmlns:a16="http://schemas.microsoft.com/office/drawing/2014/main" id="{AA99CF8E-D6E3-111E-B008-60533D14D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4" y="1052736"/>
            <a:ext cx="7902773" cy="540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AFD98D-C125-4E05-D620-DE86FB02F0BB}"/>
              </a:ext>
            </a:extLst>
          </p:cNvPr>
          <p:cNvSpPr txBox="1"/>
          <p:nvPr/>
        </p:nvSpPr>
        <p:spPr>
          <a:xfrm>
            <a:off x="5148064" y="1052736"/>
            <a:ext cx="1728192" cy="369332"/>
          </a:xfrm>
          <a:prstGeom prst="rect">
            <a:avLst/>
          </a:prstGeom>
          <a:noFill/>
        </p:spPr>
        <p:txBody>
          <a:bodyPr wrap="square" rtlCol="0">
            <a:spAutoFit/>
          </a:bodyPr>
          <a:lstStyle/>
          <a:p>
            <a:r>
              <a:rPr lang="en-US" dirty="0"/>
              <a:t>(Login/Sign up)</a:t>
            </a:r>
            <a:endParaRPr lang="en-IN" dirty="0"/>
          </a:p>
        </p:txBody>
      </p:sp>
    </p:spTree>
    <p:extLst>
      <p:ext uri="{BB962C8B-B14F-4D97-AF65-F5344CB8AC3E}">
        <p14:creationId xmlns:p14="http://schemas.microsoft.com/office/powerpoint/2010/main" val="3085232914"/>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Findings</a:t>
            </a:r>
          </a:p>
        </p:txBody>
      </p:sp>
      <p:pic>
        <p:nvPicPr>
          <p:cNvPr id="6" name="Picture 5">
            <a:extLst>
              <a:ext uri="{FF2B5EF4-FFF2-40B4-BE49-F238E27FC236}">
                <a16:creationId xmlns:a16="http://schemas.microsoft.com/office/drawing/2014/main" id="{A8093E4D-FAF2-FB58-B83E-4AF4E34928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089" y="1052736"/>
            <a:ext cx="5134007" cy="2736304"/>
          </a:xfrm>
          <a:prstGeom prst="rect">
            <a:avLst/>
          </a:prstGeom>
          <a:noFill/>
          <a:ln>
            <a:noFill/>
          </a:ln>
        </p:spPr>
      </p:pic>
      <p:pic>
        <p:nvPicPr>
          <p:cNvPr id="7" name="Picture 6">
            <a:extLst>
              <a:ext uri="{FF2B5EF4-FFF2-40B4-BE49-F238E27FC236}">
                <a16:creationId xmlns:a16="http://schemas.microsoft.com/office/drawing/2014/main" id="{70D73B04-FF5A-0644-9DB7-CBED2A634C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996353"/>
            <a:ext cx="4939422" cy="2456983"/>
          </a:xfrm>
          <a:prstGeom prst="rect">
            <a:avLst/>
          </a:prstGeom>
          <a:noFill/>
          <a:ln>
            <a:noFill/>
          </a:ln>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79B92-F919-391D-C40E-58479009E0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A05BA9-3E13-CB50-4CC7-0381DAC2B51F}"/>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Findings</a:t>
            </a:r>
          </a:p>
        </p:txBody>
      </p:sp>
      <p:pic>
        <p:nvPicPr>
          <p:cNvPr id="4" name="Picture 3">
            <a:extLst>
              <a:ext uri="{FF2B5EF4-FFF2-40B4-BE49-F238E27FC236}">
                <a16:creationId xmlns:a16="http://schemas.microsoft.com/office/drawing/2014/main" id="{2C4D1F0A-70F6-043C-58C1-A2C3DC2813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840760" cy="3241164"/>
          </a:xfrm>
          <a:prstGeom prst="rect">
            <a:avLst/>
          </a:prstGeom>
          <a:noFill/>
          <a:ln>
            <a:noFill/>
          </a:ln>
        </p:spPr>
      </p:pic>
      <p:pic>
        <p:nvPicPr>
          <p:cNvPr id="5" name="Picture 4">
            <a:extLst>
              <a:ext uri="{FF2B5EF4-FFF2-40B4-BE49-F238E27FC236}">
                <a16:creationId xmlns:a16="http://schemas.microsoft.com/office/drawing/2014/main" id="{15C7446A-99C5-FE9A-B83E-FE8B1B3D7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437112"/>
            <a:ext cx="6840760" cy="2088232"/>
          </a:xfrm>
          <a:prstGeom prst="rect">
            <a:avLst/>
          </a:prstGeom>
          <a:noFill/>
          <a:ln>
            <a:noFill/>
          </a:ln>
        </p:spPr>
      </p:pic>
    </p:spTree>
    <p:extLst>
      <p:ext uri="{BB962C8B-B14F-4D97-AF65-F5344CB8AC3E}">
        <p14:creationId xmlns:p14="http://schemas.microsoft.com/office/powerpoint/2010/main" val="3710727190"/>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9B8CC-805C-C1F6-AC87-46CD512377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E5D4A8-F87D-664D-C043-85F55E047140}"/>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Findings</a:t>
            </a:r>
          </a:p>
        </p:txBody>
      </p:sp>
      <p:pic>
        <p:nvPicPr>
          <p:cNvPr id="4" name="Picture 3">
            <a:extLst>
              <a:ext uri="{FF2B5EF4-FFF2-40B4-BE49-F238E27FC236}">
                <a16:creationId xmlns:a16="http://schemas.microsoft.com/office/drawing/2014/main" id="{F70C7768-6DE3-4019-0C53-215FE2A09D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94460"/>
            <a:ext cx="6912768" cy="4482812"/>
          </a:xfrm>
          <a:prstGeom prst="rect">
            <a:avLst/>
          </a:prstGeom>
          <a:noFill/>
          <a:ln>
            <a:noFill/>
          </a:ln>
        </p:spPr>
      </p:pic>
    </p:spTree>
    <p:extLst>
      <p:ext uri="{BB962C8B-B14F-4D97-AF65-F5344CB8AC3E}">
        <p14:creationId xmlns:p14="http://schemas.microsoft.com/office/powerpoint/2010/main" val="126739251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TotalTime>
  <Words>979</Words>
  <Application>Microsoft Office PowerPoint</Application>
  <PresentationFormat>On-screen Show (4:3)</PresentationFormat>
  <Paragraphs>100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Bahnschrift SemiBold SemiConden</vt:lpstr>
      <vt:lpstr>Brush Script MT</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shail sharma</cp:lastModifiedBy>
  <cp:revision>44</cp:revision>
  <dcterms:created xsi:type="dcterms:W3CDTF">2022-12-12T14:14:34Z</dcterms:created>
  <dcterms:modified xsi:type="dcterms:W3CDTF">2024-03-12T09:35:57Z</dcterms:modified>
</cp:coreProperties>
</file>