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3"/>
  </p:notesMasterIdLst>
  <p:sldIdLst>
    <p:sldId id="2225"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4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Kumar Gupta, Shailvi" userId="fc371383-18a9-4273-8b0b-b73b760f14c0" providerId="ADAL" clId="{1058EF19-D58F-4332-8D24-B86FC1C8FF49}"/>
    <pc:docChg chg="undo custSel modSld">
      <pc:chgData name="Arun Kumar Gupta, Shailvi" userId="fc371383-18a9-4273-8b0b-b73b760f14c0" providerId="ADAL" clId="{1058EF19-D58F-4332-8D24-B86FC1C8FF49}" dt="2024-12-20T08:41:24.564" v="244" actId="20577"/>
      <pc:docMkLst>
        <pc:docMk/>
      </pc:docMkLst>
      <pc:sldChg chg="modSp mod">
        <pc:chgData name="Arun Kumar Gupta, Shailvi" userId="fc371383-18a9-4273-8b0b-b73b760f14c0" providerId="ADAL" clId="{1058EF19-D58F-4332-8D24-B86FC1C8FF49}" dt="2024-12-20T08:41:24.564" v="244" actId="20577"/>
        <pc:sldMkLst>
          <pc:docMk/>
          <pc:sldMk cId="2751816074" sldId="2225"/>
        </pc:sldMkLst>
        <pc:spChg chg="mod">
          <ac:chgData name="Arun Kumar Gupta, Shailvi" userId="fc371383-18a9-4273-8b0b-b73b760f14c0" providerId="ADAL" clId="{1058EF19-D58F-4332-8D24-B86FC1C8FF49}" dt="2024-12-20T08:38:55.074" v="241" actId="20577"/>
          <ac:spMkLst>
            <pc:docMk/>
            <pc:sldMk cId="2751816074" sldId="2225"/>
            <ac:spMk id="29" creationId="{04B62216-52C9-4076-AD75-192B1E12098D}"/>
          </ac:spMkLst>
        </pc:spChg>
        <pc:spChg chg="mod">
          <ac:chgData name="Arun Kumar Gupta, Shailvi" userId="fc371383-18a9-4273-8b0b-b73b760f14c0" providerId="ADAL" clId="{1058EF19-D58F-4332-8D24-B86FC1C8FF49}" dt="2024-12-20T08:41:24.564" v="244" actId="20577"/>
          <ac:spMkLst>
            <pc:docMk/>
            <pc:sldMk cId="2751816074" sldId="2225"/>
            <ac:spMk id="30" creationId="{12CE017C-1C6F-4D7E-9AA7-87280B42B531}"/>
          </ac:spMkLst>
        </pc:spChg>
        <pc:spChg chg="mod">
          <ac:chgData name="Arun Kumar Gupta, Shailvi" userId="fc371383-18a9-4273-8b0b-b73b760f14c0" providerId="ADAL" clId="{1058EF19-D58F-4332-8D24-B86FC1C8FF49}" dt="2024-12-20T08:38:03.357" v="234" actId="5793"/>
          <ac:spMkLst>
            <pc:docMk/>
            <pc:sldMk cId="2751816074" sldId="2225"/>
            <ac:spMk id="32" creationId="{F6EB2E46-B376-4F68-B62B-673DE87F9085}"/>
          </ac:spMkLst>
        </pc:spChg>
        <pc:grpChg chg="mod">
          <ac:chgData name="Arun Kumar Gupta, Shailvi" userId="fc371383-18a9-4273-8b0b-b73b760f14c0" providerId="ADAL" clId="{1058EF19-D58F-4332-8D24-B86FC1C8FF49}" dt="2024-12-20T08:36:00.926" v="119" actId="1076"/>
          <ac:grpSpMkLst>
            <pc:docMk/>
            <pc:sldMk cId="2751816074" sldId="2225"/>
            <ac:grpSpMk id="50" creationId="{BE076CEC-FF1F-4F42-AEA1-25678DC8617A}"/>
          </ac:grpSpMkLst>
        </pc:grpChg>
      </pc:sldChg>
    </pc:docChg>
  </pc:docChgLst>
  <pc:docChgLst>
    <pc:chgData name="Arun Kumar Gupta, Shailvi" userId="fc371383-18a9-4273-8b0b-b73b760f14c0" providerId="ADAL" clId="{ADCE8C0B-AD87-4190-8FB8-83F7F36CF1E8}"/>
    <pc:docChg chg="undo custSel modSld">
      <pc:chgData name="Arun Kumar Gupta, Shailvi" userId="fc371383-18a9-4273-8b0b-b73b760f14c0" providerId="ADAL" clId="{ADCE8C0B-AD87-4190-8FB8-83F7F36CF1E8}" dt="2025-01-18T11:05:50.826" v="70" actId="20577"/>
      <pc:docMkLst>
        <pc:docMk/>
      </pc:docMkLst>
      <pc:sldChg chg="modSp mod">
        <pc:chgData name="Arun Kumar Gupta, Shailvi" userId="fc371383-18a9-4273-8b0b-b73b760f14c0" providerId="ADAL" clId="{ADCE8C0B-AD87-4190-8FB8-83F7F36CF1E8}" dt="2025-01-18T11:05:50.826" v="70" actId="20577"/>
        <pc:sldMkLst>
          <pc:docMk/>
          <pc:sldMk cId="2751816074" sldId="2225"/>
        </pc:sldMkLst>
        <pc:spChg chg="mod">
          <ac:chgData name="Arun Kumar Gupta, Shailvi" userId="fc371383-18a9-4273-8b0b-b73b760f14c0" providerId="ADAL" clId="{ADCE8C0B-AD87-4190-8FB8-83F7F36CF1E8}" dt="2025-01-17T05:30:16.431" v="9" actId="20577"/>
          <ac:spMkLst>
            <pc:docMk/>
            <pc:sldMk cId="2751816074" sldId="2225"/>
            <ac:spMk id="29" creationId="{04B62216-52C9-4076-AD75-192B1E12098D}"/>
          </ac:spMkLst>
        </pc:spChg>
        <pc:spChg chg="mod">
          <ac:chgData name="Arun Kumar Gupta, Shailvi" userId="fc371383-18a9-4273-8b0b-b73b760f14c0" providerId="ADAL" clId="{ADCE8C0B-AD87-4190-8FB8-83F7F36CF1E8}" dt="2025-01-18T11:05:50.826" v="70" actId="20577"/>
          <ac:spMkLst>
            <pc:docMk/>
            <pc:sldMk cId="2751816074" sldId="2225"/>
            <ac:spMk id="32" creationId="{F6EB2E46-B376-4F68-B62B-673DE87F908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9D0E9-81A2-4BD2-8473-5B65121F7DAA}" type="datetimeFigureOut">
              <a:rPr lang="en-US" smtClean="0"/>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2CB7A-988C-49CC-B556-436BE0E06C3C}" type="slidenum">
              <a:rPr lang="en-US" smtClean="0"/>
              <a:t>‹#›</a:t>
            </a:fld>
            <a:endParaRPr lang="en-US"/>
          </a:p>
        </p:txBody>
      </p:sp>
    </p:spTree>
    <p:extLst>
      <p:ext uri="{BB962C8B-B14F-4D97-AF65-F5344CB8AC3E}">
        <p14:creationId xmlns:p14="http://schemas.microsoft.com/office/powerpoint/2010/main" val="2871040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0000"/>
              </a:lnSpc>
              <a:spcBef>
                <a:spcPts val="0"/>
              </a:spcBef>
              <a:spcAft>
                <a:spcPts val="0"/>
              </a:spcAft>
              <a:buFont typeface="Arial"/>
              <a:buNone/>
            </a:pPr>
            <a:endParaRPr lang="en-US" sz="1200" b="0" dirty="0">
              <a:latin typeface="+mn-lt"/>
              <a:ea typeface="SimSun" pitchFamily="2" charset="-122"/>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317540561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E3438C-A29B-4D5A-A836-D33E2F396F15}"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206F945-4069-487F-872E-894B1735ECB6}" type="slidenum">
              <a:rPr lang="en-US" smtClean="0"/>
              <a:t>‹#›</a:t>
            </a:fld>
            <a:endParaRPr lang="en-US"/>
          </a:p>
        </p:txBody>
      </p:sp>
    </p:spTree>
    <p:extLst>
      <p:ext uri="{BB962C8B-B14F-4D97-AF65-F5344CB8AC3E}">
        <p14:creationId xmlns:p14="http://schemas.microsoft.com/office/powerpoint/2010/main" val="47593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3438C-A29B-4D5A-A836-D33E2F396F15}"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6F945-4069-487F-872E-894B1735ECB6}" type="slidenum">
              <a:rPr lang="en-US" smtClean="0"/>
              <a:t>‹#›</a:t>
            </a:fld>
            <a:endParaRPr lang="en-US"/>
          </a:p>
        </p:txBody>
      </p:sp>
    </p:spTree>
    <p:extLst>
      <p:ext uri="{BB962C8B-B14F-4D97-AF65-F5344CB8AC3E}">
        <p14:creationId xmlns:p14="http://schemas.microsoft.com/office/powerpoint/2010/main" val="118883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3438C-A29B-4D5A-A836-D33E2F396F15}"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6F945-4069-487F-872E-894B1735ECB6}" type="slidenum">
              <a:rPr lang="en-US" smtClean="0"/>
              <a:t>‹#›</a:t>
            </a:fld>
            <a:endParaRPr lang="en-US"/>
          </a:p>
        </p:txBody>
      </p:sp>
    </p:spTree>
    <p:extLst>
      <p:ext uri="{BB962C8B-B14F-4D97-AF65-F5344CB8AC3E}">
        <p14:creationId xmlns:p14="http://schemas.microsoft.com/office/powerpoint/2010/main" val="768547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ng Headline Only">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381000" y="380999"/>
            <a:ext cx="11430000" cy="990601"/>
          </a:xfrm>
        </p:spPr>
        <p:txBody>
          <a:bodyPr>
            <a:no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5BC56808-735D-4A9B-8206-633DE9CB572F}"/>
              </a:ext>
            </a:extLst>
          </p:cNvPr>
          <p:cNvSpPr>
            <a:spLocks noGrp="1"/>
          </p:cNvSpPr>
          <p:nvPr>
            <p:ph type="body" sz="quarter" idx="18"/>
          </p:nvPr>
        </p:nvSpPr>
        <p:spPr>
          <a:xfrm>
            <a:off x="381000" y="870147"/>
            <a:ext cx="11429998" cy="644070"/>
          </a:xfrm>
        </p:spPr>
        <p:txBody>
          <a:bodyPr>
            <a:noAutofit/>
          </a:bodyPr>
          <a:lstStyle>
            <a:lvl1pPr marL="0" indent="0">
              <a:lnSpc>
                <a:spcPct val="100000"/>
              </a:lnSpc>
              <a:spcAft>
                <a:spcPts val="0"/>
              </a:spcAft>
              <a:defRPr sz="1800" b="0">
                <a:latin typeface="+mn-lt"/>
              </a:defRPr>
            </a:lvl1pPr>
          </a:lstStyle>
          <a:p>
            <a:pPr lvl="0"/>
            <a:r>
              <a:rPr lang="en-US"/>
              <a:t>Edit Master text styles</a:t>
            </a:r>
          </a:p>
        </p:txBody>
      </p:sp>
      <p:sp>
        <p:nvSpPr>
          <p:cNvPr id="9" name="Rectangle: Top Corners Rounded 8">
            <a:extLst>
              <a:ext uri="{FF2B5EF4-FFF2-40B4-BE49-F238E27FC236}">
                <a16:creationId xmlns:a16="http://schemas.microsoft.com/office/drawing/2014/main" id="{9B936A1A-CAA4-4C8E-A8EE-72033307B213}"/>
              </a:ext>
            </a:extLst>
          </p:cNvPr>
          <p:cNvSpPr/>
          <p:nvPr userDrawn="1"/>
        </p:nvSpPr>
        <p:spPr>
          <a:xfrm flipV="1">
            <a:off x="0" y="6610618"/>
            <a:ext cx="12192000" cy="247381"/>
          </a:xfrm>
          <a:prstGeom prst="round2Same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Top Corners Rounded 11">
            <a:extLst>
              <a:ext uri="{FF2B5EF4-FFF2-40B4-BE49-F238E27FC236}">
                <a16:creationId xmlns:a16="http://schemas.microsoft.com/office/drawing/2014/main" id="{3A014EFF-3F81-4224-A2D4-249FBC8B31BB}"/>
              </a:ext>
            </a:extLst>
          </p:cNvPr>
          <p:cNvSpPr/>
          <p:nvPr userDrawn="1"/>
        </p:nvSpPr>
        <p:spPr>
          <a:xfrm>
            <a:off x="8162544" y="6610620"/>
            <a:ext cx="3648454" cy="247379"/>
          </a:xfrm>
          <a:prstGeom prst="round2SameRect">
            <a:avLst>
              <a:gd name="adj1" fmla="val 0"/>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Footer Placeholder 6">
            <a:extLst>
              <a:ext uri="{FF2B5EF4-FFF2-40B4-BE49-F238E27FC236}">
                <a16:creationId xmlns:a16="http://schemas.microsoft.com/office/drawing/2014/main" id="{FC3FB36A-5638-46CA-A012-F03746A7D3C6}"/>
              </a:ext>
            </a:extLst>
          </p:cNvPr>
          <p:cNvSpPr>
            <a:spLocks noGrp="1"/>
          </p:cNvSpPr>
          <p:nvPr>
            <p:ph type="ftr" sz="quarter" idx="16"/>
          </p:nvPr>
        </p:nvSpPr>
        <p:spPr>
          <a:xfrm>
            <a:off x="8306312" y="6625336"/>
            <a:ext cx="3147827" cy="206375"/>
          </a:xfrm>
        </p:spPr>
        <p:txBody>
          <a:bodyPr anchor="ctr"/>
          <a:lstStyle>
            <a:lvl1pPr algn="l">
              <a:defRPr>
                <a:solidFill>
                  <a:schemeClr val="bg1"/>
                </a:solidFill>
              </a:defRPr>
            </a:lvl1pPr>
          </a:lstStyle>
          <a:p>
            <a:r>
              <a:rPr lang="en-US" dirty="0"/>
              <a:t>Copyright © 2018 Accenture. All rights reserved.</a:t>
            </a:r>
          </a:p>
        </p:txBody>
      </p:sp>
      <p:sp>
        <p:nvSpPr>
          <p:cNvPr id="15" name="Slide Number Placeholder 9">
            <a:extLst>
              <a:ext uri="{FF2B5EF4-FFF2-40B4-BE49-F238E27FC236}">
                <a16:creationId xmlns:a16="http://schemas.microsoft.com/office/drawing/2014/main" id="{8FAC3B6B-D379-42CD-A714-64E31E1A682A}"/>
              </a:ext>
            </a:extLst>
          </p:cNvPr>
          <p:cNvSpPr>
            <a:spLocks noGrp="1"/>
          </p:cNvSpPr>
          <p:nvPr>
            <p:ph type="sldNum" sz="quarter" idx="17"/>
          </p:nvPr>
        </p:nvSpPr>
        <p:spPr>
          <a:xfrm>
            <a:off x="11520371" y="6625336"/>
            <a:ext cx="304799" cy="206375"/>
          </a:xfrm>
        </p:spPr>
        <p:txBody>
          <a:bodyPr anchor="ctr"/>
          <a:lstStyle>
            <a:lvl1pPr algn="l">
              <a:defRPr>
                <a:solidFill>
                  <a:schemeClr val="bg1"/>
                </a:solidFill>
              </a:defRPr>
            </a:lvl1pPr>
          </a:lstStyle>
          <a:p>
            <a:fld id="{4F9AC08D-23A9-440E-BCB9-AA1E9877CC38}" type="slidenum">
              <a:rPr lang="en-US" smtClean="0"/>
              <a:pPr/>
              <a:t>‹#›</a:t>
            </a:fld>
            <a:endParaRPr lang="en-US" dirty="0"/>
          </a:p>
        </p:txBody>
      </p:sp>
      <p:cxnSp>
        <p:nvCxnSpPr>
          <p:cNvPr id="10" name="Straight Connector 9">
            <a:extLst>
              <a:ext uri="{FF2B5EF4-FFF2-40B4-BE49-F238E27FC236}">
                <a16:creationId xmlns:a16="http://schemas.microsoft.com/office/drawing/2014/main" id="{86166707-F52C-4350-A920-7F03D9081E39}"/>
              </a:ext>
            </a:extLst>
          </p:cNvPr>
          <p:cNvCxnSpPr>
            <a:cxnSpLocks/>
          </p:cNvCxnSpPr>
          <p:nvPr userDrawn="1"/>
        </p:nvCxnSpPr>
        <p:spPr>
          <a:xfrm>
            <a:off x="11394376" y="6655898"/>
            <a:ext cx="0" cy="145251"/>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6">
            <a:extLst>
              <a:ext uri="{FF2B5EF4-FFF2-40B4-BE49-F238E27FC236}">
                <a16:creationId xmlns:a16="http://schemas.microsoft.com/office/drawing/2014/main" id="{1D74770B-9167-454D-80E4-945B28362F5C}"/>
              </a:ext>
            </a:extLst>
          </p:cNvPr>
          <p:cNvSpPr txBox="1">
            <a:spLocks/>
          </p:cNvSpPr>
          <p:nvPr userDrawn="1"/>
        </p:nvSpPr>
        <p:spPr>
          <a:xfrm>
            <a:off x="381000" y="6625336"/>
            <a:ext cx="3147827" cy="206375"/>
          </a:xfrm>
          <a:prstGeom prst="rect">
            <a:avLst/>
          </a:prstGeom>
        </p:spPr>
        <p:txBody>
          <a:bodyPr vert="horz" lIns="0" tIns="0" rIns="0" bIns="0" rtlCol="0" anchor="ctr" anchorCtr="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cap="all" baseline="0" dirty="0">
                <a:solidFill>
                  <a:prstClr val="white"/>
                </a:solidFill>
                <a:latin typeface="Graphik"/>
              </a:rPr>
              <a:t>Representative Resume / CV</a:t>
            </a:r>
          </a:p>
        </p:txBody>
      </p:sp>
    </p:spTree>
    <p:extLst>
      <p:ext uri="{BB962C8B-B14F-4D97-AF65-F5344CB8AC3E}">
        <p14:creationId xmlns:p14="http://schemas.microsoft.com/office/powerpoint/2010/main" val="119845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3438C-A29B-4D5A-A836-D33E2F396F15}"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6F945-4069-487F-872E-894B1735ECB6}" type="slidenum">
              <a:rPr lang="en-US" smtClean="0"/>
              <a:t>‹#›</a:t>
            </a:fld>
            <a:endParaRPr lang="en-US"/>
          </a:p>
        </p:txBody>
      </p:sp>
    </p:spTree>
    <p:extLst>
      <p:ext uri="{BB962C8B-B14F-4D97-AF65-F5344CB8AC3E}">
        <p14:creationId xmlns:p14="http://schemas.microsoft.com/office/powerpoint/2010/main" val="4034137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4E3438C-A29B-4D5A-A836-D33E2F396F15}" type="datetimeFigureOut">
              <a:rPr lang="en-US" smtClean="0"/>
              <a:t>4/28/2025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206F945-4069-487F-872E-894B1735ECB6}" type="slidenum">
              <a:rPr lang="en-US" smtClean="0"/>
              <a:t>‹#›</a:t>
            </a:fld>
            <a:endParaRPr lang="en-US"/>
          </a:p>
        </p:txBody>
      </p:sp>
    </p:spTree>
    <p:extLst>
      <p:ext uri="{BB962C8B-B14F-4D97-AF65-F5344CB8AC3E}">
        <p14:creationId xmlns:p14="http://schemas.microsoft.com/office/powerpoint/2010/main" val="179897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E3438C-A29B-4D5A-A836-D33E2F396F15}"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6F945-4069-487F-872E-894B1735ECB6}" type="slidenum">
              <a:rPr lang="en-US" smtClean="0"/>
              <a:t>‹#›</a:t>
            </a:fld>
            <a:endParaRPr lang="en-US"/>
          </a:p>
        </p:txBody>
      </p:sp>
    </p:spTree>
    <p:extLst>
      <p:ext uri="{BB962C8B-B14F-4D97-AF65-F5344CB8AC3E}">
        <p14:creationId xmlns:p14="http://schemas.microsoft.com/office/powerpoint/2010/main" val="3209113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E3438C-A29B-4D5A-A836-D33E2F396F15}" type="datetimeFigureOut">
              <a:rPr lang="en-US" smtClean="0"/>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06F945-4069-487F-872E-894B1735ECB6}" type="slidenum">
              <a:rPr lang="en-US" smtClean="0"/>
              <a:t>‹#›</a:t>
            </a:fld>
            <a:endParaRPr lang="en-US"/>
          </a:p>
        </p:txBody>
      </p:sp>
    </p:spTree>
    <p:extLst>
      <p:ext uri="{BB962C8B-B14F-4D97-AF65-F5344CB8AC3E}">
        <p14:creationId xmlns:p14="http://schemas.microsoft.com/office/powerpoint/2010/main" val="707156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E3438C-A29B-4D5A-A836-D33E2F396F15}" type="datetimeFigureOut">
              <a:rPr lang="en-US" smtClean="0"/>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06F945-4069-487F-872E-894B1735ECB6}" type="slidenum">
              <a:rPr lang="en-US" smtClean="0"/>
              <a:t>‹#›</a:t>
            </a:fld>
            <a:endParaRPr lang="en-US"/>
          </a:p>
        </p:txBody>
      </p:sp>
    </p:spTree>
    <p:extLst>
      <p:ext uri="{BB962C8B-B14F-4D97-AF65-F5344CB8AC3E}">
        <p14:creationId xmlns:p14="http://schemas.microsoft.com/office/powerpoint/2010/main" val="331850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3438C-A29B-4D5A-A836-D33E2F396F15}" type="datetimeFigureOut">
              <a:rPr lang="en-US" smtClean="0"/>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06F945-4069-487F-872E-894B1735ECB6}" type="slidenum">
              <a:rPr lang="en-US" smtClean="0"/>
              <a:t>‹#›</a:t>
            </a:fld>
            <a:endParaRPr lang="en-US"/>
          </a:p>
        </p:txBody>
      </p:sp>
    </p:spTree>
    <p:extLst>
      <p:ext uri="{BB962C8B-B14F-4D97-AF65-F5344CB8AC3E}">
        <p14:creationId xmlns:p14="http://schemas.microsoft.com/office/powerpoint/2010/main" val="149387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E3438C-A29B-4D5A-A836-D33E2F396F15}"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206F945-4069-487F-872E-894B1735ECB6}" type="slidenum">
              <a:rPr lang="en-US" smtClean="0"/>
              <a:t>‹#›</a:t>
            </a:fld>
            <a:endParaRPr lang="en-US"/>
          </a:p>
        </p:txBody>
      </p:sp>
    </p:spTree>
    <p:extLst>
      <p:ext uri="{BB962C8B-B14F-4D97-AF65-F5344CB8AC3E}">
        <p14:creationId xmlns:p14="http://schemas.microsoft.com/office/powerpoint/2010/main" val="121079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E3438C-A29B-4D5A-A836-D33E2F396F15}" type="datetimeFigureOut">
              <a:rPr lang="en-US" smtClean="0"/>
              <a:t>4/28/2025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206F945-4069-487F-872E-894B1735ECB6}" type="slidenum">
              <a:rPr lang="en-US" smtClean="0"/>
              <a:t>‹#›</a:t>
            </a:fld>
            <a:endParaRPr lang="en-US"/>
          </a:p>
        </p:txBody>
      </p:sp>
    </p:spTree>
    <p:extLst>
      <p:ext uri="{BB962C8B-B14F-4D97-AF65-F5344CB8AC3E}">
        <p14:creationId xmlns:p14="http://schemas.microsoft.com/office/powerpoint/2010/main" val="4282147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4E3438C-A29B-4D5A-A836-D33E2F396F15}" type="datetimeFigureOut">
              <a:rPr lang="en-US" smtClean="0"/>
              <a:t>4/28/2025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206F945-4069-487F-872E-894B1735ECB6}" type="slidenum">
              <a:rPr lang="en-US" smtClean="0"/>
              <a:t>‹#›</a:t>
            </a:fld>
            <a:endParaRPr lang="en-US"/>
          </a:p>
        </p:txBody>
      </p:sp>
    </p:spTree>
    <p:extLst>
      <p:ext uri="{BB962C8B-B14F-4D97-AF65-F5344CB8AC3E}">
        <p14:creationId xmlns:p14="http://schemas.microsoft.com/office/powerpoint/2010/main" val="250903036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A20FB4B-4B81-47ED-91F3-761EEBA568F4}"/>
              </a:ext>
            </a:extLst>
          </p:cNvPr>
          <p:cNvSpPr/>
          <p:nvPr/>
        </p:nvSpPr>
        <p:spPr>
          <a:xfrm>
            <a:off x="4611212" y="1454993"/>
            <a:ext cx="7319977" cy="48800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Graphik"/>
              <a:ea typeface="+mn-ea"/>
              <a:cs typeface="+mn-cs"/>
            </a:endParaRPr>
          </a:p>
        </p:txBody>
      </p:sp>
      <p:sp>
        <p:nvSpPr>
          <p:cNvPr id="27" name="Rectangle 26">
            <a:extLst>
              <a:ext uri="{FF2B5EF4-FFF2-40B4-BE49-F238E27FC236}">
                <a16:creationId xmlns:a16="http://schemas.microsoft.com/office/drawing/2014/main" id="{D2428320-D4E4-4F17-BFF3-D4DF21BAA1E6}"/>
              </a:ext>
            </a:extLst>
          </p:cNvPr>
          <p:cNvSpPr/>
          <p:nvPr/>
        </p:nvSpPr>
        <p:spPr>
          <a:xfrm>
            <a:off x="249994" y="1448052"/>
            <a:ext cx="4117489" cy="50216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white"/>
              </a:solidFill>
              <a:effectLst/>
              <a:uLnTx/>
              <a:uFillTx/>
              <a:latin typeface="Graphik"/>
              <a:ea typeface="+mn-ea"/>
              <a:cs typeface="+mn-cs"/>
            </a:endParaRPr>
          </a:p>
        </p:txBody>
      </p:sp>
      <p:sp>
        <p:nvSpPr>
          <p:cNvPr id="2" name="Title 1">
            <a:extLst>
              <a:ext uri="{FF2B5EF4-FFF2-40B4-BE49-F238E27FC236}">
                <a16:creationId xmlns:a16="http://schemas.microsoft.com/office/drawing/2014/main" id="{DDA5DCE5-6201-49FA-B0EB-589F7AC9643D}"/>
              </a:ext>
            </a:extLst>
          </p:cNvPr>
          <p:cNvSpPr>
            <a:spLocks noGrp="1"/>
          </p:cNvSpPr>
          <p:nvPr>
            <p:ph type="title"/>
          </p:nvPr>
        </p:nvSpPr>
        <p:spPr>
          <a:xfrm>
            <a:off x="381000" y="339903"/>
            <a:ext cx="11430000" cy="990601"/>
          </a:xfrm>
        </p:spPr>
        <p:txBody>
          <a:bodyPr/>
          <a:lstStyle/>
          <a:p>
            <a:r>
              <a:rPr lang="en-US" dirty="0"/>
              <a:t> </a:t>
            </a:r>
          </a:p>
        </p:txBody>
      </p:sp>
      <p:sp>
        <p:nvSpPr>
          <p:cNvPr id="3" name="Text Placeholder 2">
            <a:extLst>
              <a:ext uri="{FF2B5EF4-FFF2-40B4-BE49-F238E27FC236}">
                <a16:creationId xmlns:a16="http://schemas.microsoft.com/office/drawing/2014/main" id="{4C1858B7-8B23-46F9-9FC1-98371B0FAE83}"/>
              </a:ext>
            </a:extLst>
          </p:cNvPr>
          <p:cNvSpPr>
            <a:spLocks noGrp="1"/>
          </p:cNvSpPr>
          <p:nvPr>
            <p:ph type="body" sz="quarter" idx="18"/>
          </p:nvPr>
        </p:nvSpPr>
        <p:spPr/>
        <p:txBody>
          <a:bodyPr/>
          <a:lstStyle/>
          <a:p>
            <a:pPr>
              <a:buNone/>
            </a:pPr>
            <a:r>
              <a:rPr lang="en-US" dirty="0"/>
              <a:t> </a:t>
            </a:r>
          </a:p>
        </p:txBody>
      </p:sp>
      <p:sp>
        <p:nvSpPr>
          <p:cNvPr id="9" name="TextBox 8">
            <a:extLst>
              <a:ext uri="{FF2B5EF4-FFF2-40B4-BE49-F238E27FC236}">
                <a16:creationId xmlns:a16="http://schemas.microsoft.com/office/drawing/2014/main" id="{26DBB232-4D91-4111-B925-52B85E2D0774}"/>
              </a:ext>
            </a:extLst>
          </p:cNvPr>
          <p:cNvSpPr txBox="1"/>
          <p:nvPr/>
        </p:nvSpPr>
        <p:spPr>
          <a:xfrm>
            <a:off x="501897" y="306149"/>
            <a:ext cx="4316569" cy="353943"/>
          </a:xfrm>
          <a:prstGeom prst="rect">
            <a:avLst/>
          </a:prstGeom>
          <a:noFill/>
        </p:spPr>
        <p:txBody>
          <a:bodyPr wrap="squar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cap="all" dirty="0">
                <a:latin typeface="Graphik Black"/>
              </a:rPr>
              <a:t>SHAILVI Arun KUMAR GUPTA</a:t>
            </a:r>
          </a:p>
        </p:txBody>
      </p:sp>
      <p:sp>
        <p:nvSpPr>
          <p:cNvPr id="10" name="TextBox 9">
            <a:extLst>
              <a:ext uri="{FF2B5EF4-FFF2-40B4-BE49-F238E27FC236}">
                <a16:creationId xmlns:a16="http://schemas.microsoft.com/office/drawing/2014/main" id="{4771F861-B859-4D33-9A9C-1D82C49FB95E}"/>
              </a:ext>
            </a:extLst>
          </p:cNvPr>
          <p:cNvSpPr txBox="1"/>
          <p:nvPr/>
        </p:nvSpPr>
        <p:spPr>
          <a:xfrm>
            <a:off x="524886" y="714132"/>
            <a:ext cx="5571113" cy="292388"/>
          </a:xfrm>
          <a:prstGeom prst="rect">
            <a:avLst/>
          </a:prstGeom>
          <a:noFill/>
        </p:spPr>
        <p:txBody>
          <a:bodyPr wrap="squar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effectLst/>
              </a:rPr>
              <a:t>Packaged App Development </a:t>
            </a:r>
            <a:r>
              <a:rPr lang="en-IN" sz="1600" b="0" i="0" dirty="0">
                <a:effectLst/>
              </a:rPr>
              <a:t>Analyst</a:t>
            </a:r>
            <a:endParaRPr kumimoji="0" lang="en-US" sz="1600" b="0" i="0" u="none" strike="noStrike" kern="1200" cap="all" spc="0" normalizeH="0" baseline="0" noProof="0" dirty="0">
              <a:ln>
                <a:noFill/>
              </a:ln>
              <a:effectLst/>
              <a:uLnTx/>
              <a:uFillTx/>
              <a:ea typeface="+mn-ea"/>
              <a:cs typeface="+mn-cs"/>
            </a:endParaRPr>
          </a:p>
        </p:txBody>
      </p:sp>
      <p:sp>
        <p:nvSpPr>
          <p:cNvPr id="29" name="TextBox 28">
            <a:extLst>
              <a:ext uri="{FF2B5EF4-FFF2-40B4-BE49-F238E27FC236}">
                <a16:creationId xmlns:a16="http://schemas.microsoft.com/office/drawing/2014/main" id="{04B62216-52C9-4076-AD75-192B1E12098D}"/>
              </a:ext>
            </a:extLst>
          </p:cNvPr>
          <p:cNvSpPr txBox="1"/>
          <p:nvPr/>
        </p:nvSpPr>
        <p:spPr>
          <a:xfrm>
            <a:off x="340326" y="1889351"/>
            <a:ext cx="4000651" cy="1554272"/>
          </a:xfrm>
          <a:prstGeom prst="rect">
            <a:avLst/>
          </a:prstGeom>
          <a:noFill/>
        </p:spPr>
        <p:txBody>
          <a:bodyPr wrap="square" lIns="0" tIns="0" rIns="0" bIns="45720" rtlCol="0" anchor="t">
            <a:spAutoFit/>
          </a:bodyPr>
          <a:lstStyle/>
          <a:p>
            <a:pPr marL="171450" indent="-171450">
              <a:buClr>
                <a:srgbClr val="000000"/>
              </a:buClr>
              <a:buFont typeface="Arial" panose="020B0604020202020204" pitchFamily="34" charset="0"/>
              <a:buChar char="•"/>
              <a:defRPr/>
            </a:pPr>
            <a:r>
              <a:rPr lang="en-US" sz="1050" dirty="0">
                <a:solidFill>
                  <a:srgbClr val="000000"/>
                </a:solidFill>
                <a:latin typeface="Calibri" panose="020F0502020204030204" pitchFamily="34" charset="0"/>
                <a:ea typeface="Calibri" panose="020F0502020204030204" pitchFamily="34" charset="0"/>
                <a:cs typeface="Calibri" panose="020F0502020204030204" pitchFamily="34" charset="0"/>
              </a:rPr>
              <a:t>Joined Accenture Solutions Private Limited on 10</a:t>
            </a:r>
            <a:r>
              <a:rPr lang="en-US" sz="1050" baseline="30000" dirty="0">
                <a:solidFill>
                  <a:srgbClr val="000000"/>
                </a:solidFill>
                <a:latin typeface="Calibri" panose="020F0502020204030204" pitchFamily="34" charset="0"/>
                <a:ea typeface="Calibri" panose="020F0502020204030204" pitchFamily="34" charset="0"/>
                <a:cs typeface="Calibri" panose="020F0502020204030204" pitchFamily="34" charset="0"/>
              </a:rPr>
              <a:t>th</a:t>
            </a:r>
            <a:r>
              <a:rPr lang="en-US" sz="1050" dirty="0">
                <a:solidFill>
                  <a:srgbClr val="000000"/>
                </a:solidFill>
                <a:latin typeface="Calibri" panose="020F0502020204030204" pitchFamily="34" charset="0"/>
                <a:ea typeface="Calibri" panose="020F0502020204030204" pitchFamily="34" charset="0"/>
                <a:cs typeface="Calibri" panose="020F0502020204030204" pitchFamily="34" charset="0"/>
              </a:rPr>
              <a:t> October 2022.</a:t>
            </a:r>
          </a:p>
          <a:p>
            <a:pPr marL="171450" indent="-171450">
              <a:buClr>
                <a:srgbClr val="000000"/>
              </a:buClr>
              <a:buFont typeface="Arial" panose="020B0604020202020204" pitchFamily="34" charset="0"/>
              <a:buChar char="•"/>
              <a:defRPr/>
            </a:pPr>
            <a:r>
              <a:rPr lang="en-US" sz="1050" dirty="0">
                <a:solidFill>
                  <a:srgbClr val="000000"/>
                </a:solidFill>
                <a:latin typeface="Calibri" panose="020F0502020204030204" pitchFamily="34" charset="0"/>
                <a:ea typeface="Calibri" panose="020F0502020204030204" pitchFamily="34" charset="0"/>
                <a:cs typeface="Calibri" panose="020F0502020204030204" pitchFamily="34" charset="0"/>
              </a:rPr>
              <a:t>Current Role - </a:t>
            </a:r>
            <a:r>
              <a:rPr lang="en-US" sz="1050" b="0" i="0" dirty="0">
                <a:effectLst/>
                <a:latin typeface="Calibri" panose="020F0502020204030204" pitchFamily="34" charset="0"/>
                <a:ea typeface="Calibri" panose="020F0502020204030204" pitchFamily="34" charset="0"/>
                <a:cs typeface="Calibri" panose="020F0502020204030204" pitchFamily="34" charset="0"/>
              </a:rPr>
              <a:t>Packaged App Development </a:t>
            </a:r>
            <a:r>
              <a:rPr lang="en-IN" sz="1050" b="0" i="0" dirty="0">
                <a:effectLst/>
                <a:latin typeface="Calibri" panose="020F0502020204030204" pitchFamily="34" charset="0"/>
                <a:ea typeface="Calibri" panose="020F0502020204030204" pitchFamily="34" charset="0"/>
                <a:cs typeface="Calibri" panose="020F0502020204030204" pitchFamily="34" charset="0"/>
              </a:rPr>
              <a:t>Analyst </a:t>
            </a:r>
            <a:endParaRPr lang="en-US" sz="105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71450" marR="0" lvl="0" indent="-171450">
              <a:spcBef>
                <a:spcPts val="85"/>
              </a:spcBef>
              <a:spcAft>
                <a:spcPts val="0"/>
              </a:spcAft>
              <a:buSzPts val="1000"/>
              <a:buFont typeface="Arial" panose="020B0604020202020204" pitchFamily="34" charset="0"/>
              <a:buChar char="•"/>
              <a:tabLst>
                <a:tab pos="546100" algn="l"/>
                <a:tab pos="546735" algn="l"/>
              </a:tabLst>
            </a:pPr>
            <a:r>
              <a:rPr lang="en-US" sz="1050" dirty="0">
                <a:effectLst/>
                <a:latin typeface="Calibri" panose="020F0502020204030204" pitchFamily="34" charset="0"/>
                <a:ea typeface="Calibri" panose="020F0502020204030204" pitchFamily="34" charset="0"/>
                <a:cs typeface="Calibri" panose="020F0502020204030204" pitchFamily="34" charset="0"/>
              </a:rPr>
              <a:t>Basic</a:t>
            </a:r>
            <a:r>
              <a:rPr lang="en-US" sz="1050" spc="-10" dirty="0">
                <a:effectLst/>
                <a:latin typeface="Calibri" panose="020F0502020204030204" pitchFamily="34" charset="0"/>
                <a:ea typeface="Calibri" panose="020F0502020204030204" pitchFamily="34" charset="0"/>
                <a:cs typeface="Calibri" panose="020F0502020204030204" pitchFamily="34" charset="0"/>
              </a:rPr>
              <a:t> </a:t>
            </a:r>
            <a:r>
              <a:rPr lang="en-US" sz="1050" dirty="0">
                <a:effectLst/>
                <a:latin typeface="Calibri" panose="020F0502020204030204" pitchFamily="34" charset="0"/>
                <a:ea typeface="Calibri" panose="020F0502020204030204" pitchFamily="34" charset="0"/>
                <a:cs typeface="Calibri" panose="020F0502020204030204" pitchFamily="34" charset="0"/>
              </a:rPr>
              <a:t>knowledge</a:t>
            </a:r>
            <a:r>
              <a:rPr lang="en-US" sz="1050" spc="-5" dirty="0">
                <a:effectLst/>
                <a:latin typeface="Calibri" panose="020F0502020204030204" pitchFamily="34" charset="0"/>
                <a:ea typeface="Calibri" panose="020F0502020204030204" pitchFamily="34" charset="0"/>
                <a:cs typeface="Calibri" panose="020F0502020204030204" pitchFamily="34" charset="0"/>
              </a:rPr>
              <a:t> </a:t>
            </a:r>
            <a:r>
              <a:rPr lang="en-US" sz="1050" dirty="0">
                <a:effectLst/>
                <a:latin typeface="Calibri" panose="020F0502020204030204" pitchFamily="34" charset="0"/>
                <a:ea typeface="Calibri" panose="020F0502020204030204" pitchFamily="34" charset="0"/>
                <a:cs typeface="Calibri" panose="020F0502020204030204" pitchFamily="34" charset="0"/>
              </a:rPr>
              <a:t>in</a:t>
            </a:r>
            <a:r>
              <a:rPr lang="en-US" sz="1050" spc="-10" dirty="0">
                <a:effectLst/>
                <a:latin typeface="Calibri" panose="020F0502020204030204" pitchFamily="34" charset="0"/>
                <a:ea typeface="Calibri" panose="020F0502020204030204" pitchFamily="34" charset="0"/>
                <a:cs typeface="Calibri" panose="020F0502020204030204" pitchFamily="34" charset="0"/>
              </a:rPr>
              <a:t> Python.</a:t>
            </a:r>
            <a:endParaRPr lang="en-US" sz="1050" dirty="0">
              <a:effectLst/>
              <a:latin typeface="Calibri" panose="020F0502020204030204" pitchFamily="34" charset="0"/>
              <a:ea typeface="Calibri" panose="020F0502020204030204" pitchFamily="34" charset="0"/>
              <a:cs typeface="Calibri" panose="020F0502020204030204" pitchFamily="34" charset="0"/>
            </a:endParaRPr>
          </a:p>
          <a:p>
            <a:pPr marL="171450" marR="0" lvl="0" indent="-171450">
              <a:spcBef>
                <a:spcPts val="85"/>
              </a:spcBef>
              <a:spcAft>
                <a:spcPts val="0"/>
              </a:spcAft>
              <a:buSzPts val="1000"/>
              <a:buFont typeface="Arial" panose="020B0604020202020204" pitchFamily="34" charset="0"/>
              <a:buChar char="•"/>
              <a:tabLst>
                <a:tab pos="546100" algn="l"/>
                <a:tab pos="546735" algn="l"/>
              </a:tabLst>
            </a:pPr>
            <a:r>
              <a:rPr lang="en-US" sz="1050" dirty="0">
                <a:effectLst/>
                <a:latin typeface="Calibri" panose="020F0502020204030204" pitchFamily="34" charset="0"/>
                <a:ea typeface="Calibri" panose="020F0502020204030204" pitchFamily="34" charset="0"/>
                <a:cs typeface="Calibri" panose="020F0502020204030204" pitchFamily="34" charset="0"/>
              </a:rPr>
              <a:t>Effective Communication skills.</a:t>
            </a:r>
          </a:p>
          <a:p>
            <a:pPr marL="171450" marR="0" lvl="0" indent="-171450">
              <a:spcBef>
                <a:spcPts val="85"/>
              </a:spcBef>
              <a:spcAft>
                <a:spcPts val="0"/>
              </a:spcAft>
              <a:buSzPts val="1000"/>
              <a:buFont typeface="Arial" panose="020B0604020202020204" pitchFamily="34" charset="0"/>
              <a:buChar char="•"/>
              <a:tabLst>
                <a:tab pos="546100" algn="l"/>
                <a:tab pos="546735" algn="l"/>
              </a:tabLst>
            </a:pPr>
            <a:r>
              <a:rPr lang="en-US" sz="1050" dirty="0">
                <a:effectLst/>
                <a:latin typeface="Calibri" panose="020F0502020204030204" pitchFamily="34" charset="0"/>
                <a:ea typeface="Calibri" panose="020F0502020204030204" pitchFamily="34" charset="0"/>
                <a:cs typeface="Calibri" panose="020F0502020204030204" pitchFamily="34" charset="0"/>
              </a:rPr>
              <a:t>Active Primary Skill – </a:t>
            </a:r>
            <a:r>
              <a:rPr lang="en-US" sz="1050" dirty="0">
                <a:latin typeface="Calibri" panose="020F0502020204030204" pitchFamily="34" charset="0"/>
                <a:ea typeface="Calibri" panose="020F0502020204030204" pitchFamily="34" charset="0"/>
                <a:cs typeface="Calibri" panose="020F0502020204030204" pitchFamily="34" charset="0"/>
              </a:rPr>
              <a:t>Oracle Procedural language Extensions to SQL (PLSQL).</a:t>
            </a:r>
            <a:endParaRPr lang="en-US" sz="1050" dirty="0">
              <a:effectLst/>
              <a:latin typeface="Calibri" panose="020F0502020204030204" pitchFamily="34" charset="0"/>
              <a:ea typeface="Calibri" panose="020F0502020204030204" pitchFamily="34" charset="0"/>
              <a:cs typeface="Calibri" panose="020F0502020204030204" pitchFamily="34" charset="0"/>
            </a:endParaRPr>
          </a:p>
          <a:p>
            <a:pPr marL="171450" marR="0" lvl="0" indent="-171450">
              <a:spcBef>
                <a:spcPts val="85"/>
              </a:spcBef>
              <a:spcAft>
                <a:spcPts val="0"/>
              </a:spcAft>
              <a:buSzPts val="1000"/>
              <a:buFont typeface="Arial" panose="020B0604020202020204" pitchFamily="34" charset="0"/>
              <a:buChar char="•"/>
              <a:tabLst>
                <a:tab pos="546100" algn="l"/>
                <a:tab pos="546735" algn="l"/>
              </a:tabLst>
            </a:pPr>
            <a:r>
              <a:rPr lang="en-US" sz="1000" dirty="0">
                <a:latin typeface="Calibri" panose="020F0502020204030204" pitchFamily="34" charset="0"/>
                <a:ea typeface="Calibri" panose="020F0502020204030204" pitchFamily="34" charset="0"/>
                <a:cs typeface="Calibri" panose="020F0502020204030204" pitchFamily="34" charset="0"/>
              </a:rPr>
              <a:t>Supply Chain Management professional with 2 years of experience.</a:t>
            </a:r>
          </a:p>
          <a:p>
            <a:pPr marL="171450" marR="0" lvl="0" indent="-171450">
              <a:spcBef>
                <a:spcPts val="85"/>
              </a:spcBef>
              <a:spcAft>
                <a:spcPts val="0"/>
              </a:spcAft>
              <a:buSzPts val="1000"/>
              <a:buFont typeface="Arial" panose="020B0604020202020204" pitchFamily="34" charset="0"/>
              <a:buChar char="•"/>
              <a:tabLst>
                <a:tab pos="546100" algn="l"/>
                <a:tab pos="546735" algn="l"/>
              </a:tabLst>
            </a:pPr>
            <a:r>
              <a:rPr lang="en-US" sz="1000" dirty="0">
                <a:latin typeface="Calibri" panose="020F0502020204030204" pitchFamily="34" charset="0"/>
                <a:ea typeface="Calibri" panose="020F0502020204030204" pitchFamily="34" charset="0"/>
                <a:cs typeface="Calibri" panose="020F0502020204030204" pitchFamily="34" charset="0"/>
              </a:rPr>
              <a:t>Certified in Oracle Cloud Integration with hands-on experience.</a:t>
            </a:r>
          </a:p>
          <a:p>
            <a:pPr marL="171450" marR="0" lvl="0" indent="-171450">
              <a:spcBef>
                <a:spcPts val="85"/>
              </a:spcBef>
              <a:spcAft>
                <a:spcPts val="0"/>
              </a:spcAft>
              <a:buSzPts val="1000"/>
              <a:buFont typeface="Arial" panose="020B0604020202020204" pitchFamily="34" charset="0"/>
              <a:buChar char="•"/>
              <a:tabLst>
                <a:tab pos="546100" algn="l"/>
                <a:tab pos="546735" algn="l"/>
              </a:tabLst>
            </a:pPr>
            <a:r>
              <a:rPr lang="en-US" sz="1000">
                <a:latin typeface="Calibri" panose="020F0502020204030204" pitchFamily="34" charset="0"/>
                <a:ea typeface="Calibri" panose="020F0502020204030204" pitchFamily="34" charset="0"/>
                <a:cs typeface="Calibri" panose="020F0502020204030204" pitchFamily="34" charset="0"/>
              </a:rPr>
              <a:t>Attended </a:t>
            </a:r>
            <a:r>
              <a:rPr lang="en-US" sz="1000" dirty="0">
                <a:latin typeface="Calibri" panose="020F0502020204030204" pitchFamily="34" charset="0"/>
                <a:ea typeface="Calibri" panose="020F0502020204030204" pitchFamily="34" charset="0"/>
                <a:cs typeface="Calibri" panose="020F0502020204030204" pitchFamily="34" charset="0"/>
              </a:rPr>
              <a:t>an Accenture training on PLSQL development.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12CE017C-1C6F-4D7E-9AA7-87280B42B531}"/>
              </a:ext>
            </a:extLst>
          </p:cNvPr>
          <p:cNvSpPr txBox="1"/>
          <p:nvPr/>
        </p:nvSpPr>
        <p:spPr>
          <a:xfrm>
            <a:off x="390019" y="4446077"/>
            <a:ext cx="3837437" cy="1338828"/>
          </a:xfrm>
          <a:prstGeom prst="rect">
            <a:avLst/>
          </a:prstGeom>
          <a:noFill/>
        </p:spPr>
        <p:txBody>
          <a:bodyPr wrap="square" lIns="0" tIns="0" rIns="0" bIns="45720" numCol="2"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solidFill>
                  <a:prstClr val="black"/>
                </a:solidFill>
                <a:latin typeface="Calibri" panose="020F0502020204030204" pitchFamily="34" charset="0"/>
                <a:ea typeface="Calibri" panose="020F0502020204030204" pitchFamily="34" charset="0"/>
                <a:cs typeface="Calibri" panose="020F0502020204030204" pitchFamily="34" charset="0"/>
              </a:rPr>
              <a:t>PL/SQL</a:t>
            </a:r>
            <a:endParaRPr kumimoji="0" lang="en-US" sz="10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solidFill>
                  <a:prstClr val="black"/>
                </a:solidFill>
                <a:latin typeface="Calibri" panose="020F0502020204030204" pitchFamily="34" charset="0"/>
                <a:ea typeface="Calibri" panose="020F0502020204030204" pitchFamily="34" charset="0"/>
                <a:cs typeface="Calibri" panose="020F0502020204030204" pitchFamily="34" charset="0"/>
              </a:rPr>
              <a:t>OIC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Workflows/ Jobs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solidFill>
                  <a:prstClr val="black"/>
                </a:solidFill>
                <a:latin typeface="Calibri" panose="020F0502020204030204" pitchFamily="34" charset="0"/>
                <a:ea typeface="Calibri" panose="020F0502020204030204" pitchFamily="34" charset="0"/>
                <a:cs typeface="Calibri" panose="020F0502020204030204" pitchFamily="34" charset="0"/>
              </a:rPr>
              <a:t>PPM Tool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Appworx</a:t>
            </a:r>
            <a:r>
              <a:rPr kumimoji="0" lang="en-US" sz="10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DAC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50" dirty="0">
              <a:solidFill>
                <a:prstClr val="black"/>
              </a:solidFill>
              <a:latin typeface="Calibri" panose="020F0502020204030204" pitchFamily="34" charset="0"/>
              <a:ea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solidFill>
                  <a:prstClr val="black"/>
                </a:solidFill>
                <a:latin typeface="Calibri" panose="020F0502020204030204" pitchFamily="34" charset="0"/>
                <a:ea typeface="Calibri" panose="020F0502020204030204" pitchFamily="34" charset="0"/>
                <a:cs typeface="Calibri" panose="020F0502020204030204" pitchFamily="34" charset="0"/>
              </a:rPr>
              <a:t>Python</a:t>
            </a:r>
            <a:endParaRPr kumimoji="0" lang="en-US" sz="10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solidFill>
                  <a:prstClr val="black"/>
                </a:solidFill>
                <a:latin typeface="Calibri" panose="020F0502020204030204" pitchFamily="34" charset="0"/>
                <a:ea typeface="Calibri" panose="020F0502020204030204" pitchFamily="34" charset="0"/>
                <a:cs typeface="Calibri" panose="020F0502020204030204" pitchFamily="34" charset="0"/>
              </a:rPr>
              <a:t>TOAD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Putty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solidFill>
                  <a:prstClr val="black"/>
                </a:solidFill>
                <a:latin typeface="Calibri" panose="020F0502020204030204" pitchFamily="34" charset="0"/>
                <a:ea typeface="Calibri" panose="020F0502020204030204" pitchFamily="34" charset="0"/>
                <a:cs typeface="Calibri" panose="020F0502020204030204" pitchFamily="34" charset="0"/>
              </a:rPr>
              <a:t>Informatica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Oracle Apps (EBS)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solidFill>
                  <a:prstClr val="black"/>
                </a:solidFill>
                <a:latin typeface="Calibri" panose="020F0502020204030204" pitchFamily="34" charset="0"/>
                <a:ea typeface="Calibri" panose="020F0502020204030204" pitchFamily="34" charset="0"/>
                <a:cs typeface="Calibri" panose="020F0502020204030204" pitchFamily="34" charset="0"/>
              </a:rPr>
              <a:t>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BIP Report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F6EB2E46-B376-4F68-B62B-673DE87F9085}"/>
              </a:ext>
            </a:extLst>
          </p:cNvPr>
          <p:cNvSpPr txBox="1"/>
          <p:nvPr/>
        </p:nvSpPr>
        <p:spPr>
          <a:xfrm>
            <a:off x="4711337" y="1511393"/>
            <a:ext cx="7034640" cy="6248634"/>
          </a:xfrm>
          <a:prstGeom prst="rect">
            <a:avLst/>
          </a:prstGeom>
          <a:noFill/>
        </p:spPr>
        <p:txBody>
          <a:bodyPr wrap="square" lIns="0" tIns="0" rIns="0" bIns="45720" rtlCol="0">
            <a:spAutoFit/>
          </a:bodyPr>
          <a:lstStyle/>
          <a:p>
            <a:pPr>
              <a:defRPr/>
            </a:pPr>
            <a:endParaRPr lang="en-US" sz="1050" b="1" dirty="0">
              <a:cs typeface="Arial"/>
            </a:endParaRPr>
          </a:p>
          <a:p>
            <a:pPr>
              <a:defRPr/>
            </a:pPr>
            <a:endParaRPr lang="en-US" sz="1050" b="1" dirty="0">
              <a:cs typeface="Arial"/>
            </a:endParaRPr>
          </a:p>
          <a:p>
            <a:pPr>
              <a:defRPr/>
            </a:pPr>
            <a:r>
              <a:rPr lang="en-US" sz="1050" b="1" dirty="0">
                <a:cs typeface="Arial"/>
              </a:rPr>
              <a:t>Previous Project: </a:t>
            </a:r>
          </a:p>
          <a:p>
            <a:pPr>
              <a:defRPr/>
            </a:pPr>
            <a:r>
              <a:rPr lang="en-US" sz="1050" b="1" dirty="0">
                <a:cs typeface="Arial"/>
              </a:rPr>
              <a:t>SCM Smoky Core Maintenance (AT&amp;T)</a:t>
            </a:r>
          </a:p>
          <a:p>
            <a:pPr>
              <a:defRPr/>
            </a:pPr>
            <a:r>
              <a:rPr lang="en-US" sz="1050" b="1" dirty="0">
                <a:cs typeface="Arial"/>
              </a:rPr>
              <a:t>Role: </a:t>
            </a:r>
          </a:p>
          <a:p>
            <a:pPr>
              <a:defRPr/>
            </a:pPr>
            <a:r>
              <a:rPr lang="en-US" sz="1050" dirty="0">
                <a:cs typeface="Arial"/>
              </a:rPr>
              <a:t>Oracle Technical Consultant</a:t>
            </a:r>
          </a:p>
          <a:p>
            <a:pPr>
              <a:spcBef>
                <a:spcPct val="15000"/>
              </a:spcBef>
              <a:buClr>
                <a:srgbClr val="262626"/>
              </a:buClr>
              <a:defRPr/>
            </a:pPr>
            <a:r>
              <a:rPr lang="en-US" sz="1050" b="1" dirty="0">
                <a:cs typeface="Arial"/>
              </a:rPr>
              <a:t>Responsibilities:</a:t>
            </a:r>
          </a:p>
          <a:p>
            <a:pPr>
              <a:spcBef>
                <a:spcPct val="15000"/>
              </a:spcBef>
              <a:buClr>
                <a:srgbClr val="262626"/>
              </a:buClr>
              <a:defRPr/>
            </a:pPr>
            <a:r>
              <a:rPr lang="en-US" sz="1050" dirty="0">
                <a:latin typeface="Calibri" panose="020F0502020204030204" pitchFamily="34" charset="0"/>
                <a:ea typeface="Calibri" panose="020F0502020204030204" pitchFamily="34" charset="0"/>
                <a:cs typeface="Calibri" panose="020F0502020204030204" pitchFamily="34" charset="0"/>
              </a:rPr>
              <a:t>• Proficient in developing and maintaining PLSQL code to support Oracle Applications (E-Business Suite 11i).</a:t>
            </a:r>
          </a:p>
          <a:p>
            <a:pPr>
              <a:spcBef>
                <a:spcPct val="15000"/>
              </a:spcBef>
              <a:buClr>
                <a:srgbClr val="262626"/>
              </a:buClr>
              <a:defRPr/>
            </a:pPr>
            <a:r>
              <a:rPr lang="en-US" sz="1050" dirty="0">
                <a:latin typeface="Calibri" panose="020F0502020204030204" pitchFamily="34" charset="0"/>
                <a:ea typeface="Calibri" panose="020F0502020204030204" pitchFamily="34" charset="0"/>
                <a:cs typeface="Calibri" panose="020F0502020204030204" pitchFamily="34" charset="0"/>
              </a:rPr>
              <a:t>Developed application using PLSQL code to monitor business data and Built an application from the scratch to provide ease to the business monitoring for various modules, different primaries can check and verify data, which has reduced time complexity.</a:t>
            </a:r>
            <a:br>
              <a:rPr lang="en-US" sz="1050" dirty="0">
                <a:latin typeface="Calibri" panose="020F0502020204030204" pitchFamily="34" charset="0"/>
                <a:ea typeface="Calibri" panose="020F0502020204030204" pitchFamily="34" charset="0"/>
                <a:cs typeface="Calibri" panose="020F0502020204030204" pitchFamily="34" charset="0"/>
              </a:rPr>
            </a:br>
            <a:r>
              <a:rPr lang="en-US" sz="1050" dirty="0">
                <a:latin typeface="Calibri" panose="020F0502020204030204" pitchFamily="34" charset="0"/>
                <a:ea typeface="Calibri" panose="020F0502020204030204" pitchFamily="34" charset="0"/>
                <a:cs typeface="Calibri" panose="020F0502020204030204" pitchFamily="34" charset="0"/>
              </a:rPr>
              <a:t>• In need of any updates/changes in the integral codes of any modules,  coordinated with teams from testing that in Dev environment to Testing to migration it in Production. </a:t>
            </a:r>
          </a:p>
          <a:p>
            <a:pPr>
              <a:spcBef>
                <a:spcPct val="15000"/>
              </a:spcBef>
              <a:buClr>
                <a:srgbClr val="262626"/>
              </a:buClr>
              <a:defRPr/>
            </a:pPr>
            <a:r>
              <a:rPr lang="en-US" sz="1050" dirty="0">
                <a:latin typeface="Calibri" panose="020F0502020204030204" pitchFamily="34" charset="0"/>
                <a:ea typeface="Calibri" panose="020F0502020204030204" pitchFamily="34" charset="0"/>
                <a:cs typeface="Calibri" panose="020F0502020204030204" pitchFamily="34" charset="0"/>
              </a:rPr>
              <a:t>•</a:t>
            </a:r>
            <a:r>
              <a:rPr lang="en-US" sz="1050" dirty="0">
                <a:effectLst/>
                <a:latin typeface="Calibri" panose="020F0502020204030204" pitchFamily="34" charset="0"/>
              </a:rPr>
              <a:t>Engaged in technical development areas of oracle application 11i E-Business suite(ILM, IMM, Manu Orders, Plan, </a:t>
            </a:r>
            <a:r>
              <a:rPr lang="en-US" sz="1050" dirty="0" err="1">
                <a:effectLst/>
                <a:latin typeface="Calibri" panose="020F0502020204030204" pitchFamily="34" charset="0"/>
              </a:rPr>
              <a:t>Plu</a:t>
            </a:r>
            <a:r>
              <a:rPr lang="en-US" sz="1050" dirty="0">
                <a:effectLst/>
                <a:latin typeface="Calibri" panose="020F0502020204030204" pitchFamily="34" charset="0"/>
              </a:rPr>
              <a:t>, Reports, </a:t>
            </a:r>
            <a:r>
              <a:rPr lang="en-US" sz="1050">
                <a:effectLst/>
                <a:latin typeface="Calibri" panose="020F0502020204030204" pitchFamily="34" charset="0"/>
              </a:rPr>
              <a:t>Big Brother).</a:t>
            </a:r>
            <a:br>
              <a:rPr lang="en-US" sz="1050" dirty="0">
                <a:latin typeface="Calibri" panose="020F0502020204030204" pitchFamily="34" charset="0"/>
                <a:ea typeface="Calibri" panose="020F0502020204030204" pitchFamily="34" charset="0"/>
                <a:cs typeface="Calibri" panose="020F0502020204030204" pitchFamily="34" charset="0"/>
              </a:rPr>
            </a:br>
            <a:r>
              <a:rPr lang="en-US" sz="1050" dirty="0">
                <a:latin typeface="Calibri" panose="020F0502020204030204" pitchFamily="34" charset="0"/>
                <a:ea typeface="Calibri" panose="020F0502020204030204" pitchFamily="34" charset="0"/>
                <a:cs typeface="Calibri" panose="020F0502020204030204" pitchFamily="34" charset="0"/>
              </a:rPr>
              <a:t>• In AT&amp;T, from the point Purchase orders agreement is done and orders are created by the customer. From booking of the order to shipment, pick releasing and redirecting and cancelling as per the requirement and then getting it dropped to the warehouse. </a:t>
            </a:r>
            <a:br>
              <a:rPr lang="en-US" sz="1050" dirty="0">
                <a:latin typeface="Calibri" panose="020F0502020204030204" pitchFamily="34" charset="0"/>
                <a:ea typeface="Calibri" panose="020F0502020204030204" pitchFamily="34" charset="0"/>
                <a:cs typeface="Calibri" panose="020F0502020204030204" pitchFamily="34" charset="0"/>
              </a:rPr>
            </a:br>
            <a:r>
              <a:rPr lang="en-US" sz="1050" dirty="0">
                <a:latin typeface="Calibri" panose="020F0502020204030204" pitchFamily="34" charset="0"/>
                <a:ea typeface="Calibri" panose="020F0502020204030204" pitchFamily="34" charset="0"/>
                <a:cs typeface="Calibri" panose="020F0502020204030204" pitchFamily="34" charset="0"/>
              </a:rPr>
              <a:t>• Lead cross-functionally with different teams under SCM module to stay current on product features and intended functionality in Oracle Application and presented to the client.</a:t>
            </a:r>
          </a:p>
          <a:p>
            <a:pPr>
              <a:spcBef>
                <a:spcPct val="15000"/>
              </a:spcBef>
              <a:buClr>
                <a:srgbClr val="262626"/>
              </a:buClr>
              <a:defRPr/>
            </a:pPr>
            <a:r>
              <a:rPr lang="en-US" sz="1050" dirty="0">
                <a:latin typeface="Calibri" panose="020F0502020204030204" pitchFamily="34" charset="0"/>
                <a:ea typeface="Calibri" panose="020F0502020204030204" pitchFamily="34" charset="0"/>
                <a:cs typeface="Calibri" panose="020F0502020204030204" pitchFamily="34" charset="0"/>
              </a:rPr>
              <a:t>•  Techno - Functional Knowledge on Supply Chain modules and worked on PLSQL . Expertise in working with end-users for support, troubleshooting and giving effective &amp; efficient resolutions for the technical issues. </a:t>
            </a:r>
            <a:r>
              <a:rPr lang="en-US" sz="1050" dirty="0">
                <a:effectLst/>
                <a:latin typeface="Calibri" panose="020F0502020204030204" pitchFamily="34" charset="0"/>
              </a:rPr>
              <a:t>Engaged in technical development areas of oracle application 11i E-Business suite.</a:t>
            </a:r>
            <a:br>
              <a:rPr lang="en-US" sz="1050" dirty="0">
                <a:latin typeface="Calibri" panose="020F0502020204030204" pitchFamily="34" charset="0"/>
                <a:ea typeface="Calibri" panose="020F0502020204030204" pitchFamily="34" charset="0"/>
                <a:cs typeface="Calibri" panose="020F0502020204030204" pitchFamily="34" charset="0"/>
              </a:rPr>
            </a:br>
            <a:r>
              <a:rPr lang="en-US" sz="1050" dirty="0">
                <a:latin typeface="Calibri" panose="020F0502020204030204" pitchFamily="34" charset="0"/>
                <a:ea typeface="Calibri" panose="020F0502020204030204" pitchFamily="34" charset="0"/>
                <a:cs typeface="Calibri" panose="020F0502020204030204" pitchFamily="34" charset="0"/>
              </a:rPr>
              <a:t>• After a migration from UNIX to LINUX, worked on migrating the application to the cloud.</a:t>
            </a:r>
            <a:br>
              <a:rPr lang="en-US" sz="1050" dirty="0">
                <a:latin typeface="Calibri" panose="020F0502020204030204" pitchFamily="34" charset="0"/>
                <a:ea typeface="Calibri" panose="020F0502020204030204" pitchFamily="34" charset="0"/>
                <a:cs typeface="Calibri" panose="020F0502020204030204" pitchFamily="34" charset="0"/>
              </a:rPr>
            </a:br>
            <a:r>
              <a:rPr lang="en-US" sz="1050" dirty="0">
                <a:latin typeface="Calibri" panose="020F0502020204030204" pitchFamily="34" charset="0"/>
                <a:ea typeface="Calibri" panose="020F0502020204030204" pitchFamily="34" charset="0"/>
                <a:cs typeface="Calibri" panose="020F0502020204030204" pitchFamily="34" charset="0"/>
              </a:rPr>
              <a:t>• Conducted weekly load tests to determine server operating limits.</a:t>
            </a:r>
          </a:p>
          <a:p>
            <a:pPr>
              <a:spcBef>
                <a:spcPct val="15000"/>
              </a:spcBef>
              <a:buClr>
                <a:srgbClr val="262626"/>
              </a:buClr>
              <a:defRPr/>
            </a:pPr>
            <a:endParaRPr lang="en-US" sz="1050" dirty="0">
              <a:latin typeface="Calibri" panose="020F0502020204030204" pitchFamily="34" charset="0"/>
              <a:ea typeface="Calibri" panose="020F0502020204030204" pitchFamily="34" charset="0"/>
              <a:cs typeface="Calibri" panose="020F0502020204030204" pitchFamily="34" charset="0"/>
            </a:endParaRPr>
          </a:p>
          <a:p>
            <a:pPr>
              <a:spcBef>
                <a:spcPct val="15000"/>
              </a:spcBef>
              <a:buClr>
                <a:srgbClr val="262626"/>
              </a:buClr>
              <a:defRPr/>
            </a:pPr>
            <a:endParaRPr lang="en-US" sz="1050" dirty="0">
              <a:latin typeface="Calibri" panose="020F0502020204030204" pitchFamily="34" charset="0"/>
              <a:ea typeface="Calibri" panose="020F0502020204030204" pitchFamily="34" charset="0"/>
              <a:cs typeface="Calibri" panose="020F0502020204030204" pitchFamily="34" charset="0"/>
            </a:endParaRPr>
          </a:p>
          <a:p>
            <a:pPr marL="171450" indent="-171450">
              <a:spcBef>
                <a:spcPct val="15000"/>
              </a:spcBef>
              <a:buClr>
                <a:srgbClr val="262626"/>
              </a:buClr>
              <a:buFont typeface="Arial" panose="020B0604020202020204" pitchFamily="34" charset="0"/>
              <a:buChar char="•"/>
              <a:defRPr/>
            </a:pPr>
            <a:r>
              <a:rPr lang="en-US" sz="1050" dirty="0">
                <a:latin typeface="Calibri" panose="020F0502020204030204" pitchFamily="34" charset="0"/>
                <a:ea typeface="Calibri" panose="020F0502020204030204" pitchFamily="34" charset="0"/>
                <a:cs typeface="Calibri" panose="020F0502020204030204" pitchFamily="34" charset="0"/>
              </a:rPr>
              <a:t>Participated in I delivered contest and  Mastermind Season 3 Contest in AT&amp;T (reached up to final round)</a:t>
            </a:r>
          </a:p>
          <a:p>
            <a:pPr marL="171450" indent="-171450">
              <a:spcBef>
                <a:spcPct val="15000"/>
              </a:spcBef>
              <a:buClr>
                <a:srgbClr val="262626"/>
              </a:buClr>
              <a:buFont typeface="Arial" panose="020B0604020202020204" pitchFamily="34" charset="0"/>
              <a:buChar char="•"/>
              <a:defRPr/>
            </a:pPr>
            <a:r>
              <a:rPr lang="en-US" sz="1050" dirty="0">
                <a:latin typeface="Calibri" panose="020F0502020204030204" pitchFamily="34" charset="0"/>
                <a:ea typeface="Calibri" panose="020F0502020204030204" pitchFamily="34" charset="0"/>
                <a:cs typeface="Calibri" panose="020F0502020204030204" pitchFamily="34" charset="0"/>
              </a:rPr>
              <a:t>Oracle Cloud Infrastructure 2023 AI Certified Foundations Associate</a:t>
            </a:r>
          </a:p>
          <a:p>
            <a:pPr marL="171450" indent="-171450">
              <a:spcBef>
                <a:spcPct val="15000"/>
              </a:spcBef>
              <a:buClr>
                <a:srgbClr val="262626"/>
              </a:buClr>
              <a:buFont typeface="Arial" panose="020B0604020202020204" pitchFamily="34" charset="0"/>
              <a:buChar char="•"/>
              <a:defRPr/>
            </a:pPr>
            <a:r>
              <a:rPr lang="fr-FR" sz="1050" dirty="0">
                <a:latin typeface="Calibri" panose="020F0502020204030204" pitchFamily="34" charset="0"/>
                <a:ea typeface="Calibri" panose="020F0502020204030204" pitchFamily="34" charset="0"/>
                <a:cs typeface="Calibri" panose="020F0502020204030204" pitchFamily="34" charset="0"/>
              </a:rPr>
              <a:t>Oracle Cloud Infrastructure 2024 </a:t>
            </a:r>
            <a:r>
              <a:rPr lang="fr-FR" sz="1050" dirty="0" err="1">
                <a:latin typeface="Calibri" panose="020F0502020204030204" pitchFamily="34" charset="0"/>
                <a:ea typeface="Calibri" panose="020F0502020204030204" pitchFamily="34" charset="0"/>
                <a:cs typeface="Calibri" panose="020F0502020204030204" pitchFamily="34" charset="0"/>
              </a:rPr>
              <a:t>Certified</a:t>
            </a:r>
            <a:r>
              <a:rPr lang="fr-FR" sz="1050" dirty="0">
                <a:latin typeface="Calibri" panose="020F0502020204030204" pitchFamily="34" charset="0"/>
                <a:ea typeface="Calibri" panose="020F0502020204030204" pitchFamily="34" charset="0"/>
                <a:cs typeface="Calibri" panose="020F0502020204030204" pitchFamily="34" charset="0"/>
              </a:rPr>
              <a:t> Application </a:t>
            </a:r>
            <a:r>
              <a:rPr lang="fr-FR" sz="1050" dirty="0" err="1">
                <a:latin typeface="Calibri" panose="020F0502020204030204" pitchFamily="34" charset="0"/>
                <a:ea typeface="Calibri" panose="020F0502020204030204" pitchFamily="34" charset="0"/>
                <a:cs typeface="Calibri" panose="020F0502020204030204" pitchFamily="34" charset="0"/>
              </a:rPr>
              <a:t>Integration</a:t>
            </a:r>
            <a:r>
              <a:rPr lang="fr-FR" sz="1050" dirty="0">
                <a:latin typeface="Calibri" panose="020F0502020204030204" pitchFamily="34" charset="0"/>
                <a:ea typeface="Calibri" panose="020F0502020204030204" pitchFamily="34" charset="0"/>
                <a:cs typeface="Calibri" panose="020F0502020204030204" pitchFamily="34" charset="0"/>
              </a:rPr>
              <a:t> Professional</a:t>
            </a:r>
            <a:r>
              <a:rPr lang="fr-FR" sz="1050" dirty="0"/>
              <a:t>, </a:t>
            </a:r>
            <a:r>
              <a:rPr lang="en-US" sz="1050" b="0" i="0" dirty="0">
                <a:solidFill>
                  <a:srgbClr val="161513"/>
                </a:solidFill>
                <a:effectLst/>
                <a:latin typeface="Calibri" panose="020F0502020204030204" pitchFamily="34" charset="0"/>
                <a:ea typeface="Calibri" panose="020F0502020204030204" pitchFamily="34" charset="0"/>
                <a:cs typeface="Calibri" panose="020F0502020204030204" pitchFamily="34" charset="0"/>
              </a:rPr>
              <a:t>Oracle Cloud Platform Application Integration 2022 Certified Professional</a:t>
            </a:r>
            <a:r>
              <a:rPr lang="en-US" sz="1050" dirty="0">
                <a:solidFill>
                  <a:srgbClr val="161513"/>
                </a:solidFill>
                <a:latin typeface="Calibri" panose="020F0502020204030204" pitchFamily="34" charset="0"/>
                <a:ea typeface="Calibri" panose="020F0502020204030204" pitchFamily="34" charset="0"/>
                <a:cs typeface="Calibri" panose="020F0502020204030204" pitchFamily="34" charset="0"/>
              </a:rPr>
              <a:t>.</a:t>
            </a:r>
            <a:endParaRPr lang="en-US" sz="1050" b="0" i="0" dirty="0">
              <a:solidFill>
                <a:srgbClr val="161513"/>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spcBef>
                <a:spcPct val="15000"/>
              </a:spcBef>
              <a:buClr>
                <a:srgbClr val="262626"/>
              </a:buClr>
              <a:buFont typeface="Arial" panose="020B0604020202020204" pitchFamily="34" charset="0"/>
              <a:buChar char="•"/>
              <a:defRPr/>
            </a:pPr>
            <a:r>
              <a:rPr lang="en-US" sz="1050" dirty="0">
                <a:latin typeface="Calibri" panose="020F0502020204030204" pitchFamily="34" charset="0"/>
                <a:ea typeface="Calibri" panose="020F0502020204030204" pitchFamily="34" charset="0"/>
                <a:cs typeface="Calibri" panose="020F0502020204030204" pitchFamily="34" charset="0"/>
              </a:rPr>
              <a:t>Cleared Tech Leap School 1 in Azure Cloud</a:t>
            </a:r>
          </a:p>
          <a:p>
            <a:pPr>
              <a:spcBef>
                <a:spcPct val="15000"/>
              </a:spcBef>
              <a:buClr>
                <a:srgbClr val="262626"/>
              </a:buClr>
              <a:defRPr/>
            </a:pPr>
            <a:endParaRPr lang="en-US" sz="1050" dirty="0">
              <a:latin typeface="Calibri" panose="020F0502020204030204" pitchFamily="34" charset="0"/>
              <a:ea typeface="Calibri" panose="020F0502020204030204" pitchFamily="34" charset="0"/>
              <a:cs typeface="Calibri" panose="020F0502020204030204" pitchFamily="34" charset="0"/>
            </a:endParaRPr>
          </a:p>
          <a:p>
            <a:pPr>
              <a:spcBef>
                <a:spcPct val="15000"/>
              </a:spcBef>
              <a:buClr>
                <a:srgbClr val="262626"/>
              </a:buClr>
              <a:defRPr/>
            </a:pPr>
            <a:endParaRPr lang="en-US" sz="1050" b="1" dirty="0">
              <a:cs typeface="Arial"/>
            </a:endParaRPr>
          </a:p>
          <a:p>
            <a:pPr>
              <a:spcBef>
                <a:spcPct val="15000"/>
              </a:spcBef>
              <a:buClr>
                <a:srgbClr val="262626"/>
              </a:buClr>
              <a:defRPr/>
            </a:pPr>
            <a:endParaRPr lang="en-US" sz="1050" b="1" dirty="0">
              <a:cs typeface="Arial"/>
            </a:endParaRPr>
          </a:p>
          <a:p>
            <a:pPr>
              <a:spcBef>
                <a:spcPct val="15000"/>
              </a:spcBef>
              <a:buClr>
                <a:srgbClr val="262626"/>
              </a:buClr>
              <a:defRPr/>
            </a:pPr>
            <a:endParaRPr lang="en-US" sz="1000" dirty="0">
              <a:cs typeface="Arial"/>
            </a:endParaRPr>
          </a:p>
          <a:p>
            <a:pPr>
              <a:spcBef>
                <a:spcPct val="15000"/>
              </a:spcBef>
              <a:buClr>
                <a:srgbClr val="262626"/>
              </a:buClr>
              <a:defRPr/>
            </a:pPr>
            <a:endParaRPr lang="en-US" sz="1000" dirty="0">
              <a:cs typeface="Arial"/>
            </a:endParaRPr>
          </a:p>
          <a:p>
            <a:pPr>
              <a:spcBef>
                <a:spcPct val="15000"/>
              </a:spcBef>
              <a:buClr>
                <a:srgbClr val="262626"/>
              </a:buClr>
              <a:defRPr/>
            </a:pPr>
            <a:endParaRPr lang="en-US" sz="1000" b="1" dirty="0">
              <a:cs typeface="Arial"/>
            </a:endParaRPr>
          </a:p>
        </p:txBody>
      </p:sp>
      <p:sp>
        <p:nvSpPr>
          <p:cNvPr id="43" name="Star: 5 Points 42">
            <a:extLst>
              <a:ext uri="{FF2B5EF4-FFF2-40B4-BE49-F238E27FC236}">
                <a16:creationId xmlns:a16="http://schemas.microsoft.com/office/drawing/2014/main" id="{64644841-2E66-4E62-8B99-FA1A773A0A50}"/>
              </a:ext>
            </a:extLst>
          </p:cNvPr>
          <p:cNvSpPr/>
          <p:nvPr/>
        </p:nvSpPr>
        <p:spPr>
          <a:xfrm>
            <a:off x="11621810" y="1561439"/>
            <a:ext cx="153293" cy="153293"/>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Graphik"/>
              <a:ea typeface="+mn-ea"/>
              <a:cs typeface="+mn-cs"/>
            </a:endParaRPr>
          </a:p>
        </p:txBody>
      </p:sp>
      <p:grpSp>
        <p:nvGrpSpPr>
          <p:cNvPr id="36" name="Group 35">
            <a:extLst>
              <a:ext uri="{FF2B5EF4-FFF2-40B4-BE49-F238E27FC236}">
                <a16:creationId xmlns:a16="http://schemas.microsoft.com/office/drawing/2014/main" id="{BC597D5A-4062-405F-8966-34DF059C22E6}"/>
              </a:ext>
            </a:extLst>
          </p:cNvPr>
          <p:cNvGrpSpPr/>
          <p:nvPr/>
        </p:nvGrpSpPr>
        <p:grpSpPr>
          <a:xfrm>
            <a:off x="260811" y="1448280"/>
            <a:ext cx="4106672" cy="374905"/>
            <a:chOff x="2591916" y="1211720"/>
            <a:chExt cx="2894484" cy="374906"/>
          </a:xfrm>
        </p:grpSpPr>
        <p:sp>
          <p:nvSpPr>
            <p:cNvPr id="38" name="Rectangle 37">
              <a:extLst>
                <a:ext uri="{FF2B5EF4-FFF2-40B4-BE49-F238E27FC236}">
                  <a16:creationId xmlns:a16="http://schemas.microsoft.com/office/drawing/2014/main" id="{A3955BE9-9073-462B-898D-74C9BAD1020C}"/>
                </a:ext>
              </a:extLst>
            </p:cNvPr>
            <p:cNvSpPr/>
            <p:nvPr/>
          </p:nvSpPr>
          <p:spPr>
            <a:xfrm>
              <a:off x="2591916" y="1211721"/>
              <a:ext cx="2894484" cy="37490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Graphik Black"/>
                  <a:ea typeface="+mn-ea"/>
                  <a:cs typeface="+mn-cs"/>
                </a:rPr>
                <a:t>KEY HIGHLIGHTS</a:t>
              </a:r>
            </a:p>
          </p:txBody>
        </p:sp>
        <p:sp>
          <p:nvSpPr>
            <p:cNvPr id="39" name="Parallelogram 38">
              <a:extLst>
                <a:ext uri="{FF2B5EF4-FFF2-40B4-BE49-F238E27FC236}">
                  <a16:creationId xmlns:a16="http://schemas.microsoft.com/office/drawing/2014/main" id="{DF6A7234-5962-4BC4-AC6A-BEDEA34A4E16}"/>
                </a:ext>
              </a:extLst>
            </p:cNvPr>
            <p:cNvSpPr/>
            <p:nvPr/>
          </p:nvSpPr>
          <p:spPr>
            <a:xfrm>
              <a:off x="4328172" y="1211720"/>
              <a:ext cx="337820" cy="374905"/>
            </a:xfrm>
            <a:prstGeom prst="parallelogram">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Graphik"/>
                <a:ea typeface="+mn-ea"/>
                <a:cs typeface="+mn-cs"/>
              </a:endParaRPr>
            </a:p>
          </p:txBody>
        </p:sp>
        <p:sp>
          <p:nvSpPr>
            <p:cNvPr id="40" name="Parallelogram 39">
              <a:extLst>
                <a:ext uri="{FF2B5EF4-FFF2-40B4-BE49-F238E27FC236}">
                  <a16:creationId xmlns:a16="http://schemas.microsoft.com/office/drawing/2014/main" id="{2E3E1057-B5D9-4198-902A-DB2409FF8EF9}"/>
                </a:ext>
              </a:extLst>
            </p:cNvPr>
            <p:cNvSpPr/>
            <p:nvPr/>
          </p:nvSpPr>
          <p:spPr>
            <a:xfrm>
              <a:off x="4556760" y="1211722"/>
              <a:ext cx="777240" cy="3749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Graphik"/>
                <a:ea typeface="+mn-ea"/>
                <a:cs typeface="+mn-cs"/>
              </a:endParaRPr>
            </a:p>
          </p:txBody>
        </p:sp>
      </p:grpSp>
      <p:grpSp>
        <p:nvGrpSpPr>
          <p:cNvPr id="42" name="Group 41">
            <a:extLst>
              <a:ext uri="{FF2B5EF4-FFF2-40B4-BE49-F238E27FC236}">
                <a16:creationId xmlns:a16="http://schemas.microsoft.com/office/drawing/2014/main" id="{F4172338-8336-494E-B516-429907E4EE84}"/>
              </a:ext>
            </a:extLst>
          </p:cNvPr>
          <p:cNvGrpSpPr/>
          <p:nvPr/>
        </p:nvGrpSpPr>
        <p:grpSpPr>
          <a:xfrm>
            <a:off x="4624775" y="1425214"/>
            <a:ext cx="7292850" cy="374903"/>
            <a:chOff x="6096000" y="1316280"/>
            <a:chExt cx="2894484" cy="270345"/>
          </a:xfrm>
        </p:grpSpPr>
        <p:sp>
          <p:nvSpPr>
            <p:cNvPr id="44" name="Rectangle 43">
              <a:extLst>
                <a:ext uri="{FF2B5EF4-FFF2-40B4-BE49-F238E27FC236}">
                  <a16:creationId xmlns:a16="http://schemas.microsoft.com/office/drawing/2014/main" id="{D356D272-BEF4-4CCC-AB18-70E2EB99B41E}"/>
                </a:ext>
              </a:extLst>
            </p:cNvPr>
            <p:cNvSpPr/>
            <p:nvPr/>
          </p:nvSpPr>
          <p:spPr>
            <a:xfrm>
              <a:off x="6096000" y="1316280"/>
              <a:ext cx="2894484" cy="2703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Graphik Black"/>
                  <a:ea typeface="+mn-ea"/>
                  <a:cs typeface="+mn-cs"/>
                </a:rPr>
                <a:t>RELEVANT EXPERIENCE</a:t>
              </a:r>
            </a:p>
          </p:txBody>
        </p:sp>
        <p:sp>
          <p:nvSpPr>
            <p:cNvPr id="45" name="Parallelogram 44">
              <a:extLst>
                <a:ext uri="{FF2B5EF4-FFF2-40B4-BE49-F238E27FC236}">
                  <a16:creationId xmlns:a16="http://schemas.microsoft.com/office/drawing/2014/main" id="{6171861C-F302-448F-87BD-35AEE208B2D5}"/>
                </a:ext>
              </a:extLst>
            </p:cNvPr>
            <p:cNvSpPr/>
            <p:nvPr/>
          </p:nvSpPr>
          <p:spPr>
            <a:xfrm>
              <a:off x="7806844" y="1316280"/>
              <a:ext cx="337820" cy="270345"/>
            </a:xfrm>
            <a:prstGeom prst="parallelogram">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Graphik"/>
                <a:ea typeface="+mn-ea"/>
                <a:cs typeface="+mn-cs"/>
              </a:endParaRPr>
            </a:p>
          </p:txBody>
        </p:sp>
        <p:sp>
          <p:nvSpPr>
            <p:cNvPr id="46" name="Parallelogram 45">
              <a:extLst>
                <a:ext uri="{FF2B5EF4-FFF2-40B4-BE49-F238E27FC236}">
                  <a16:creationId xmlns:a16="http://schemas.microsoft.com/office/drawing/2014/main" id="{6160F14A-26EE-4DEC-B3E5-00292A6628DF}"/>
                </a:ext>
              </a:extLst>
            </p:cNvPr>
            <p:cNvSpPr/>
            <p:nvPr/>
          </p:nvSpPr>
          <p:spPr>
            <a:xfrm>
              <a:off x="8060844" y="1316280"/>
              <a:ext cx="777240" cy="270345"/>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Graphik"/>
                <a:ea typeface="+mn-ea"/>
                <a:cs typeface="+mn-cs"/>
              </a:endParaRPr>
            </a:p>
          </p:txBody>
        </p:sp>
      </p:grpSp>
      <p:grpSp>
        <p:nvGrpSpPr>
          <p:cNvPr id="56" name="Group 55">
            <a:extLst>
              <a:ext uri="{FF2B5EF4-FFF2-40B4-BE49-F238E27FC236}">
                <a16:creationId xmlns:a16="http://schemas.microsoft.com/office/drawing/2014/main" id="{6EB52F0D-E8D8-48E3-A997-725ECF54D14C}"/>
              </a:ext>
            </a:extLst>
          </p:cNvPr>
          <p:cNvGrpSpPr/>
          <p:nvPr/>
        </p:nvGrpSpPr>
        <p:grpSpPr>
          <a:xfrm>
            <a:off x="269450" y="3884159"/>
            <a:ext cx="4098033" cy="374886"/>
            <a:chOff x="2591916" y="1577308"/>
            <a:chExt cx="2894484" cy="377013"/>
          </a:xfrm>
        </p:grpSpPr>
        <p:sp>
          <p:nvSpPr>
            <p:cNvPr id="57" name="Rectangle 56">
              <a:extLst>
                <a:ext uri="{FF2B5EF4-FFF2-40B4-BE49-F238E27FC236}">
                  <a16:creationId xmlns:a16="http://schemas.microsoft.com/office/drawing/2014/main" id="{BF3E4425-DA1F-42F7-BB80-C6F9ED1D33E0}"/>
                </a:ext>
              </a:extLst>
            </p:cNvPr>
            <p:cNvSpPr/>
            <p:nvPr/>
          </p:nvSpPr>
          <p:spPr>
            <a:xfrm>
              <a:off x="2591916" y="1579417"/>
              <a:ext cx="2894484" cy="37490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1000" b="1" dirty="0">
                  <a:solidFill>
                    <a:prstClr val="white"/>
                  </a:solidFill>
                  <a:latin typeface="Graphik Black"/>
                </a:rPr>
                <a:t>TECHNICAL TOOLS / FUNCTIONAL</a:t>
              </a:r>
              <a:endParaRPr kumimoji="0" lang="en-US" sz="1000" b="1" i="0" u="none" strike="noStrike" kern="1200" cap="none" spc="0" normalizeH="0" baseline="0" noProof="0" dirty="0">
                <a:ln>
                  <a:noFill/>
                </a:ln>
                <a:solidFill>
                  <a:prstClr val="white"/>
                </a:solidFill>
                <a:effectLst/>
                <a:uLnTx/>
                <a:uFillTx/>
                <a:latin typeface="Graphik Black"/>
                <a:ea typeface="+mn-ea"/>
                <a:cs typeface="+mn-cs"/>
              </a:endParaRPr>
            </a:p>
          </p:txBody>
        </p:sp>
        <p:sp>
          <p:nvSpPr>
            <p:cNvPr id="58" name="Parallelogram 57">
              <a:extLst>
                <a:ext uri="{FF2B5EF4-FFF2-40B4-BE49-F238E27FC236}">
                  <a16:creationId xmlns:a16="http://schemas.microsoft.com/office/drawing/2014/main" id="{555D3397-A9BF-4C05-8BD3-53E1063D34E2}"/>
                </a:ext>
              </a:extLst>
            </p:cNvPr>
            <p:cNvSpPr/>
            <p:nvPr/>
          </p:nvSpPr>
          <p:spPr>
            <a:xfrm>
              <a:off x="4279451" y="1578369"/>
              <a:ext cx="337820" cy="374906"/>
            </a:xfrm>
            <a:prstGeom prst="parallelogram">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Graphik"/>
                <a:ea typeface="+mn-ea"/>
                <a:cs typeface="+mn-cs"/>
              </a:endParaRPr>
            </a:p>
          </p:txBody>
        </p:sp>
        <p:sp>
          <p:nvSpPr>
            <p:cNvPr id="59" name="Parallelogram 58">
              <a:extLst>
                <a:ext uri="{FF2B5EF4-FFF2-40B4-BE49-F238E27FC236}">
                  <a16:creationId xmlns:a16="http://schemas.microsoft.com/office/drawing/2014/main" id="{BA15FBF3-154F-48FA-B530-9902AA6150B1}"/>
                </a:ext>
              </a:extLst>
            </p:cNvPr>
            <p:cNvSpPr/>
            <p:nvPr/>
          </p:nvSpPr>
          <p:spPr>
            <a:xfrm>
              <a:off x="4541040" y="1577308"/>
              <a:ext cx="777240" cy="3749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Graphik"/>
                <a:ea typeface="+mn-ea"/>
                <a:cs typeface="+mn-cs"/>
              </a:endParaRPr>
            </a:p>
          </p:txBody>
        </p:sp>
      </p:grpSp>
      <p:grpSp>
        <p:nvGrpSpPr>
          <p:cNvPr id="77" name="Group 76">
            <a:extLst>
              <a:ext uri="{FF2B5EF4-FFF2-40B4-BE49-F238E27FC236}">
                <a16:creationId xmlns:a16="http://schemas.microsoft.com/office/drawing/2014/main" id="{9C0C7B1F-0BC6-40E4-B58B-F5EFBC8108AD}"/>
              </a:ext>
            </a:extLst>
          </p:cNvPr>
          <p:cNvGrpSpPr/>
          <p:nvPr/>
        </p:nvGrpSpPr>
        <p:grpSpPr>
          <a:xfrm>
            <a:off x="247114" y="5425499"/>
            <a:ext cx="4106672" cy="374905"/>
            <a:chOff x="2591916" y="1211720"/>
            <a:chExt cx="2894484" cy="374906"/>
          </a:xfrm>
        </p:grpSpPr>
        <p:sp>
          <p:nvSpPr>
            <p:cNvPr id="78" name="Rectangle 77">
              <a:extLst>
                <a:ext uri="{FF2B5EF4-FFF2-40B4-BE49-F238E27FC236}">
                  <a16:creationId xmlns:a16="http://schemas.microsoft.com/office/drawing/2014/main" id="{FD345475-8499-49D1-B346-87CFDB8A8F8F}"/>
                </a:ext>
              </a:extLst>
            </p:cNvPr>
            <p:cNvSpPr/>
            <p:nvPr/>
          </p:nvSpPr>
          <p:spPr>
            <a:xfrm>
              <a:off x="2591916" y="1211721"/>
              <a:ext cx="2894484" cy="37490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en-US" sz="1000" b="1" i="0" u="none" strike="noStrike" kern="1200" cap="none" spc="0" normalizeH="0" baseline="0" noProof="0" dirty="0">
                  <a:ln>
                    <a:noFill/>
                  </a:ln>
                  <a:solidFill>
                    <a:prstClr val="white"/>
                  </a:solidFill>
                  <a:effectLst/>
                  <a:uLnTx/>
                  <a:uFillTx/>
                  <a:latin typeface="Graphik Black"/>
                  <a:ea typeface="+mn-ea"/>
                  <a:cs typeface="+mn-cs"/>
                </a:rPr>
                <a:t>EDUCATION</a:t>
              </a:r>
            </a:p>
          </p:txBody>
        </p:sp>
        <p:sp>
          <p:nvSpPr>
            <p:cNvPr id="79" name="Parallelogram 78">
              <a:extLst>
                <a:ext uri="{FF2B5EF4-FFF2-40B4-BE49-F238E27FC236}">
                  <a16:creationId xmlns:a16="http://schemas.microsoft.com/office/drawing/2014/main" id="{B83AA97B-3285-43A2-A111-C1E35DFEF1B6}"/>
                </a:ext>
              </a:extLst>
            </p:cNvPr>
            <p:cNvSpPr/>
            <p:nvPr/>
          </p:nvSpPr>
          <p:spPr>
            <a:xfrm>
              <a:off x="4328172" y="1211720"/>
              <a:ext cx="337820" cy="374905"/>
            </a:xfrm>
            <a:prstGeom prst="parallelogram">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Graphik"/>
                <a:ea typeface="+mn-ea"/>
                <a:cs typeface="+mn-cs"/>
              </a:endParaRPr>
            </a:p>
          </p:txBody>
        </p:sp>
        <p:sp>
          <p:nvSpPr>
            <p:cNvPr id="80" name="Parallelogram 79">
              <a:extLst>
                <a:ext uri="{FF2B5EF4-FFF2-40B4-BE49-F238E27FC236}">
                  <a16:creationId xmlns:a16="http://schemas.microsoft.com/office/drawing/2014/main" id="{240B5AEA-632B-4B89-96BF-99FE64520028}"/>
                </a:ext>
              </a:extLst>
            </p:cNvPr>
            <p:cNvSpPr/>
            <p:nvPr/>
          </p:nvSpPr>
          <p:spPr>
            <a:xfrm>
              <a:off x="4556760" y="1211722"/>
              <a:ext cx="777240" cy="3749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Graphik"/>
                <a:ea typeface="+mn-ea"/>
                <a:cs typeface="+mn-cs"/>
              </a:endParaRPr>
            </a:p>
          </p:txBody>
        </p:sp>
      </p:grpSp>
      <p:sp>
        <p:nvSpPr>
          <p:cNvPr id="81" name="TextBox 80">
            <a:extLst>
              <a:ext uri="{FF2B5EF4-FFF2-40B4-BE49-F238E27FC236}">
                <a16:creationId xmlns:a16="http://schemas.microsoft.com/office/drawing/2014/main" id="{6972388F-266A-4C44-A674-229C5F6015AF}"/>
              </a:ext>
            </a:extLst>
          </p:cNvPr>
          <p:cNvSpPr txBox="1"/>
          <p:nvPr/>
        </p:nvSpPr>
        <p:spPr>
          <a:xfrm>
            <a:off x="388247" y="5859901"/>
            <a:ext cx="3769649" cy="761747"/>
          </a:xfrm>
          <a:prstGeom prst="rect">
            <a:avLst/>
          </a:prstGeom>
          <a:noFill/>
        </p:spPr>
        <p:txBody>
          <a:bodyPr wrap="square" lIns="0" tIns="0" rIns="0" bIns="45720" numCol="1"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Bachelor </a:t>
            </a:r>
            <a:r>
              <a:rPr lang="en-US" sz="1200" b="1" dirty="0">
                <a:solidFill>
                  <a:prstClr val="black"/>
                </a:solidFill>
                <a:latin typeface="Calibri" panose="020F0502020204030204" pitchFamily="34" charset="0"/>
                <a:ea typeface="Calibri" panose="020F0502020204030204" pitchFamily="34" charset="0"/>
                <a:cs typeface="Calibri" panose="020F0502020204030204" pitchFamily="34" charset="0"/>
              </a:rPr>
              <a:t>of Engineering</a:t>
            </a:r>
            <a:r>
              <a:rPr lang="en-US" sz="1200" dirty="0">
                <a:solidFill>
                  <a:prstClr val="black"/>
                </a:solidFill>
                <a:latin typeface="Calibri" panose="020F0502020204030204" pitchFamily="34" charset="0"/>
                <a:ea typeface="Calibri" panose="020F0502020204030204" pitchFamily="34" charset="0"/>
                <a:cs typeface="Calibri" panose="020F0502020204030204" pitchFamily="34" charset="0"/>
              </a:rPr>
              <a:t> in Electronics and communication from JECRC Foundation, Jaipur (S.G.P.A - 9.2)</a:t>
            </a:r>
          </a:p>
          <a:p>
            <a:pPr marR="0" lvl="0" algn="l" defTabSz="914400" rtl="0" eaLnBrk="1" fontAlgn="auto" latinLnBrk="0" hangingPunct="1">
              <a:lnSpc>
                <a:spcPct val="100000"/>
              </a:lnSpc>
              <a:spcBef>
                <a:spcPts val="0"/>
              </a:spcBef>
              <a:spcAft>
                <a:spcPts val="0"/>
              </a:spcAft>
              <a:buClrTx/>
              <a:buSzTx/>
              <a:tabLst/>
              <a:defRPr/>
            </a:pPr>
            <a:endParaRPr lang="en-US" sz="1200" dirty="0">
              <a:solidFill>
                <a:prstClr val="black"/>
              </a:solidFill>
            </a:endParaRPr>
          </a:p>
          <a:p>
            <a:pPr marR="0" lvl="0" algn="l" defTabSz="914400" rtl="0" eaLnBrk="1" fontAlgn="auto" latinLnBrk="0" hangingPunct="1">
              <a:lnSpc>
                <a:spcPct val="100000"/>
              </a:lnSpc>
              <a:spcBef>
                <a:spcPts val="0"/>
              </a:spcBef>
              <a:spcAft>
                <a:spcPts val="0"/>
              </a:spcAft>
              <a:buClrTx/>
              <a:buSzTx/>
              <a:tabLst/>
              <a:defRPr/>
            </a:pPr>
            <a:r>
              <a:rPr lang="en-US" sz="1050" dirty="0">
                <a:solidFill>
                  <a:prstClr val="black"/>
                </a:solidFill>
              </a:rPr>
              <a:t>.</a:t>
            </a:r>
            <a:endParaRPr kumimoji="0" lang="en-US" sz="1050" b="0" i="0" u="none" strike="noStrike" kern="1200" cap="none" spc="0" normalizeH="0" baseline="0" noProof="0" dirty="0">
              <a:ln>
                <a:noFill/>
              </a:ln>
              <a:solidFill>
                <a:prstClr val="black"/>
              </a:solidFill>
              <a:effectLst/>
              <a:uLnTx/>
              <a:uFillTx/>
              <a:ea typeface="+mn-ea"/>
              <a:cs typeface="+mn-cs"/>
            </a:endParaRPr>
          </a:p>
        </p:txBody>
      </p:sp>
      <p:graphicFrame>
        <p:nvGraphicFramePr>
          <p:cNvPr id="37" name="Table 5">
            <a:extLst>
              <a:ext uri="{FF2B5EF4-FFF2-40B4-BE49-F238E27FC236}">
                <a16:creationId xmlns:a16="http://schemas.microsoft.com/office/drawing/2014/main" id="{8EAFAD87-C5C2-41DE-9896-4ED2D8D40E25}"/>
              </a:ext>
            </a:extLst>
          </p:cNvPr>
          <p:cNvGraphicFramePr>
            <a:graphicFrameLocks noGrp="1"/>
          </p:cNvGraphicFramePr>
          <p:nvPr>
            <p:extLst>
              <p:ext uri="{D42A27DB-BD31-4B8C-83A1-F6EECF244321}">
                <p14:modId xmlns:p14="http://schemas.microsoft.com/office/powerpoint/2010/main" val="675941741"/>
              </p:ext>
            </p:extLst>
          </p:nvPr>
        </p:nvGraphicFramePr>
        <p:xfrm>
          <a:off x="10769600" y="370527"/>
          <a:ext cx="1422401" cy="611253"/>
        </p:xfrm>
        <a:graphic>
          <a:graphicData uri="http://schemas.openxmlformats.org/drawingml/2006/table">
            <a:tbl>
              <a:tblPr firstRow="1" bandRow="1">
                <a:tableStyleId>{5C22544A-7EE6-4342-B048-85BDC9FD1C3A}</a:tableStyleId>
              </a:tblPr>
              <a:tblGrid>
                <a:gridCol w="1422401">
                  <a:extLst>
                    <a:ext uri="{9D8B030D-6E8A-4147-A177-3AD203B41FA5}">
                      <a16:colId xmlns:a16="http://schemas.microsoft.com/office/drawing/2014/main" val="4215600301"/>
                    </a:ext>
                  </a:extLst>
                </a:gridCol>
              </a:tblGrid>
              <a:tr h="611253">
                <a:tc>
                  <a:txBody>
                    <a:bodyPr/>
                    <a:lstStyle/>
                    <a:p>
                      <a:endParaRPr lang="en-US" dirty="0">
                        <a:solidFill>
                          <a:sysClr val="windowText" lastClr="000000"/>
                        </a:solidFill>
                      </a:endParaRPr>
                    </a:p>
                  </a:txBody>
                  <a:tcPr>
                    <a:solidFill>
                      <a:schemeClr val="bg1"/>
                    </a:solidFill>
                  </a:tcPr>
                </a:tc>
                <a:extLst>
                  <a:ext uri="{0D108BD9-81ED-4DB2-BD59-A6C34878D82A}">
                    <a16:rowId xmlns:a16="http://schemas.microsoft.com/office/drawing/2014/main" val="1461162992"/>
                  </a:ext>
                </a:extLst>
              </a:tr>
            </a:tbl>
          </a:graphicData>
        </a:graphic>
      </p:graphicFrame>
      <p:grpSp>
        <p:nvGrpSpPr>
          <p:cNvPr id="50" name="Group 49">
            <a:extLst>
              <a:ext uri="{FF2B5EF4-FFF2-40B4-BE49-F238E27FC236}">
                <a16:creationId xmlns:a16="http://schemas.microsoft.com/office/drawing/2014/main" id="{BE076CEC-FF1F-4F42-AEA1-25678DC8617A}"/>
              </a:ext>
            </a:extLst>
          </p:cNvPr>
          <p:cNvGrpSpPr/>
          <p:nvPr/>
        </p:nvGrpSpPr>
        <p:grpSpPr>
          <a:xfrm>
            <a:off x="4622233" y="1883098"/>
            <a:ext cx="10343122" cy="3846446"/>
            <a:chOff x="4732967" y="1149706"/>
            <a:chExt cx="4105117" cy="2773711"/>
          </a:xfrm>
        </p:grpSpPr>
        <p:sp>
          <p:nvSpPr>
            <p:cNvPr id="51" name="Rectangle 50">
              <a:extLst>
                <a:ext uri="{FF2B5EF4-FFF2-40B4-BE49-F238E27FC236}">
                  <a16:creationId xmlns:a16="http://schemas.microsoft.com/office/drawing/2014/main" id="{DEA00761-5D02-4B07-82E5-0E1E6C6F9432}"/>
                </a:ext>
              </a:extLst>
            </p:cNvPr>
            <p:cNvSpPr/>
            <p:nvPr/>
          </p:nvSpPr>
          <p:spPr>
            <a:xfrm>
              <a:off x="4732967" y="3653072"/>
              <a:ext cx="2894484" cy="2703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Graphik Black"/>
                  <a:ea typeface="+mn-ea"/>
                  <a:cs typeface="+mn-cs"/>
                </a:rPr>
                <a:t>CERTIFICATIONS/ RECOGNITION</a:t>
              </a:r>
            </a:p>
          </p:txBody>
        </p:sp>
        <p:sp>
          <p:nvSpPr>
            <p:cNvPr id="52" name="Parallelogram 51">
              <a:extLst>
                <a:ext uri="{FF2B5EF4-FFF2-40B4-BE49-F238E27FC236}">
                  <a16:creationId xmlns:a16="http://schemas.microsoft.com/office/drawing/2014/main" id="{D63A5D0A-9C1F-43AC-B273-6823B64ABF84}"/>
                </a:ext>
              </a:extLst>
            </p:cNvPr>
            <p:cNvSpPr/>
            <p:nvPr/>
          </p:nvSpPr>
          <p:spPr>
            <a:xfrm>
              <a:off x="7806844" y="1149706"/>
              <a:ext cx="337820" cy="270345"/>
            </a:xfrm>
            <a:prstGeom prst="parallelogram">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Graphik"/>
                <a:ea typeface="+mn-ea"/>
                <a:cs typeface="+mn-cs"/>
              </a:endParaRPr>
            </a:p>
          </p:txBody>
        </p:sp>
        <p:sp>
          <p:nvSpPr>
            <p:cNvPr id="53" name="Parallelogram 52">
              <a:extLst>
                <a:ext uri="{FF2B5EF4-FFF2-40B4-BE49-F238E27FC236}">
                  <a16:creationId xmlns:a16="http://schemas.microsoft.com/office/drawing/2014/main" id="{B27C2585-348E-4E5B-8232-32EE810AB68C}"/>
                </a:ext>
              </a:extLst>
            </p:cNvPr>
            <p:cNvSpPr/>
            <p:nvPr/>
          </p:nvSpPr>
          <p:spPr>
            <a:xfrm>
              <a:off x="8060844" y="1149712"/>
              <a:ext cx="777240" cy="270345"/>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Graphik"/>
                <a:ea typeface="+mn-ea"/>
                <a:cs typeface="+mn-cs"/>
              </a:endParaRPr>
            </a:p>
          </p:txBody>
        </p:sp>
      </p:grpSp>
      <p:pic>
        <p:nvPicPr>
          <p:cNvPr id="11" name="Picture 112">
            <a:extLst>
              <a:ext uri="{FF2B5EF4-FFF2-40B4-BE49-F238E27FC236}">
                <a16:creationId xmlns:a16="http://schemas.microsoft.com/office/drawing/2014/main" id="{AB112E09-D8D7-8EBA-910A-E75F9FBA16EE}"/>
              </a:ext>
            </a:extLst>
          </p:cNvPr>
          <p:cNvPicPr>
            <a:picLocks noChangeAspect="1" noChangeArrowheads="1"/>
          </p:cNvPicPr>
          <p:nvPr/>
        </p:nvPicPr>
        <p:blipFill>
          <a:blip r:embed="rId3" cstate="print"/>
          <a:srcRect/>
          <a:stretch>
            <a:fillRect/>
          </a:stretch>
        </p:blipFill>
        <p:spPr bwMode="gray">
          <a:xfrm>
            <a:off x="7383207" y="-2787364"/>
            <a:ext cx="1339223" cy="660987"/>
          </a:xfrm>
          <a:prstGeom prst="rect">
            <a:avLst/>
          </a:prstGeom>
          <a:noFill/>
          <a:ln w="9525">
            <a:noFill/>
            <a:miter lim="800000"/>
            <a:headEnd/>
            <a:tailEnd/>
          </a:ln>
        </p:spPr>
      </p:pic>
      <p:pic>
        <p:nvPicPr>
          <p:cNvPr id="19" name="Picture 18" descr="A black and blue text&#10;&#10;Description automatically generated">
            <a:extLst>
              <a:ext uri="{FF2B5EF4-FFF2-40B4-BE49-F238E27FC236}">
                <a16:creationId xmlns:a16="http://schemas.microsoft.com/office/drawing/2014/main" id="{6674BB7D-5B4D-89AA-5332-47027AA4E5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6018" y="0"/>
            <a:ext cx="2278157" cy="1448034"/>
          </a:xfrm>
          <a:prstGeom prst="rect">
            <a:avLst/>
          </a:prstGeom>
        </p:spPr>
      </p:pic>
      <p:pic>
        <p:nvPicPr>
          <p:cNvPr id="1026" name="Picture 2">
            <a:extLst>
              <a:ext uri="{FF2B5EF4-FFF2-40B4-BE49-F238E27FC236}">
                <a16:creationId xmlns:a16="http://schemas.microsoft.com/office/drawing/2014/main" id="{39330D5C-F962-1480-300C-F305F2FAB6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9455" y="263367"/>
            <a:ext cx="351188" cy="709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EC0D5E2-412E-DF0D-F82F-15136EC2CBA8}"/>
              </a:ext>
            </a:extLst>
          </p:cNvPr>
          <p:cNvSpPr txBox="1"/>
          <p:nvPr/>
        </p:nvSpPr>
        <p:spPr>
          <a:xfrm>
            <a:off x="6347348" y="290257"/>
            <a:ext cx="2103397" cy="276999"/>
          </a:xfrm>
          <a:prstGeom prst="rect">
            <a:avLst/>
          </a:prstGeom>
          <a:noFill/>
        </p:spPr>
        <p:txBody>
          <a:bodyPr wrap="square" rtlCol="0">
            <a:spAutoFit/>
          </a:bodyPr>
          <a:lstStyle/>
          <a:p>
            <a:r>
              <a:rPr lang="en-US" sz="1200" dirty="0"/>
              <a:t>+91 6205436322</a:t>
            </a:r>
          </a:p>
        </p:txBody>
      </p:sp>
      <p:sp>
        <p:nvSpPr>
          <p:cNvPr id="5" name="TextBox 4">
            <a:extLst>
              <a:ext uri="{FF2B5EF4-FFF2-40B4-BE49-F238E27FC236}">
                <a16:creationId xmlns:a16="http://schemas.microsoft.com/office/drawing/2014/main" id="{2A39217E-E0D5-2E02-EE80-36153A090B96}"/>
              </a:ext>
            </a:extLst>
          </p:cNvPr>
          <p:cNvSpPr txBox="1"/>
          <p:nvPr/>
        </p:nvSpPr>
        <p:spPr>
          <a:xfrm>
            <a:off x="6394164" y="691986"/>
            <a:ext cx="5227646" cy="276999"/>
          </a:xfrm>
          <a:prstGeom prst="rect">
            <a:avLst/>
          </a:prstGeom>
          <a:noFill/>
        </p:spPr>
        <p:txBody>
          <a:bodyPr wrap="square" rtlCol="0">
            <a:spAutoFit/>
          </a:bodyPr>
          <a:lstStyle/>
          <a:p>
            <a:r>
              <a:rPr lang="en-US" sz="1200" dirty="0"/>
              <a:t>s.a.arun.kumar.gupta@accenture.com</a:t>
            </a:r>
          </a:p>
        </p:txBody>
      </p:sp>
    </p:spTree>
    <p:extLst>
      <p:ext uri="{BB962C8B-B14F-4D97-AF65-F5344CB8AC3E}">
        <p14:creationId xmlns:p14="http://schemas.microsoft.com/office/powerpoint/2010/main" val="2751816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TM03090434[[fn=Wood Type]]</Template>
  <TotalTime>2350</TotalTime>
  <Words>503</Words>
  <Application>Microsoft Office PowerPoint</Application>
  <PresentationFormat>Widescreen</PresentationFormat>
  <Paragraphs>57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Graphik</vt:lpstr>
      <vt:lpstr>Graphik Black</vt:lpstr>
      <vt:lpstr>Rockwell</vt:lpstr>
      <vt:lpstr>Rockwell Condensed</vt:lpstr>
      <vt:lpstr>Wingdings</vt:lpstr>
      <vt:lpstr>Wood Type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Vaishnavi C G, Pooja</dc:creator>
  <cp:lastModifiedBy>Arun Kumar Gupta, Shailvi</cp:lastModifiedBy>
  <cp:revision>22</cp:revision>
  <dcterms:created xsi:type="dcterms:W3CDTF">2022-12-19T07:42:58Z</dcterms:created>
  <dcterms:modified xsi:type="dcterms:W3CDTF">2025-04-28T13:17:01Z</dcterms:modified>
</cp:coreProperties>
</file>