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11280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413119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7894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155915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62315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33434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3E9415-A619-44B6-A5BA-E6885AC600F1}"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9481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3E9415-A619-44B6-A5BA-E6885AC600F1}"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06893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E9415-A619-44B6-A5BA-E6885AC600F1}"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67883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63432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75307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E9415-A619-44B6-A5BA-E6885AC600F1}" type="datetimeFigureOut">
              <a:rPr lang="en-IN" smtClean="0"/>
              <a:t>06-09-2020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A909F-2E4D-4A1D-A4A6-689A95ABB751}" type="slidenum">
              <a:rPr lang="en-IN" smtClean="0"/>
              <a:t>‹#›</a:t>
            </a:fld>
            <a:endParaRPr lang="en-IN"/>
          </a:p>
        </p:txBody>
      </p:sp>
    </p:spTree>
    <p:extLst>
      <p:ext uri="{BB962C8B-B14F-4D97-AF65-F5344CB8AC3E}">
        <p14:creationId xmlns:p14="http://schemas.microsoft.com/office/powerpoint/2010/main" val="5877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10" y="1457796"/>
            <a:ext cx="12192000" cy="2387600"/>
          </a:xfrm>
        </p:spPr>
        <p:txBody>
          <a:bodyPr>
            <a:noAutofit/>
          </a:bodyPr>
          <a:lstStyle/>
          <a:p>
            <a:r>
              <a:rPr lang="en-IN" sz="12000" dirty="0" smtClean="0">
                <a:latin typeface="Arial Black" panose="020B0A04020102020204" pitchFamily="34" charset="0"/>
              </a:rPr>
              <a:t>Toronto</a:t>
            </a:r>
            <a:r>
              <a:rPr lang="en-IN" sz="12000" dirty="0" smtClean="0"/>
              <a:t> </a:t>
            </a:r>
            <a:r>
              <a:rPr lang="en-IN" sz="12000" dirty="0" smtClean="0">
                <a:latin typeface="Arial Black" panose="020B0A04020102020204" pitchFamily="34" charset="0"/>
              </a:rPr>
              <a:t>Dataset</a:t>
            </a:r>
            <a:endParaRPr lang="en-IN" sz="12000" dirty="0">
              <a:latin typeface="Arial Black" panose="020B0A04020102020204" pitchFamily="34" charset="0"/>
            </a:endParaRPr>
          </a:p>
        </p:txBody>
      </p:sp>
      <p:sp>
        <p:nvSpPr>
          <p:cNvPr id="3" name="Subtitle 2"/>
          <p:cNvSpPr>
            <a:spLocks noGrp="1"/>
          </p:cNvSpPr>
          <p:nvPr>
            <p:ph type="subTitle" idx="1"/>
          </p:nvPr>
        </p:nvSpPr>
        <p:spPr>
          <a:xfrm>
            <a:off x="8332342" y="6185042"/>
            <a:ext cx="3859658" cy="672957"/>
          </a:xfrm>
        </p:spPr>
        <p:txBody>
          <a:bodyPr/>
          <a:lstStyle/>
          <a:p>
            <a:r>
              <a:rPr lang="en-IN" dirty="0" smtClean="0"/>
              <a:t>By-Shaily Jindal</a:t>
            </a:r>
            <a:endParaRPr lang="en-IN" dirty="0"/>
          </a:p>
        </p:txBody>
      </p:sp>
    </p:spTree>
    <p:extLst>
      <p:ext uri="{BB962C8B-B14F-4D97-AF65-F5344CB8AC3E}">
        <p14:creationId xmlns:p14="http://schemas.microsoft.com/office/powerpoint/2010/main" val="3467093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9988" y="206972"/>
            <a:ext cx="4586192" cy="532903"/>
          </a:xfrm>
          <a:prstGeom prst="rect">
            <a:avLst/>
          </a:prstGeom>
        </p:spPr>
        <p:txBody>
          <a:bodyPr wrap="none">
            <a:spAutoFit/>
          </a:bodyPr>
          <a:lstStyle/>
          <a:p>
            <a:pPr>
              <a:lnSpc>
                <a:spcPct val="107000"/>
              </a:lnSpc>
              <a:spcBef>
                <a:spcPts val="1200"/>
              </a:spcBef>
              <a:spcAft>
                <a:spcPts val="0"/>
              </a:spcAft>
            </a:pPr>
            <a:r>
              <a:rPr lang="en-IN" sz="2800" b="1" u="sng" dirty="0">
                <a:solidFill>
                  <a:srgbClr val="000000"/>
                </a:solidFill>
                <a:latin typeface="Calibri" panose="020F0502020204030204" pitchFamily="34" charset="0"/>
                <a:ea typeface="Times New Roman" panose="02020603050405020304" pitchFamily="18" charset="0"/>
                <a:cs typeface="Helvetica" panose="020B0604020202020204" pitchFamily="34" charset="0"/>
              </a:rPr>
              <a:t>All the good locations </a:t>
            </a:r>
            <a:r>
              <a:rPr lang="en-IN" sz="2800" b="1" u="sng" dirty="0" smtClean="0">
                <a:solidFill>
                  <a:srgbClr val="000000"/>
                </a:solidFill>
                <a:latin typeface="Calibri" panose="020F0502020204030204" pitchFamily="34" charset="0"/>
                <a:ea typeface="Times New Roman" panose="02020603050405020304" pitchFamily="18" charset="0"/>
                <a:cs typeface="Helvetica" panose="020B0604020202020204" pitchFamily="34" charset="0"/>
              </a:rPr>
              <a:t>centres</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452880" y="1107440"/>
            <a:ext cx="9509760" cy="5537200"/>
          </a:xfrm>
          <a:prstGeom prst="rect">
            <a:avLst/>
          </a:prstGeom>
        </p:spPr>
      </p:pic>
    </p:spTree>
    <p:extLst>
      <p:ext uri="{BB962C8B-B14F-4D97-AF65-F5344CB8AC3E}">
        <p14:creationId xmlns:p14="http://schemas.microsoft.com/office/powerpoint/2010/main" val="4129133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1673" y="216654"/>
            <a:ext cx="3353034" cy="523220"/>
          </a:xfrm>
          <a:prstGeom prst="rect">
            <a:avLst/>
          </a:prstGeom>
        </p:spPr>
        <p:txBody>
          <a:bodyPr wrap="none">
            <a:spAutoFit/>
          </a:bodyPr>
          <a:lstStyle/>
          <a:p>
            <a:r>
              <a:rPr lang="en-IN" sz="2800" b="1" u="sng" dirty="0">
                <a:solidFill>
                  <a:srgbClr val="000000"/>
                </a:solidFill>
                <a:latin typeface="Calibri" panose="020F0502020204030204" pitchFamily="34" charset="0"/>
                <a:ea typeface="Times New Roman" panose="02020603050405020304" pitchFamily="18" charset="0"/>
                <a:cs typeface="Helvetica" panose="020B0604020202020204" pitchFamily="34" charset="0"/>
              </a:rPr>
              <a:t>Best possible clusters</a:t>
            </a:r>
            <a:endParaRPr lang="en-IN" sz="2800" b="1" u="sng" dirty="0"/>
          </a:p>
        </p:txBody>
      </p:sp>
      <p:pic>
        <p:nvPicPr>
          <p:cNvPr id="3" name="Picture 2"/>
          <p:cNvPicPr/>
          <p:nvPr/>
        </p:nvPicPr>
        <p:blipFill>
          <a:blip r:embed="rId2"/>
          <a:stretch>
            <a:fillRect/>
          </a:stretch>
        </p:blipFill>
        <p:spPr>
          <a:xfrm>
            <a:off x="802640" y="924560"/>
            <a:ext cx="10627360" cy="5750560"/>
          </a:xfrm>
          <a:prstGeom prst="rect">
            <a:avLst/>
          </a:prstGeom>
        </p:spPr>
      </p:pic>
    </p:spTree>
    <p:extLst>
      <p:ext uri="{BB962C8B-B14F-4D97-AF65-F5344CB8AC3E}">
        <p14:creationId xmlns:p14="http://schemas.microsoft.com/office/powerpoint/2010/main" val="51488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880" y="172719"/>
            <a:ext cx="11308080" cy="4493538"/>
          </a:xfrm>
          <a:prstGeom prst="rect">
            <a:avLst/>
          </a:prstGeom>
        </p:spPr>
        <p:txBody>
          <a:bodyPr wrap="square">
            <a:spAutoFit/>
          </a:bodyPr>
          <a:lstStyle/>
          <a:p>
            <a:pPr algn="ctr"/>
            <a:r>
              <a:rPr lang="en-IN" sz="2800" b="1" u="sng" dirty="0" smtClean="0">
                <a:solidFill>
                  <a:srgbClr val="000000"/>
                </a:solidFill>
                <a:latin typeface="Calibri" panose="020F0502020204030204" pitchFamily="34" charset="0"/>
                <a:ea typeface="Calibri" panose="020F0502020204030204" pitchFamily="34" charset="0"/>
                <a:cs typeface="Helvetica" panose="020B0604020202020204" pitchFamily="34" charset="0"/>
              </a:rPr>
              <a:t>Result and conclusion</a:t>
            </a:r>
          </a:p>
          <a:p>
            <a:endParaRPr lang="en-IN" dirty="0">
              <a:solidFill>
                <a:srgbClr val="000000"/>
              </a:solidFill>
              <a:latin typeface="Calibri" panose="020F0502020204030204" pitchFamily="34" charset="0"/>
              <a:ea typeface="Calibri" panose="020F0502020204030204" pitchFamily="34" charset="0"/>
              <a:cs typeface="Helvetica" panose="020B0604020202020204" pitchFamily="34" charset="0"/>
            </a:endParaRPr>
          </a:p>
          <a:p>
            <a:r>
              <a:rPr lang="en-IN" sz="2400" dirty="0" smtClean="0">
                <a:solidFill>
                  <a:srgbClr val="000000"/>
                </a:solidFill>
                <a:latin typeface="Calibri" panose="020F0502020204030204" pitchFamily="34" charset="0"/>
                <a:ea typeface="Calibri" panose="020F0502020204030204" pitchFamily="34" charset="0"/>
                <a:cs typeface="Helvetica" panose="020B0604020202020204" pitchFamily="34" charset="0"/>
              </a:rPr>
              <a:t>Result </a:t>
            </a:r>
            <a:r>
              <a:rPr lang="en-IN" sz="2400" dirty="0">
                <a:solidFill>
                  <a:srgbClr val="000000"/>
                </a:solidFill>
                <a:latin typeface="Calibri" panose="020F0502020204030204" pitchFamily="34" charset="0"/>
                <a:ea typeface="Calibri" panose="020F0502020204030204" pitchFamily="34" charset="0"/>
                <a:cs typeface="Helvetica" panose="020B0604020202020204" pitchFamily="34" charset="0"/>
              </a:rPr>
              <a:t>of all this is 8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downtown </a:t>
            </a:r>
            <a:r>
              <a:rPr lang="en-IN" sz="2400" dirty="0" err="1">
                <a:solidFill>
                  <a:srgbClr val="000000"/>
                </a:solidFill>
                <a:latin typeface="Calibri" panose="020F0502020204030204" pitchFamily="34" charset="0"/>
                <a:ea typeface="Calibri" panose="020F0502020204030204" pitchFamily="34" charset="0"/>
                <a:cs typeface="Helvetica" panose="020B0604020202020204" pitchFamily="34" charset="0"/>
              </a:rPr>
              <a:t>toronto</a:t>
            </a:r>
            <a:r>
              <a:rPr lang="en-IN" sz="2400" dirty="0">
                <a:solidFill>
                  <a:srgbClr val="000000"/>
                </a:solidFill>
                <a:latin typeface="Calibri" panose="020F0502020204030204" pitchFamily="34" charset="0"/>
                <a:ea typeface="Calibri" panose="020F0502020204030204" pitchFamily="34" charset="0"/>
                <a:cs typeface="Helvetica" panose="020B0604020202020204" pitchFamily="34" charset="0"/>
              </a:rPr>
              <a:t>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a:t>
            </a:r>
            <a:endParaRPr lang="en-IN" sz="2400" dirty="0"/>
          </a:p>
        </p:txBody>
      </p:sp>
    </p:spTree>
    <p:extLst>
      <p:ext uri="{BB962C8B-B14F-4D97-AF65-F5344CB8AC3E}">
        <p14:creationId xmlns:p14="http://schemas.microsoft.com/office/powerpoint/2010/main" val="369003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103" y="550606"/>
            <a:ext cx="11061291" cy="4955203"/>
          </a:xfrm>
          <a:prstGeom prst="rect">
            <a:avLst/>
          </a:prstGeom>
          <a:noFill/>
        </p:spPr>
        <p:txBody>
          <a:bodyPr wrap="square" rtlCol="0">
            <a:spAutoFit/>
          </a:bodyPr>
          <a:lstStyle/>
          <a:p>
            <a:pPr algn="ctr"/>
            <a:r>
              <a:rPr lang="en-IN" sz="3200" b="1" u="sng" dirty="0" smtClean="0"/>
              <a:t>About Toronto City</a:t>
            </a:r>
          </a:p>
          <a:p>
            <a:pPr algn="ctr"/>
            <a:endParaRPr lang="en-IN" sz="3200" b="1" u="sng" dirty="0" smtClean="0"/>
          </a:p>
          <a:p>
            <a:pPr>
              <a:lnSpc>
                <a:spcPct val="150000"/>
              </a:lnSpc>
            </a:pPr>
            <a:r>
              <a:rPr lang="en-IN" sz="2400" dirty="0"/>
              <a:t>Toronto is the capital city of the Canadian province of Ontario. With a recorded population of 2,731,571 in </a:t>
            </a:r>
            <a:r>
              <a:rPr lang="en-IN" sz="2400" dirty="0" smtClean="0"/>
              <a:t>2016,</a:t>
            </a:r>
            <a:r>
              <a:rPr lang="en-IN" sz="2400" dirty="0"/>
              <a:t> it is the most populous city in Canada and the fourth most populous city in North America. The city is the anchor of the Golden Horseshoe, an urban agglomeration of 9,245,438 people (as of 2016) surrounding the western end of Lake Ontario</a:t>
            </a:r>
            <a:r>
              <a:rPr lang="en-IN" sz="2400" dirty="0" smtClean="0"/>
              <a:t>,</a:t>
            </a:r>
            <a:r>
              <a:rPr lang="en-IN" sz="2400" dirty="0"/>
              <a:t> while the Greater Toronto Area (GTA) proper had a 2016 population of 6,417,516. Toronto is an international centre of business, finance, arts, and culture, and is recognized as one of the most multicultural and cosmopolitan cities in the world</a:t>
            </a:r>
            <a:r>
              <a:rPr lang="en-IN" sz="2400" dirty="0" smtClean="0"/>
              <a:t>.</a:t>
            </a:r>
            <a:endParaRPr lang="en-IN" sz="2400" dirty="0"/>
          </a:p>
        </p:txBody>
      </p:sp>
    </p:spTree>
    <p:extLst>
      <p:ext uri="{BB962C8B-B14F-4D97-AF65-F5344CB8AC3E}">
        <p14:creationId xmlns:p14="http://schemas.microsoft.com/office/powerpoint/2010/main" val="343814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481781"/>
            <a:ext cx="11257936" cy="5139869"/>
          </a:xfrm>
          <a:prstGeom prst="rect">
            <a:avLst/>
          </a:prstGeom>
          <a:noFill/>
        </p:spPr>
        <p:txBody>
          <a:bodyPr wrap="square" rtlCol="0">
            <a:spAutoFit/>
          </a:bodyPr>
          <a:lstStyle/>
          <a:p>
            <a:pPr algn="ctr"/>
            <a:r>
              <a:rPr lang="en-IN" sz="3200" b="1" u="sng" dirty="0" smtClean="0"/>
              <a:t>About the data source</a:t>
            </a:r>
          </a:p>
          <a:p>
            <a:pPr algn="ctr"/>
            <a:endParaRPr lang="en-IN" sz="3200" b="1" u="sng" dirty="0" smtClean="0"/>
          </a:p>
          <a:p>
            <a:r>
              <a:rPr lang="en-IN" sz="2400" dirty="0"/>
              <a:t>Link- </a:t>
            </a:r>
            <a:r>
              <a:rPr lang="en-IN" sz="2400" dirty="0">
                <a:hlinkClick r:id="rId2"/>
              </a:rPr>
              <a:t>https://en.wikipedia.org/wiki/List_of_postal_codes_of_Canada:_M</a:t>
            </a:r>
            <a:endParaRPr lang="en-IN" sz="2400" dirty="0"/>
          </a:p>
          <a:p>
            <a:endParaRPr lang="en-IN" sz="2400" dirty="0"/>
          </a:p>
          <a:p>
            <a:r>
              <a:rPr lang="en-IN" sz="2400" dirty="0"/>
              <a:t>This is a list of postal codes in Canada where the first letter is M. Postal codes beginning with M are located within the city of Toronto in the province of Ontario. Only the first three characters are listed, corresponding to the Forward Sortation Area.</a:t>
            </a:r>
          </a:p>
          <a:p>
            <a:r>
              <a:rPr lang="en-IN" sz="2400" dirty="0"/>
              <a:t>Canada Post provides a free postal code look-up tool on its website, via its applications for such smartphones as the iPhone and BlackBerry, and sells hard-copy directories and CD-ROMs. Many vendors also sell validation tools, which allow customers to properly match addresses and postal codes. Hard-copy directories can also be consulted in all post offices, and some libraries.</a:t>
            </a:r>
          </a:p>
          <a:p>
            <a:endParaRPr lang="en-IN" sz="2400" dirty="0"/>
          </a:p>
        </p:txBody>
      </p:sp>
    </p:spTree>
    <p:extLst>
      <p:ext uri="{BB962C8B-B14F-4D97-AF65-F5344CB8AC3E}">
        <p14:creationId xmlns:p14="http://schemas.microsoft.com/office/powerpoint/2010/main" val="197377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7524" y="2225975"/>
            <a:ext cx="10097728" cy="3571985"/>
          </a:xfrm>
          <a:prstGeom prst="rect">
            <a:avLst/>
          </a:prstGeom>
        </p:spPr>
      </p:pic>
      <p:sp>
        <p:nvSpPr>
          <p:cNvPr id="3" name="TextBox 2"/>
          <p:cNvSpPr txBox="1"/>
          <p:nvPr/>
        </p:nvSpPr>
        <p:spPr>
          <a:xfrm>
            <a:off x="1120877" y="412955"/>
            <a:ext cx="10028904" cy="646331"/>
          </a:xfrm>
          <a:prstGeom prst="rect">
            <a:avLst/>
          </a:prstGeom>
          <a:noFill/>
        </p:spPr>
        <p:txBody>
          <a:bodyPr wrap="square" rtlCol="0">
            <a:spAutoFit/>
          </a:bodyPr>
          <a:lstStyle/>
          <a:p>
            <a:pPr algn="ctr"/>
            <a:r>
              <a:rPr lang="en-IN" sz="3600" b="1" u="sng" dirty="0" smtClean="0"/>
              <a:t>Example of data-set from origin</a:t>
            </a:r>
            <a:endParaRPr lang="en-IN" sz="3600" b="1" u="sng" dirty="0"/>
          </a:p>
        </p:txBody>
      </p:sp>
    </p:spTree>
    <p:extLst>
      <p:ext uri="{BB962C8B-B14F-4D97-AF65-F5344CB8AC3E}">
        <p14:creationId xmlns:p14="http://schemas.microsoft.com/office/powerpoint/2010/main" val="73219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383458"/>
            <a:ext cx="11189110" cy="1969770"/>
          </a:xfrm>
          <a:prstGeom prst="rect">
            <a:avLst/>
          </a:prstGeom>
          <a:noFill/>
        </p:spPr>
        <p:txBody>
          <a:bodyPr wrap="square" rtlCol="0">
            <a:spAutoFit/>
          </a:bodyPr>
          <a:lstStyle/>
          <a:p>
            <a:pPr algn="ctr"/>
            <a:r>
              <a:rPr lang="en-IN" sz="3200" u="sng" dirty="0" smtClean="0"/>
              <a:t>Plotting of available points</a:t>
            </a:r>
          </a:p>
          <a:p>
            <a:endParaRPr lang="en-IN" dirty="0"/>
          </a:p>
          <a:p>
            <a:r>
              <a:rPr lang="en-IN" dirty="0" smtClean="0"/>
              <a:t>Another data set was used for combining </a:t>
            </a:r>
            <a:r>
              <a:rPr lang="en-IN" dirty="0" err="1" smtClean="0"/>
              <a:t>postalcodes</a:t>
            </a:r>
            <a:r>
              <a:rPr lang="en-IN" dirty="0" smtClean="0"/>
              <a:t> with latitude and longitude of the data</a:t>
            </a:r>
          </a:p>
          <a:p>
            <a:endParaRPr lang="en-IN" dirty="0"/>
          </a:p>
          <a:p>
            <a:r>
              <a:rPr lang="en-IN" dirty="0" smtClean="0"/>
              <a:t>Map for </a:t>
            </a:r>
            <a:r>
              <a:rPr lang="en-IN" dirty="0" err="1" smtClean="0"/>
              <a:t>datapoints</a:t>
            </a:r>
            <a:r>
              <a:rPr lang="en-IN" dirty="0" smtClean="0"/>
              <a:t> available—</a:t>
            </a:r>
          </a:p>
          <a:p>
            <a:endParaRPr lang="en-IN" dirty="0"/>
          </a:p>
        </p:txBody>
      </p:sp>
      <p:pic>
        <p:nvPicPr>
          <p:cNvPr id="3" name="Picture 2"/>
          <p:cNvPicPr>
            <a:picLocks noChangeAspect="1"/>
          </p:cNvPicPr>
          <p:nvPr/>
        </p:nvPicPr>
        <p:blipFill>
          <a:blip r:embed="rId2"/>
          <a:stretch>
            <a:fillRect/>
          </a:stretch>
        </p:blipFill>
        <p:spPr>
          <a:xfrm>
            <a:off x="2723536" y="2169043"/>
            <a:ext cx="7476510" cy="4457438"/>
          </a:xfrm>
          <a:prstGeom prst="rect">
            <a:avLst/>
          </a:prstGeom>
        </p:spPr>
      </p:pic>
    </p:spTree>
    <p:extLst>
      <p:ext uri="{BB962C8B-B14F-4D97-AF65-F5344CB8AC3E}">
        <p14:creationId xmlns:p14="http://schemas.microsoft.com/office/powerpoint/2010/main" val="327890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413" y="511277"/>
            <a:ext cx="10697497" cy="2185214"/>
          </a:xfrm>
          <a:prstGeom prst="rect">
            <a:avLst/>
          </a:prstGeom>
          <a:noFill/>
        </p:spPr>
        <p:txBody>
          <a:bodyPr wrap="square" rtlCol="0">
            <a:spAutoFit/>
          </a:bodyPr>
          <a:lstStyle/>
          <a:p>
            <a:pPr algn="ctr"/>
            <a:r>
              <a:rPr lang="en-IN" sz="3200" b="1" u="sng" dirty="0" smtClean="0"/>
              <a:t>Final Dataset for analysis and clustering</a:t>
            </a:r>
          </a:p>
          <a:p>
            <a:endParaRPr lang="en-IN" sz="1600" dirty="0"/>
          </a:p>
          <a:p>
            <a:pPr>
              <a:lnSpc>
                <a:spcPct val="150000"/>
              </a:lnSpc>
            </a:pPr>
            <a:r>
              <a:rPr lang="en-IN" sz="2400" dirty="0" smtClean="0"/>
              <a:t>Finally using foursquare API we created dataset including neighbourhoods, venue name, venue category and it’s coordinates for analysis.</a:t>
            </a:r>
          </a:p>
          <a:p>
            <a:endParaRPr lang="en-IN" sz="1600" dirty="0"/>
          </a:p>
        </p:txBody>
      </p:sp>
      <p:pic>
        <p:nvPicPr>
          <p:cNvPr id="3" name="Picture 2"/>
          <p:cNvPicPr>
            <a:picLocks noChangeAspect="1"/>
          </p:cNvPicPr>
          <p:nvPr/>
        </p:nvPicPr>
        <p:blipFill>
          <a:blip r:embed="rId2"/>
          <a:stretch>
            <a:fillRect/>
          </a:stretch>
        </p:blipFill>
        <p:spPr>
          <a:xfrm>
            <a:off x="1160977" y="2762095"/>
            <a:ext cx="9733610" cy="1868899"/>
          </a:xfrm>
          <a:prstGeom prst="rect">
            <a:avLst/>
          </a:prstGeom>
        </p:spPr>
      </p:pic>
    </p:spTree>
    <p:extLst>
      <p:ext uri="{BB962C8B-B14F-4D97-AF65-F5344CB8AC3E}">
        <p14:creationId xmlns:p14="http://schemas.microsoft.com/office/powerpoint/2010/main" val="2481065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458" y="425421"/>
            <a:ext cx="11425084" cy="5438540"/>
          </a:xfrm>
          <a:prstGeom prst="rect">
            <a:avLst/>
          </a:prstGeom>
        </p:spPr>
        <p:txBody>
          <a:bodyPr wrap="square">
            <a:spAutoFit/>
          </a:bodyPr>
          <a:lstStyle/>
          <a:p>
            <a:pPr marL="228600" algn="ctr">
              <a:lnSpc>
                <a:spcPct val="107000"/>
              </a:lnSpc>
              <a:spcBef>
                <a:spcPts val="1200"/>
              </a:spcBef>
              <a:spcAft>
                <a:spcPts val="0"/>
              </a:spcAft>
            </a:pPr>
            <a:r>
              <a:rPr lang="en-IN" sz="2400" b="1" u="sng" dirty="0">
                <a:latin typeface="Calibri" panose="020F0502020204030204" pitchFamily="34" charset="0"/>
                <a:ea typeface="Times New Roman" panose="02020603050405020304" pitchFamily="18" charset="0"/>
                <a:cs typeface="Helvetica" panose="020B0604020202020204" pitchFamily="34" charset="0"/>
              </a:rPr>
              <a:t>After out </a:t>
            </a:r>
            <a:r>
              <a:rPr lang="en-IN" sz="2400" b="1" u="sng" dirty="0" smtClean="0">
                <a:latin typeface="Calibri" panose="020F0502020204030204" pitchFamily="34" charset="0"/>
                <a:ea typeface="Times New Roman" panose="02020603050405020304" pitchFamily="18" charset="0"/>
                <a:cs typeface="Helvetica" panose="020B0604020202020204" pitchFamily="34" charset="0"/>
              </a:rPr>
              <a:t>analysis</a:t>
            </a:r>
            <a:endParaRPr lang="en-IN" sz="2400" b="1" u="sng"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Bef>
                <a:spcPts val="1200"/>
              </a:spcBef>
              <a:spcAft>
                <a:spcPts val="0"/>
              </a:spcAft>
            </a:pPr>
            <a:r>
              <a:rPr lang="en-IN" dirty="0">
                <a:latin typeface="Calibri" panose="020F0502020204030204" pitchFamily="34" charset="0"/>
                <a:ea typeface="Times New Roman" panose="02020603050405020304" pitchFamily="18" charset="0"/>
                <a:cs typeface="Helvetica" panose="020B0604020202020204" pitchFamily="34"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spcAft>
                <a:spcPts val="0"/>
              </a:spcAft>
              <a:buSzPts val="1000"/>
              <a:buFont typeface="Symbol" panose="05050102010706020507" pitchFamily="18"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a typeface="Times New Roman" panose="02020603050405020304" pitchFamily="18" charset="0"/>
                <a:cs typeface="Courier New" panose="02070309020205020404" pitchFamily="49" charset="0"/>
              </a:rPr>
              <a:t>Total number of restaurants: 483</a:t>
            </a:r>
            <a:endParaRPr lang="en-IN" sz="2400" dirty="0">
              <a:ea typeface="Calibri" panose="020F0502020204030204" pitchFamily="34" charset="0"/>
              <a:cs typeface="Times New Roman" panose="02020603050405020304" pitchFamily="18" charset="0"/>
            </a:endParaRPr>
          </a:p>
          <a:p>
            <a:pPr marL="342900" lvl="0" indent="-342900" fontAlgn="base" latinLnBrk="1">
              <a:lnSpc>
                <a:spcPct val="107000"/>
              </a:lnSpc>
              <a:spcAft>
                <a:spcPts val="0"/>
              </a:spcAft>
              <a:buSzPts val="1000"/>
              <a:buFont typeface="Symbol" panose="05050102010706020507" pitchFamily="18"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a typeface="Times New Roman" panose="02020603050405020304" pitchFamily="18" charset="0"/>
                <a:cs typeface="Courier New" panose="02070309020205020404" pitchFamily="49" charset="0"/>
              </a:rPr>
              <a:t>Total number of Italian restaurants: 40</a:t>
            </a:r>
            <a:endParaRPr lang="en-IN" sz="2400" dirty="0">
              <a:ea typeface="Calibri" panose="020F0502020204030204" pitchFamily="34" charset="0"/>
              <a:cs typeface="Times New Roman" panose="02020603050405020304" pitchFamily="18" charset="0"/>
            </a:endParaRPr>
          </a:p>
          <a:p>
            <a:pPr marL="342900" lvl="0" indent="-342900" fontAlgn="base" latinLnBrk="1">
              <a:lnSpc>
                <a:spcPct val="107000"/>
              </a:lnSpc>
              <a:spcAft>
                <a:spcPts val="0"/>
              </a:spcAft>
              <a:buSzPts val="1000"/>
              <a:buFont typeface="Symbol" panose="05050102010706020507" pitchFamily="18" charset="2"/>
              <a:buChar char=""/>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a typeface="Times New Roman" panose="02020603050405020304" pitchFamily="18" charset="0"/>
                <a:cs typeface="Courier New" panose="02070309020205020404" pitchFamily="49" charset="0"/>
              </a:rPr>
              <a:t>Percentage of Italian restaurants: 8.28%</a:t>
            </a:r>
            <a:endParaRPr lang="en-IN" sz="2400" dirty="0">
              <a:ea typeface="Calibri" panose="020F0502020204030204" pitchFamily="34" charset="0"/>
              <a:cs typeface="Times New Roman" panose="02020603050405020304" pitchFamily="18" charset="0"/>
            </a:endParaRPr>
          </a:p>
          <a:p>
            <a:pPr>
              <a:lnSpc>
                <a:spcPct val="107000"/>
              </a:lnSpc>
              <a:spcAft>
                <a:spcPts val="0"/>
              </a:spcAft>
            </a:pPr>
            <a:r>
              <a:rPr lang="en-IN" sz="2400" b="1" i="1" dirty="0">
                <a:ea typeface="Times New Roman" panose="02020603050405020304" pitchFamily="18" charset="0"/>
                <a:cs typeface="Helvetica" panose="020B0604020202020204" pitchFamily="34" charset="0"/>
              </a:rPr>
              <a:t> </a:t>
            </a:r>
            <a:endParaRPr lang="en-IN" sz="2400" dirty="0">
              <a:ea typeface="Calibri" panose="020F0502020204030204" pitchFamily="34" charset="0"/>
              <a:cs typeface="Times New Roman" panose="02020603050405020304" pitchFamily="18" charset="0"/>
            </a:endParaRPr>
          </a:p>
          <a:p>
            <a:pPr>
              <a:lnSpc>
                <a:spcPct val="107000"/>
              </a:lnSpc>
              <a:spcAft>
                <a:spcPts val="0"/>
              </a:spcAft>
            </a:pPr>
            <a:r>
              <a:rPr lang="en-IN" sz="2400" b="1" i="1" dirty="0">
                <a:ea typeface="Times New Roman" panose="02020603050405020304" pitchFamily="18" charset="0"/>
                <a:cs typeface="Helvetica" panose="020B0604020202020204" pitchFamily="34" charset="0"/>
              </a:rPr>
              <a:t> </a:t>
            </a:r>
            <a:endParaRPr lang="en-IN" sz="2400" dirty="0">
              <a:ea typeface="Calibri" panose="020F0502020204030204" pitchFamily="34" charset="0"/>
              <a:cs typeface="Times New Roman" panose="02020603050405020304" pitchFamily="18" charset="0"/>
            </a:endParaRPr>
          </a:p>
          <a:p>
            <a:pPr>
              <a:lnSpc>
                <a:spcPct val="107000"/>
              </a:lnSpc>
              <a:spcAft>
                <a:spcPts val="0"/>
              </a:spcAft>
            </a:pPr>
            <a:r>
              <a:rPr lang="en-IN" sz="2400" b="1" i="1" dirty="0">
                <a:ea typeface="Times New Roman" panose="02020603050405020304" pitchFamily="18" charset="0"/>
                <a:cs typeface="Helvetica" panose="020B0604020202020204" pitchFamily="34" charset="0"/>
              </a:rPr>
              <a:t>This is good number to start as no is very less.</a:t>
            </a:r>
            <a:endParaRPr lang="en-IN" sz="2400" dirty="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400" dirty="0">
                <a:ea typeface="Times New Roman" panose="02020603050405020304" pitchFamily="18" charset="0"/>
                <a:cs typeface="Helvetica" panose="020B0604020202020204" pitchFamily="34" charset="0"/>
              </a:rPr>
              <a:t>Looking good. So now we have all the restaurants in area within few kilometres from Downtown Toronto, and we know which ones are Italian restaurants! We also know which restaurants exactly are in vicinity of every neighbourhood candidate centre.</a:t>
            </a:r>
            <a:endParaRPr lang="en-IN" sz="2400" dirty="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SzPts val="1000"/>
              <a:buFont typeface="Symbol" panose="05050102010706020507" pitchFamily="18" charset="2"/>
              <a:buChar char=""/>
              <a:tabLst>
                <a:tab pos="457200" algn="l"/>
              </a:tabLst>
            </a:pPr>
            <a:r>
              <a:rPr lang="en-IN" sz="2400" dirty="0">
                <a:ea typeface="Times New Roman" panose="02020603050405020304" pitchFamily="18" charset="0"/>
                <a:cs typeface="Helvetica" panose="020B0604020202020204" pitchFamily="34" charset="0"/>
              </a:rPr>
              <a:t>This concludes the data gathering phase - we're now ready to use this data for analysis to produce the report on optimal locations for a new Italian restaurant!</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5293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137" y="1168989"/>
            <a:ext cx="8494583" cy="51137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 y="195590"/>
            <a:ext cx="12191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algn="ctr" eaLnBrk="0" fontAlgn="base" hangingPunct="0">
              <a:spcBef>
                <a:spcPct val="0"/>
              </a:spcBef>
              <a:spcAft>
                <a:spcPct val="0"/>
              </a:spcAft>
            </a:pPr>
            <a:r>
              <a:rPr lang="en-US" altLang="en-US" sz="2800" b="1" u="sng" dirty="0" smtClean="0">
                <a:solidFill>
                  <a:srgbClr val="000000"/>
                </a:solidFill>
                <a:latin typeface="Calibri" panose="020F0502020204030204" pitchFamily="34" charset="0"/>
                <a:ea typeface="Times New Roman" panose="02020603050405020304" pitchFamily="18" charset="0"/>
                <a:cs typeface="Helvetica" panose="020B0604020202020204" pitchFamily="34" charset="0"/>
              </a:rPr>
              <a:t>Red </a:t>
            </a:r>
            <a:r>
              <a:rPr lang="en-US" altLang="en-US" sz="2800" b="1" u="sng" dirty="0">
                <a:solidFill>
                  <a:srgbClr val="000000"/>
                </a:solidFill>
                <a:latin typeface="Calibri" panose="020F0502020204030204" pitchFamily="34" charset="0"/>
                <a:ea typeface="Times New Roman" panose="02020603050405020304" pitchFamily="18" charset="0"/>
                <a:cs typeface="Helvetica" panose="020B0604020202020204" pitchFamily="34" charset="0"/>
              </a:rPr>
              <a:t>shows </a:t>
            </a:r>
            <a:r>
              <a:rPr lang="en-US" altLang="en-US" sz="2800" b="1" u="sng" dirty="0" smtClean="0">
                <a:solidFill>
                  <a:srgbClr val="000000"/>
                </a:solidFill>
                <a:latin typeface="Calibri" panose="020F0502020204030204" pitchFamily="34" charset="0"/>
                <a:ea typeface="Times New Roman" panose="02020603050405020304" pitchFamily="18" charset="0"/>
                <a:cs typeface="Helvetica" panose="020B0604020202020204" pitchFamily="34" charset="0"/>
              </a:rPr>
              <a:t>Italian </a:t>
            </a:r>
            <a:r>
              <a:rPr lang="en-US" altLang="en-US" sz="2800" b="1" u="sng" dirty="0">
                <a:solidFill>
                  <a:srgbClr val="000000"/>
                </a:solidFill>
                <a:latin typeface="Calibri" panose="020F0502020204030204" pitchFamily="34" charset="0"/>
                <a:ea typeface="Times New Roman" panose="02020603050405020304" pitchFamily="18" charset="0"/>
                <a:cs typeface="Helvetica" panose="020B0604020202020204" pitchFamily="34" charset="0"/>
              </a:rPr>
              <a:t>restaurants, blue shows restaurants</a:t>
            </a:r>
            <a:endParaRPr lang="en-US" altLang="en-US" sz="2800" b="1" u="sng" dirty="0">
              <a:latin typeface="Arial" panose="020B0604020202020204" pitchFamily="34" charset="0"/>
            </a:endParaRPr>
          </a:p>
        </p:txBody>
      </p:sp>
    </p:spTree>
    <p:extLst>
      <p:ext uri="{BB962C8B-B14F-4D97-AF65-F5344CB8AC3E}">
        <p14:creationId xmlns:p14="http://schemas.microsoft.com/office/powerpoint/2010/main" val="202537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 y="638016"/>
            <a:ext cx="6096000" cy="1477328"/>
          </a:xfrm>
          <a:prstGeom prst="rect">
            <a:avLst/>
          </a:prstGeom>
        </p:spPr>
        <p:txBody>
          <a:bodyPr>
            <a:spAutoFit/>
          </a:bodyPr>
          <a:lstStyle/>
          <a:p>
            <a:r>
              <a:rPr lang="en-IN" dirty="0"/>
              <a:t>Number of localities with no </a:t>
            </a:r>
            <a:r>
              <a:rPr lang="en-IN" dirty="0" err="1"/>
              <a:t>italian</a:t>
            </a:r>
            <a:r>
              <a:rPr lang="en-IN" dirty="0"/>
              <a:t> restaurant is 74</a:t>
            </a:r>
          </a:p>
          <a:p>
            <a:r>
              <a:rPr lang="en-IN" dirty="0"/>
              <a:t>Number of localities with no restaurant is 36</a:t>
            </a:r>
          </a:p>
          <a:p>
            <a:r>
              <a:rPr lang="en-IN" dirty="0"/>
              <a:t>After this I added latitude and longitudes of nearest Italian restaurants as well as distance from centre and Italian restaurants.</a:t>
            </a:r>
          </a:p>
        </p:txBody>
      </p:sp>
      <p:pic>
        <p:nvPicPr>
          <p:cNvPr id="5" name="Picture 4"/>
          <p:cNvPicPr/>
          <p:nvPr/>
        </p:nvPicPr>
        <p:blipFill>
          <a:blip r:embed="rId2"/>
          <a:stretch>
            <a:fillRect/>
          </a:stretch>
        </p:blipFill>
        <p:spPr>
          <a:xfrm>
            <a:off x="1280160" y="2214880"/>
            <a:ext cx="9469120" cy="4450080"/>
          </a:xfrm>
          <a:prstGeom prst="rect">
            <a:avLst/>
          </a:prstGeom>
        </p:spPr>
      </p:pic>
    </p:spTree>
    <p:extLst>
      <p:ext uri="{BB962C8B-B14F-4D97-AF65-F5344CB8AC3E}">
        <p14:creationId xmlns:p14="http://schemas.microsoft.com/office/powerpoint/2010/main" val="2876215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644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Courier New</vt:lpstr>
      <vt:lpstr>Helvetica</vt:lpstr>
      <vt:lpstr>Symbol</vt:lpstr>
      <vt:lpstr>Times New Roman</vt:lpstr>
      <vt:lpstr>Office Theme</vt:lpstr>
      <vt:lpstr>Toronto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Dataset</dc:title>
  <dc:creator>Jindal, Shaily</dc:creator>
  <cp:lastModifiedBy>Jindal, Shaily</cp:lastModifiedBy>
  <cp:revision>8</cp:revision>
  <dcterms:created xsi:type="dcterms:W3CDTF">2020-09-06T04:42:15Z</dcterms:created>
  <dcterms:modified xsi:type="dcterms:W3CDTF">2020-09-06T06:34:24Z</dcterms:modified>
</cp:coreProperties>
</file>