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AFCAC3-FE4D-40CA-AB9E-0CCF759A9231}" v="1" dt="2023-12-20T18:00:47.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6" d="100"/>
          <a:sy n="36" d="100"/>
        </p:scale>
        <p:origin x="9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12/20/2023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A9CD-5FF1-DE09-8196-B5A12B5F6A2E}"/>
              </a:ext>
            </a:extLst>
          </p:cNvPr>
          <p:cNvSpPr>
            <a:spLocks noGrp="1"/>
          </p:cNvSpPr>
          <p:nvPr>
            <p:ph type="ctrTitle"/>
          </p:nvPr>
        </p:nvSpPr>
        <p:spPr/>
        <p:txBody>
          <a:bodyPr>
            <a:normAutofit fontScale="90000"/>
          </a:bodyPr>
          <a:lstStyle/>
          <a:p>
            <a:r>
              <a:rPr lang="en-US" sz="4400" b="1" dirty="0">
                <a:effectLst/>
                <a:latin typeface="Cambria" panose="02040503050406030204" pitchFamily="18" charset="0"/>
                <a:ea typeface="Times New Roman" panose="02020603050405020304" pitchFamily="18" charset="0"/>
              </a:rPr>
              <a:t>REPORT ON MEDICAL RECORDS</a:t>
            </a:r>
            <a:br>
              <a:rPr lang="en-IN" dirty="0">
                <a:effectLst/>
                <a:latin typeface="Times New Roman" panose="02020603050405020304" pitchFamily="18" charset="0"/>
                <a:ea typeface="Times New Roman" panose="02020603050405020304" pitchFamily="18" charset="0"/>
              </a:rPr>
            </a:br>
            <a:endParaRPr lang="en-IN" sz="6000" dirty="0"/>
          </a:p>
        </p:txBody>
      </p:sp>
      <p:sp>
        <p:nvSpPr>
          <p:cNvPr id="3" name="Subtitle 2">
            <a:extLst>
              <a:ext uri="{FF2B5EF4-FFF2-40B4-BE49-F238E27FC236}">
                <a16:creationId xmlns:a16="http://schemas.microsoft.com/office/drawing/2014/main" id="{FB30BA7A-56FB-DBD5-237D-B61D2DC386CB}"/>
              </a:ext>
            </a:extLst>
          </p:cNvPr>
          <p:cNvSpPr>
            <a:spLocks noGrp="1"/>
          </p:cNvSpPr>
          <p:nvPr>
            <p:ph type="subTitle" idx="1"/>
          </p:nvPr>
        </p:nvSpPr>
        <p:spPr>
          <a:xfrm>
            <a:off x="599227" y="2495444"/>
            <a:ext cx="10993546" cy="590321"/>
          </a:xfrm>
        </p:spPr>
        <p:txBody>
          <a:bodyPr>
            <a:noAutofit/>
          </a:bodyPr>
          <a:lstStyle/>
          <a:p>
            <a:r>
              <a:rPr lang="en-IN" sz="1400" dirty="0"/>
              <a:t>Shaily Antala</a:t>
            </a:r>
          </a:p>
          <a:p>
            <a:r>
              <a:rPr lang="en-IN" sz="1400" dirty="0"/>
              <a:t>20220701037</a:t>
            </a:r>
          </a:p>
        </p:txBody>
      </p:sp>
    </p:spTree>
    <p:extLst>
      <p:ext uri="{BB962C8B-B14F-4D97-AF65-F5344CB8AC3E}">
        <p14:creationId xmlns:p14="http://schemas.microsoft.com/office/powerpoint/2010/main" val="402886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1D581E-5479-37B0-02FC-9A3601BB7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3900"/>
            <a:ext cx="12192000" cy="6134100"/>
          </a:xfrm>
          <a:prstGeom prst="rect">
            <a:avLst/>
          </a:prstGeom>
        </p:spPr>
      </p:pic>
    </p:spTree>
    <p:extLst>
      <p:ext uri="{BB962C8B-B14F-4D97-AF65-F5344CB8AC3E}">
        <p14:creationId xmlns:p14="http://schemas.microsoft.com/office/powerpoint/2010/main" val="328348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8A9090-7A31-49BA-F730-C0933AF3A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12191999" cy="6172200"/>
          </a:xfrm>
          <a:prstGeom prst="rect">
            <a:avLst/>
          </a:prstGeom>
        </p:spPr>
      </p:pic>
    </p:spTree>
    <p:extLst>
      <p:ext uri="{BB962C8B-B14F-4D97-AF65-F5344CB8AC3E}">
        <p14:creationId xmlns:p14="http://schemas.microsoft.com/office/powerpoint/2010/main" val="353970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4A5C88-B4A0-D433-1338-E0A2B9D55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8500"/>
            <a:ext cx="12191999" cy="6159500"/>
          </a:xfrm>
          <a:prstGeom prst="rect">
            <a:avLst/>
          </a:prstGeom>
        </p:spPr>
      </p:pic>
    </p:spTree>
    <p:extLst>
      <p:ext uri="{BB962C8B-B14F-4D97-AF65-F5344CB8AC3E}">
        <p14:creationId xmlns:p14="http://schemas.microsoft.com/office/powerpoint/2010/main" val="149369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C97EE4-81A3-F531-6ED1-AB58064DA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8500"/>
            <a:ext cx="12191999" cy="6159500"/>
          </a:xfrm>
          <a:prstGeom prst="rect">
            <a:avLst/>
          </a:prstGeom>
        </p:spPr>
      </p:pic>
    </p:spTree>
    <p:extLst>
      <p:ext uri="{BB962C8B-B14F-4D97-AF65-F5344CB8AC3E}">
        <p14:creationId xmlns:p14="http://schemas.microsoft.com/office/powerpoint/2010/main" val="266159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5A9C-0EC7-EFA2-0209-FB2E14B7E27A}"/>
              </a:ext>
            </a:extLst>
          </p:cNvPr>
          <p:cNvSpPr>
            <a:spLocks noGrp="1"/>
          </p:cNvSpPr>
          <p:nvPr>
            <p:ph type="title"/>
          </p:nvPr>
        </p:nvSpPr>
        <p:spPr>
          <a:xfrm>
            <a:off x="428792" y="1299056"/>
            <a:ext cx="11029616" cy="1013800"/>
          </a:xfrm>
        </p:spPr>
        <p:txBody>
          <a:bodyPr>
            <a:noAutofit/>
          </a:bodyPr>
          <a:lstStyle/>
          <a:p>
            <a:r>
              <a:rPr lang="en-US" sz="4000" b="1" spc="15" dirty="0">
                <a:effectLst/>
                <a:latin typeface="Times New Roman" panose="02020603050405020304" pitchFamily="18" charset="0"/>
                <a:ea typeface="Times New Roman" panose="02020603050405020304" pitchFamily="18" charset="0"/>
              </a:rPr>
              <a:t>DATASET DESCRIPTION </a:t>
            </a:r>
            <a:br>
              <a:rPr lang="en-IN" sz="4000" dirty="0">
                <a:effectLst/>
                <a:latin typeface="Times New Roman" panose="02020603050405020304" pitchFamily="18" charset="0"/>
                <a:ea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06A14C5A-34BE-1FFF-5033-6B4709E015DA}"/>
              </a:ext>
            </a:extLst>
          </p:cNvPr>
          <p:cNvSpPr>
            <a:spLocks noGrp="1"/>
          </p:cNvSpPr>
          <p:nvPr>
            <p:ph idx="1"/>
          </p:nvPr>
        </p:nvSpPr>
        <p:spPr>
          <a:xfrm>
            <a:off x="581192" y="2469254"/>
            <a:ext cx="11029615" cy="3678303"/>
          </a:xfrm>
        </p:spPr>
        <p:txBody>
          <a:bodyPr>
            <a:noAutofit/>
          </a:bodyPr>
          <a:lstStyle/>
          <a:p>
            <a:pPr marL="0" indent="0">
              <a:buNone/>
            </a:pPr>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consists of the following key attributes: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Name:  patients name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Age:  patients age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Gender:  patients gender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Blood type:  patients blood type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Medical condition: the medical condition for which the patient is being treated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Doctor: the doctor assigned to the respective patient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Hospital: the hospital where the patient is admitted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Insurance provider: the patients insurance provider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Billing amount: the total billing amount for the treatment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Room number: the room number where the patient will be staying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Admission type: the type of admission (elective, emergency, urgent)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Medication: the medication prescribed to the patient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Test results: the results of the medical treatments conducted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5C2907-0A7D-5B55-35A6-7A6E3A571C8D}"/>
              </a:ext>
            </a:extLst>
          </p:cNvPr>
          <p:cNvSpPr txBox="1"/>
          <p:nvPr/>
        </p:nvSpPr>
        <p:spPr>
          <a:xfrm>
            <a:off x="465220" y="657726"/>
            <a:ext cx="11277601" cy="6247864"/>
          </a:xfrm>
          <a:prstGeom prst="rect">
            <a:avLst/>
          </a:prstGeom>
          <a:noFill/>
        </p:spPr>
        <p:txBody>
          <a:bodyPr wrap="square" rtlCol="0">
            <a:spAutoFit/>
          </a:bodyPr>
          <a:lstStyle/>
          <a:p>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As the dataset showcases the occurrence of some common medical conditions it becomes essential to have a basic understanding of these.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The different conditions includes diabetes, asthma, obesity, hypertension, cancer and arthritis.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Diabetes: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It is a chronic condition caused due to elevated blood sugar levels. Researchers found studies that talks on various management strategies such as proper medication, lifestyle modifications, role of healthcare providers. Various other sources tell the impact of diabetes based on different age groups.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Asthma:</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It is a respiratory based condition which affects a person’s airways causing breathing issues and related difficulties. The most preferred treatments for emergency interventions, as per the latest advancements is the use of inhalers (e.g. Lipitor). This conditions degree of affecting a person can be influenced by age, gender and even blood type.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Obesity: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It is seen as a general cause affecting every 5 people out of 8 at most. This condition is associated with health risks including hypertension and diabetes. Researches also conclude the role of genes might be significant in causing it but its cure and treatments involves the basic or regular prescribed medication to control and prevent the situation from getting out of hands.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11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006062-4B18-53F0-1FE0-21F0A4AFDF8D}"/>
              </a:ext>
            </a:extLst>
          </p:cNvPr>
          <p:cNvSpPr txBox="1"/>
          <p:nvPr/>
        </p:nvSpPr>
        <p:spPr>
          <a:xfrm>
            <a:off x="433137" y="802104"/>
            <a:ext cx="11293641" cy="5324535"/>
          </a:xfrm>
          <a:prstGeom prst="rect">
            <a:avLst/>
          </a:prstGeom>
          <a:noFill/>
        </p:spPr>
        <p:txBody>
          <a:bodyPr wrap="square" rtlCol="0">
            <a:spAutoFit/>
          </a:bodyPr>
          <a:lstStyle/>
          <a:p>
            <a:pPr lvl="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Hypertension: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This can also be classified as one of the most common form of condition among all age groups. It is characterized as a result of high blood pressure. It has a correlation with diabetes and obesity. Treatments  focuses on medications but majorly on lifestyle improvements that involves getting the patients mental health fit and to make their daily tasks get done, stress and tension free manner.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Cancer: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It is a very serious condition if chronic, but even a slightest hint of cancerous cells can be a fatal sign. It is a disease cased due to uncontrolled cell growth. This may cause a person to lose their hair. Many treatments involving medications like penicillin alongside of chemotherapy seems to get better outcomes. Researches show emerging new therapy forms and personalized medicine for cancer patients.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Arthritis: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This condition results in inflammation of the joints. Various advancements in treatments include medications such as </a:t>
            </a:r>
            <a:r>
              <a:rPr lang="en-US" sz="2000" spc="15" dirty="0" err="1">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lbuprofen</a:t>
            </a: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and paracetamol. Such a condition might be seen more among the older age group.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665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831EB-6B6E-3E2E-8FD4-7EB8970C33CB}"/>
              </a:ext>
            </a:extLst>
          </p:cNvPr>
          <p:cNvSpPr txBox="1"/>
          <p:nvPr/>
        </p:nvSpPr>
        <p:spPr>
          <a:xfrm>
            <a:off x="465221" y="721895"/>
            <a:ext cx="11277600" cy="2862322"/>
          </a:xfrm>
          <a:prstGeom prst="rect">
            <a:avLst/>
          </a:prstGeom>
          <a:noFill/>
        </p:spPr>
        <p:txBody>
          <a:bodyPr wrap="square" rtlCol="0">
            <a:spAutoFit/>
          </a:bodyPr>
          <a:lstStyle/>
          <a:p>
            <a:pPr marL="457200"/>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Some more insights on what the dataset includes: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Research in healthcare economics and policy may cover the role of insurance providers  and billing practitioners in the systems , such as Medicare or UnitedHealthcare.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Topics like healthcare accessibility, disparities, as well as impact of insurance coverage on the patient outcomes are also highlighted.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Admission types (elective, urgent, emergency) along with medication effectiveness and safety profiles are likely presented.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The importance of accurate and timely test interpretations.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It also showcases various distributions on the bases of age, gender and blood type.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5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B943-0EF9-8CB6-0A5D-55B9679FCDFF}"/>
              </a:ext>
            </a:extLst>
          </p:cNvPr>
          <p:cNvSpPr>
            <a:spLocks noGrp="1"/>
          </p:cNvSpPr>
          <p:nvPr>
            <p:ph type="title"/>
          </p:nvPr>
        </p:nvSpPr>
        <p:spPr>
          <a:xfrm>
            <a:off x="388686" y="1408008"/>
            <a:ext cx="11029616" cy="1013800"/>
          </a:xfrm>
        </p:spPr>
        <p:txBody>
          <a:bodyPr>
            <a:noAutofit/>
          </a:bodyPr>
          <a:lstStyle/>
          <a:p>
            <a:r>
              <a:rPr lang="en-US" sz="4000" b="1" spc="15" dirty="0">
                <a:effectLst/>
                <a:latin typeface="Times New Roman" panose="02020603050405020304" pitchFamily="18" charset="0"/>
                <a:ea typeface="Times New Roman" panose="02020603050405020304" pitchFamily="18" charset="0"/>
              </a:rPr>
              <a:t>PROPOSED  METHODS </a:t>
            </a:r>
            <a:br>
              <a:rPr lang="en-IN" sz="4000" dirty="0">
                <a:effectLst/>
                <a:latin typeface="Times New Roman" panose="02020603050405020304" pitchFamily="18" charset="0"/>
                <a:ea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BE7A3AB5-A924-0410-E221-02F60703C11B}"/>
              </a:ext>
            </a:extLst>
          </p:cNvPr>
          <p:cNvSpPr>
            <a:spLocks noGrp="1"/>
          </p:cNvSpPr>
          <p:nvPr>
            <p:ph idx="1"/>
          </p:nvPr>
        </p:nvSpPr>
        <p:spPr>
          <a:xfrm>
            <a:off x="388686" y="1973180"/>
            <a:ext cx="11334417" cy="5053262"/>
          </a:xfrm>
        </p:spPr>
        <p:txBody>
          <a:bodyPr>
            <a:noAutofit/>
          </a:bodyPr>
          <a:lstStyle/>
          <a:p>
            <a:pPr>
              <a:buFont typeface="Wingdings" panose="05000000000000000000" pitchFamily="2" charset="2"/>
              <a:buChar char="Ø"/>
            </a:pP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PLANNING OF THE TREATMENT:</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Recommendation of particular medications, surgeries or therapies.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LIFESTYLE CHANGES: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pc="15" dirty="0">
                <a:solidFill>
                  <a:srgbClr val="3C404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Modification in a patients daily routine gets essential in preventing health issues.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MEDICATION MANAGEMENT: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pc="15" dirty="0">
                <a:solidFill>
                  <a:srgbClr val="3C404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Proper guidance with highlighting any potential drug to be included as a strict follow up.</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pc="15" dirty="0">
                <a:solidFill>
                  <a:srgbClr val="3C404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Showcasing the importance of adherence to a prescribed medication.</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PROPER MONITORIZATION:</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pc="15" dirty="0">
                <a:solidFill>
                  <a:srgbClr val="3C404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Proper monitoring of a patient and ensuring the follow-up appointments.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24/7 watch on critical patients and emergency management.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EMERGENCY RESPONSE PLANNING:</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pc="15">
                <a:solidFill>
                  <a:srgbClr val="3C404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pc="15">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Provide </a:t>
            </a:r>
            <a:r>
              <a:rPr lang="en-US"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with a set of instructions always on ethical and legal matters during an emergency call for duty.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04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CA6E-47D2-3D26-296E-98865E74F4A3}"/>
              </a:ext>
            </a:extLst>
          </p:cNvPr>
          <p:cNvSpPr>
            <a:spLocks noGrp="1"/>
          </p:cNvSpPr>
          <p:nvPr>
            <p:ph type="title"/>
          </p:nvPr>
        </p:nvSpPr>
        <p:spPr/>
        <p:txBody>
          <a:bodyPr>
            <a:normAutofit/>
          </a:bodyPr>
          <a:lstStyle/>
          <a:p>
            <a:r>
              <a:rPr lang="en-US" sz="4000" b="1" kern="0" spc="15" dirty="0">
                <a:effectLst/>
                <a:latin typeface="Times New Roman" panose="02020603050405020304" pitchFamily="18" charset="0"/>
                <a:ea typeface="Times New Roman" panose="02020603050405020304" pitchFamily="18" charset="0"/>
              </a:rPr>
              <a:t>STATISTICAL ANALYSIS </a:t>
            </a:r>
            <a:endParaRPr lang="en-IN" sz="4000" dirty="0"/>
          </a:p>
        </p:txBody>
      </p:sp>
      <p:sp>
        <p:nvSpPr>
          <p:cNvPr id="4" name="TextBox 3">
            <a:extLst>
              <a:ext uri="{FF2B5EF4-FFF2-40B4-BE49-F238E27FC236}">
                <a16:creationId xmlns:a16="http://schemas.microsoft.com/office/drawing/2014/main" id="{703F454A-E8A5-32A8-9879-58EC0C33F528}"/>
              </a:ext>
            </a:extLst>
          </p:cNvPr>
          <p:cNvSpPr txBox="1"/>
          <p:nvPr/>
        </p:nvSpPr>
        <p:spPr>
          <a:xfrm>
            <a:off x="385011" y="2077270"/>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INPUT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341279-F7BD-596F-4B74-AA59637ED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10" y="2553579"/>
            <a:ext cx="8503259" cy="3927431"/>
          </a:xfrm>
          <a:prstGeom prst="rect">
            <a:avLst/>
          </a:prstGeom>
        </p:spPr>
      </p:pic>
    </p:spTree>
    <p:extLst>
      <p:ext uri="{BB962C8B-B14F-4D97-AF65-F5344CB8AC3E}">
        <p14:creationId xmlns:p14="http://schemas.microsoft.com/office/powerpoint/2010/main" val="395342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1CAF-9ECF-872A-AA88-0C1387A44A40}"/>
              </a:ext>
            </a:extLst>
          </p:cNvPr>
          <p:cNvSpPr>
            <a:spLocks noGrp="1"/>
          </p:cNvSpPr>
          <p:nvPr>
            <p:ph type="title"/>
          </p:nvPr>
        </p:nvSpPr>
        <p:spPr>
          <a:xfrm>
            <a:off x="465220" y="1241515"/>
            <a:ext cx="11029616" cy="988332"/>
          </a:xfrm>
        </p:spPr>
        <p:txBody>
          <a:bodyPr>
            <a:normAutofit fontScale="90000"/>
          </a:bodyPr>
          <a:lstStyle/>
          <a:p>
            <a:r>
              <a:rPr lang="en-US" sz="4900" b="1" spc="15" dirty="0">
                <a:effectLst/>
                <a:latin typeface="Times New Roman" panose="02020603050405020304" pitchFamily="18" charset="0"/>
                <a:ea typeface="Times New Roman" panose="02020603050405020304" pitchFamily="18" charset="0"/>
              </a:rPr>
              <a:t>INDEX</a:t>
            </a:r>
            <a:br>
              <a:rPr lang="en-IN" sz="2400" dirty="0">
                <a:effectLst/>
                <a:latin typeface="Times New Roman" panose="02020603050405020304" pitchFamily="18" charset="0"/>
                <a:ea typeface="Times New Roman" panose="02020603050405020304" pitchFamily="18" charset="0"/>
              </a:rPr>
            </a:br>
            <a:endParaRPr lang="en-IN" sz="3600" dirty="0"/>
          </a:p>
        </p:txBody>
      </p:sp>
      <p:sp>
        <p:nvSpPr>
          <p:cNvPr id="4" name="Rectangle 1">
            <a:extLst>
              <a:ext uri="{FF2B5EF4-FFF2-40B4-BE49-F238E27FC236}">
                <a16:creationId xmlns:a16="http://schemas.microsoft.com/office/drawing/2014/main" id="{6EC49237-BDCD-B2B5-0DCF-C82A860DEE68}"/>
              </a:ext>
            </a:extLst>
          </p:cNvPr>
          <p:cNvSpPr>
            <a:spLocks noChangeArrowheads="1"/>
          </p:cNvSpPr>
          <p:nvPr/>
        </p:nvSpPr>
        <p:spPr bwMode="auto">
          <a:xfrm>
            <a:off x="465220" y="2526392"/>
            <a:ext cx="10393280" cy="988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CE0B344B-D8BF-372F-8C50-77C786C32218}"/>
              </a:ext>
            </a:extLst>
          </p:cNvPr>
          <p:cNvSpPr txBox="1"/>
          <p:nvPr/>
        </p:nvSpPr>
        <p:spPr>
          <a:xfrm>
            <a:off x="465220" y="2082800"/>
            <a:ext cx="7243680" cy="341632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Aim of the project</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Intended outcome of the project</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Dataset</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description</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Proposed methods</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Statistical analysis</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Statistical visualization</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Deep learning algorithms</a:t>
            </a:r>
          </a:p>
        </p:txBody>
      </p:sp>
    </p:spTree>
    <p:extLst>
      <p:ext uri="{BB962C8B-B14F-4D97-AF65-F5344CB8AC3E}">
        <p14:creationId xmlns:p14="http://schemas.microsoft.com/office/powerpoint/2010/main" val="1185606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F99B70-B58F-97E1-C9AF-DEBCFF7CCEE7}"/>
              </a:ext>
            </a:extLst>
          </p:cNvPr>
          <p:cNvSpPr txBox="1"/>
          <p:nvPr/>
        </p:nvSpPr>
        <p:spPr>
          <a:xfrm>
            <a:off x="385011" y="585354"/>
            <a:ext cx="6096000" cy="400110"/>
          </a:xfrm>
          <a:prstGeom prst="rect">
            <a:avLst/>
          </a:prstGeom>
          <a:noFill/>
        </p:spPr>
        <p:txBody>
          <a:bodyPr wrap="square">
            <a:spAutoFit/>
          </a:bodyPr>
          <a:lstStyle/>
          <a:p>
            <a:r>
              <a:rPr lang="en-US" sz="2000" b="1" kern="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A4FDFB3-DCB2-1EC5-8629-AB71011FA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11" y="976008"/>
            <a:ext cx="11421978" cy="5881992"/>
          </a:xfrm>
          <a:prstGeom prst="rect">
            <a:avLst/>
          </a:prstGeom>
        </p:spPr>
      </p:pic>
    </p:spTree>
    <p:extLst>
      <p:ext uri="{BB962C8B-B14F-4D97-AF65-F5344CB8AC3E}">
        <p14:creationId xmlns:p14="http://schemas.microsoft.com/office/powerpoint/2010/main" val="180527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24EA80-194F-0581-CDCA-CDC31BE6A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221" y="753979"/>
            <a:ext cx="11213432" cy="4876800"/>
          </a:xfrm>
          <a:prstGeom prst="rect">
            <a:avLst/>
          </a:prstGeom>
        </p:spPr>
      </p:pic>
    </p:spTree>
    <p:extLst>
      <p:ext uri="{BB962C8B-B14F-4D97-AF65-F5344CB8AC3E}">
        <p14:creationId xmlns:p14="http://schemas.microsoft.com/office/powerpoint/2010/main" val="2124132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E0E7F-B732-228C-4505-FBE80024D565}"/>
              </a:ext>
            </a:extLst>
          </p:cNvPr>
          <p:cNvSpPr txBox="1"/>
          <p:nvPr/>
        </p:nvSpPr>
        <p:spPr>
          <a:xfrm>
            <a:off x="368968" y="569313"/>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INPUT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944C5F-0F16-EF5D-F5EB-00F4A8354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05" y="1066617"/>
            <a:ext cx="11229474" cy="1191125"/>
          </a:xfrm>
          <a:prstGeom prst="rect">
            <a:avLst/>
          </a:prstGeom>
        </p:spPr>
      </p:pic>
    </p:spTree>
    <p:extLst>
      <p:ext uri="{BB962C8B-B14F-4D97-AF65-F5344CB8AC3E}">
        <p14:creationId xmlns:p14="http://schemas.microsoft.com/office/powerpoint/2010/main" val="957729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3EC2F-D087-BE26-5D2B-26B4515FD7A5}"/>
              </a:ext>
            </a:extLst>
          </p:cNvPr>
          <p:cNvSpPr txBox="1"/>
          <p:nvPr/>
        </p:nvSpPr>
        <p:spPr>
          <a:xfrm>
            <a:off x="352926" y="617439"/>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A6B5F4-C073-BC64-8C38-AA4358393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26" y="1017549"/>
            <a:ext cx="11486148" cy="5840451"/>
          </a:xfrm>
          <a:prstGeom prst="rect">
            <a:avLst/>
          </a:prstGeom>
        </p:spPr>
      </p:pic>
    </p:spTree>
    <p:extLst>
      <p:ext uri="{BB962C8B-B14F-4D97-AF65-F5344CB8AC3E}">
        <p14:creationId xmlns:p14="http://schemas.microsoft.com/office/powerpoint/2010/main" val="373262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9F705A-B2B5-E2CD-308C-48D617B6FCDD}"/>
              </a:ext>
            </a:extLst>
          </p:cNvPr>
          <p:cNvSpPr txBox="1"/>
          <p:nvPr/>
        </p:nvSpPr>
        <p:spPr>
          <a:xfrm>
            <a:off x="352926" y="537229"/>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B4D9FE-A4AB-0134-416E-B694A1B52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26" y="937339"/>
            <a:ext cx="7514724" cy="1773777"/>
          </a:xfrm>
          <a:prstGeom prst="rect">
            <a:avLst/>
          </a:prstGeom>
        </p:spPr>
      </p:pic>
      <p:pic>
        <p:nvPicPr>
          <p:cNvPr id="5" name="Picture 4">
            <a:extLst>
              <a:ext uri="{FF2B5EF4-FFF2-40B4-BE49-F238E27FC236}">
                <a16:creationId xmlns:a16="http://schemas.microsoft.com/office/drawing/2014/main" id="{D5807A1C-2D1B-E602-6F76-36F7A4442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26" y="2379033"/>
            <a:ext cx="7514724" cy="1049967"/>
          </a:xfrm>
          <a:prstGeom prst="rect">
            <a:avLst/>
          </a:prstGeom>
        </p:spPr>
      </p:pic>
    </p:spTree>
    <p:extLst>
      <p:ext uri="{BB962C8B-B14F-4D97-AF65-F5344CB8AC3E}">
        <p14:creationId xmlns:p14="http://schemas.microsoft.com/office/powerpoint/2010/main" val="3315647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5AB629-9773-FBD8-DECE-79D25D7AB78E}"/>
              </a:ext>
            </a:extLst>
          </p:cNvPr>
          <p:cNvSpPr txBox="1"/>
          <p:nvPr/>
        </p:nvSpPr>
        <p:spPr>
          <a:xfrm>
            <a:off x="385011" y="569313"/>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09FFB4-4C91-64A9-BBBA-20AF32EB6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11" y="969423"/>
            <a:ext cx="8614610" cy="2859687"/>
          </a:xfrm>
          <a:prstGeom prst="rect">
            <a:avLst/>
          </a:prstGeom>
        </p:spPr>
      </p:pic>
      <p:pic>
        <p:nvPicPr>
          <p:cNvPr id="5" name="Picture 4">
            <a:extLst>
              <a:ext uri="{FF2B5EF4-FFF2-40B4-BE49-F238E27FC236}">
                <a16:creationId xmlns:a16="http://schemas.microsoft.com/office/drawing/2014/main" id="{247FE151-5182-D0DC-887A-77C7AE8C3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2" y="3829110"/>
            <a:ext cx="10812378" cy="2898047"/>
          </a:xfrm>
          <a:prstGeom prst="rect">
            <a:avLst/>
          </a:prstGeom>
        </p:spPr>
      </p:pic>
    </p:spTree>
    <p:extLst>
      <p:ext uri="{BB962C8B-B14F-4D97-AF65-F5344CB8AC3E}">
        <p14:creationId xmlns:p14="http://schemas.microsoft.com/office/powerpoint/2010/main" val="3300798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1E81-B9FF-768F-FB98-9035A6340176}"/>
              </a:ext>
            </a:extLst>
          </p:cNvPr>
          <p:cNvSpPr>
            <a:spLocks noGrp="1"/>
          </p:cNvSpPr>
          <p:nvPr>
            <p:ph type="title"/>
          </p:nvPr>
        </p:nvSpPr>
        <p:spPr>
          <a:xfrm>
            <a:off x="436813" y="1424050"/>
            <a:ext cx="11029616" cy="1013800"/>
          </a:xfrm>
        </p:spPr>
        <p:txBody>
          <a:bodyPr>
            <a:noAutofit/>
          </a:bodyPr>
          <a:lstStyle/>
          <a:p>
            <a:r>
              <a:rPr lang="en-US" sz="4000" b="1" spc="15" dirty="0">
                <a:effectLst/>
                <a:latin typeface="Times New Roman" panose="02020603050405020304" pitchFamily="18" charset="0"/>
                <a:ea typeface="Times New Roman" panose="02020603050405020304" pitchFamily="18" charset="0"/>
              </a:rPr>
              <a:t>STATISTICAL VISUALISATION </a:t>
            </a:r>
            <a:br>
              <a:rPr lang="en-IN" sz="4000" dirty="0">
                <a:effectLst/>
                <a:latin typeface="Times New Roman" panose="02020603050405020304" pitchFamily="18" charset="0"/>
                <a:ea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BF80D33E-A965-2D9C-A264-610167CD7771}"/>
              </a:ext>
            </a:extLst>
          </p:cNvPr>
          <p:cNvSpPr>
            <a:spLocks noGrp="1"/>
          </p:cNvSpPr>
          <p:nvPr>
            <p:ph idx="1"/>
          </p:nvPr>
        </p:nvSpPr>
        <p:spPr>
          <a:xfrm>
            <a:off x="436813" y="1144129"/>
            <a:ext cx="11029615" cy="3678303"/>
          </a:xfrm>
        </p:spPr>
        <p:txBody>
          <a:bodyPr/>
          <a:lstStyle/>
          <a:p>
            <a:pPr marL="0" indent="0">
              <a:buNone/>
            </a:pPr>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b="1" spc="15" dirty="0">
                <a:solidFill>
                  <a:srgbClr val="3C4043"/>
                </a:solidFill>
                <a:effectLst/>
                <a:latin typeface="Roboto" panose="02000000000000000000" pitchFamily="2" charset="0"/>
                <a:ea typeface="Times New Roman" panose="02020603050405020304" pitchFamily="18" charset="0"/>
              </a:rPr>
              <a:t> </a:t>
            </a:r>
            <a:r>
              <a:rPr lang="en-US" sz="1800" spc="15" dirty="0">
                <a:solidFill>
                  <a:srgbClr val="3C4043"/>
                </a:solidFill>
                <a:effectLst/>
                <a:latin typeface="Bahnschrift" panose="020B0502040204020203" pitchFamily="34" charset="0"/>
                <a:ea typeface="Times New Roman" panose="02020603050405020304" pitchFamily="18" charset="0"/>
              </a:rPr>
              <a:t>plot(MEDICAL_HEALTH_RECORDS_JUSTIFIED)</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93914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F43710-4B5B-FAF0-4574-51C49DBF36BC}"/>
              </a:ext>
            </a:extLst>
          </p:cNvPr>
          <p:cNvSpPr txBox="1"/>
          <p:nvPr/>
        </p:nvSpPr>
        <p:spPr>
          <a:xfrm>
            <a:off x="336885" y="553271"/>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6A12783-3215-93B4-E618-CBBCB48E4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 y="953381"/>
            <a:ext cx="11920638" cy="5904619"/>
          </a:xfrm>
          <a:prstGeom prst="rect">
            <a:avLst/>
          </a:prstGeom>
        </p:spPr>
      </p:pic>
    </p:spTree>
    <p:extLst>
      <p:ext uri="{BB962C8B-B14F-4D97-AF65-F5344CB8AC3E}">
        <p14:creationId xmlns:p14="http://schemas.microsoft.com/office/powerpoint/2010/main" val="4177853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DA4278-E918-80AA-745F-22B9E646FA0C}"/>
              </a:ext>
            </a:extLst>
          </p:cNvPr>
          <p:cNvSpPr txBox="1"/>
          <p:nvPr/>
        </p:nvSpPr>
        <p:spPr>
          <a:xfrm>
            <a:off x="401052" y="553270"/>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2A86908-700D-6287-F848-1D9818C87B92}"/>
              </a:ext>
            </a:extLst>
          </p:cNvPr>
          <p:cNvSpPr txBox="1"/>
          <p:nvPr/>
        </p:nvSpPr>
        <p:spPr>
          <a:xfrm>
            <a:off x="401052" y="2093313"/>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47FCCDB-07F0-AB77-4611-5780D11EE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2" y="953380"/>
            <a:ext cx="5355140" cy="1180220"/>
          </a:xfrm>
          <a:prstGeom prst="rect">
            <a:avLst/>
          </a:prstGeom>
        </p:spPr>
      </p:pic>
      <p:pic>
        <p:nvPicPr>
          <p:cNvPr id="7" name="Picture 6">
            <a:extLst>
              <a:ext uri="{FF2B5EF4-FFF2-40B4-BE49-F238E27FC236}">
                <a16:creationId xmlns:a16="http://schemas.microsoft.com/office/drawing/2014/main" id="{225A04FB-6B3C-2872-F38F-8A68517E8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66" y="2493423"/>
            <a:ext cx="5127625" cy="4364577"/>
          </a:xfrm>
          <a:prstGeom prst="rect">
            <a:avLst/>
          </a:prstGeom>
        </p:spPr>
      </p:pic>
      <p:sp>
        <p:nvSpPr>
          <p:cNvPr id="9" name="TextBox 8">
            <a:extLst>
              <a:ext uri="{FF2B5EF4-FFF2-40B4-BE49-F238E27FC236}">
                <a16:creationId xmlns:a16="http://schemas.microsoft.com/office/drawing/2014/main" id="{8B2DAFC3-D1A1-1B13-FDE5-5FB89E4A545F}"/>
              </a:ext>
            </a:extLst>
          </p:cNvPr>
          <p:cNvSpPr txBox="1"/>
          <p:nvPr/>
        </p:nvSpPr>
        <p:spPr>
          <a:xfrm>
            <a:off x="5903495" y="553270"/>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DF0C69C-834A-EA24-8C3E-DA7E088388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5578" y="953379"/>
            <a:ext cx="5855369" cy="1372726"/>
          </a:xfrm>
          <a:prstGeom prst="rect">
            <a:avLst/>
          </a:prstGeom>
        </p:spPr>
      </p:pic>
      <p:sp>
        <p:nvSpPr>
          <p:cNvPr id="12" name="TextBox 11">
            <a:extLst>
              <a:ext uri="{FF2B5EF4-FFF2-40B4-BE49-F238E27FC236}">
                <a16:creationId xmlns:a16="http://schemas.microsoft.com/office/drawing/2014/main" id="{2A57B4C0-56E7-827E-FE80-375BF2B03E78}"/>
              </a:ext>
            </a:extLst>
          </p:cNvPr>
          <p:cNvSpPr txBox="1"/>
          <p:nvPr/>
        </p:nvSpPr>
        <p:spPr>
          <a:xfrm>
            <a:off x="5903495" y="2093313"/>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AEA364F-8D6B-6F6E-995B-20EFCA3460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747" y="2493422"/>
            <a:ext cx="5791200" cy="4364577"/>
          </a:xfrm>
          <a:prstGeom prst="rect">
            <a:avLst/>
          </a:prstGeom>
        </p:spPr>
      </p:pic>
    </p:spTree>
    <p:extLst>
      <p:ext uri="{BB962C8B-B14F-4D97-AF65-F5344CB8AC3E}">
        <p14:creationId xmlns:p14="http://schemas.microsoft.com/office/powerpoint/2010/main" val="725254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4BC1D-25ED-1877-C8CB-2476CB2EB6AD}"/>
              </a:ext>
            </a:extLst>
          </p:cNvPr>
          <p:cNvSpPr txBox="1"/>
          <p:nvPr/>
        </p:nvSpPr>
        <p:spPr>
          <a:xfrm>
            <a:off x="352926" y="601397"/>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4D5017-DDE7-189C-D18A-7BE1D0805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25" y="1001506"/>
            <a:ext cx="11710737" cy="1180219"/>
          </a:xfrm>
          <a:prstGeom prst="rect">
            <a:avLst/>
          </a:prstGeom>
        </p:spPr>
      </p:pic>
      <p:sp>
        <p:nvSpPr>
          <p:cNvPr id="6" name="TextBox 5">
            <a:extLst>
              <a:ext uri="{FF2B5EF4-FFF2-40B4-BE49-F238E27FC236}">
                <a16:creationId xmlns:a16="http://schemas.microsoft.com/office/drawing/2014/main" id="{4858625F-98D9-500F-A41F-31920E83D70C}"/>
              </a:ext>
            </a:extLst>
          </p:cNvPr>
          <p:cNvSpPr txBox="1"/>
          <p:nvPr/>
        </p:nvSpPr>
        <p:spPr>
          <a:xfrm>
            <a:off x="352924" y="2177714"/>
            <a:ext cx="6096000" cy="400110"/>
          </a:xfrm>
          <a:prstGeom prst="rect">
            <a:avLst/>
          </a:prstGeom>
          <a:noFill/>
        </p:spPr>
        <p:txBody>
          <a:bodyPr wrap="square">
            <a:spAutoFit/>
          </a:bodyPr>
          <a:lstStyle/>
          <a:p>
            <a:r>
              <a:rPr lang="en-US" sz="2000" b="1"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A85399A-09EA-5BCF-6860-C528C47E7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04" y="2621940"/>
            <a:ext cx="5464680" cy="4236060"/>
          </a:xfrm>
          <a:prstGeom prst="rect">
            <a:avLst/>
          </a:prstGeom>
        </p:spPr>
      </p:pic>
    </p:spTree>
    <p:extLst>
      <p:ext uri="{BB962C8B-B14F-4D97-AF65-F5344CB8AC3E}">
        <p14:creationId xmlns:p14="http://schemas.microsoft.com/office/powerpoint/2010/main" val="6232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9A06-04FE-FB44-47FB-21B999C7D3E3}"/>
              </a:ext>
            </a:extLst>
          </p:cNvPr>
          <p:cNvSpPr>
            <a:spLocks noGrp="1"/>
          </p:cNvSpPr>
          <p:nvPr>
            <p:ph type="title"/>
          </p:nvPr>
        </p:nvSpPr>
        <p:spPr>
          <a:xfrm>
            <a:off x="581192" y="818147"/>
            <a:ext cx="11029616" cy="897809"/>
          </a:xfrm>
        </p:spPr>
        <p:txBody>
          <a:bodyPr>
            <a:noAutofit/>
          </a:bodyPr>
          <a:lstStyle/>
          <a:p>
            <a:r>
              <a:rPr lang="en-US" sz="4000" b="1" spc="15" dirty="0" err="1">
                <a:effectLst/>
                <a:latin typeface="Times New Roman" panose="02020603050405020304" pitchFamily="18" charset="0"/>
                <a:ea typeface="Times New Roman" panose="02020603050405020304" pitchFamily="18" charset="0"/>
              </a:rPr>
              <a:t>INTRODUCTIOn</a:t>
            </a:r>
            <a:endParaRPr lang="en-IN" sz="5400" dirty="0"/>
          </a:p>
        </p:txBody>
      </p:sp>
      <p:sp>
        <p:nvSpPr>
          <p:cNvPr id="3" name="Content Placeholder 2">
            <a:extLst>
              <a:ext uri="{FF2B5EF4-FFF2-40B4-BE49-F238E27FC236}">
                <a16:creationId xmlns:a16="http://schemas.microsoft.com/office/drawing/2014/main" id="{B350A128-3C7E-5AF6-2789-E65ADD061561}"/>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Medical Analytics in the realm of Healthcare plays a vital role in understanding the intricacies of the patient well-being as well as the efficiency of the healthcare systems. </a:t>
            </a:r>
          </a:p>
          <a:p>
            <a:pPr>
              <a:buFont typeface="Wingdings" panose="05000000000000000000" pitchFamily="2" charset="2"/>
              <a:buChar char="Ø"/>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By taking various attributes to consider for the analysis the sector can proliferate.</a:t>
            </a:r>
          </a:p>
          <a:p>
            <a:pPr>
              <a:buFont typeface="Wingdings" panose="05000000000000000000" pitchFamily="2" charset="2"/>
              <a:buChar char="Ø"/>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 In this comprehensive we look at diverse patient profiles, each representing some unique set of medical conditions and included  treatment plans. </a:t>
            </a:r>
          </a:p>
          <a:p>
            <a:pP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well-organized medical health report is an essential tool for healthcare providers, offering a path for efficient coordination and communication between the different medical specialists involved in a patient's care.</a:t>
            </a:r>
          </a:p>
          <a:p>
            <a:pP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documents the patient's whole medical experience and is an invaluable tool for analysis and future reference.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62616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D12A7C-63F6-1CDF-0964-942E7D53A17B}"/>
              </a:ext>
            </a:extLst>
          </p:cNvPr>
          <p:cNvPicPr>
            <a:picLocks noChangeAspect="1"/>
          </p:cNvPicPr>
          <p:nvPr/>
        </p:nvPicPr>
        <p:blipFill>
          <a:blip r:embed="rId2"/>
          <a:stretch>
            <a:fillRect/>
          </a:stretch>
        </p:blipFill>
        <p:spPr>
          <a:xfrm>
            <a:off x="304800" y="561474"/>
            <a:ext cx="8165432" cy="6296526"/>
          </a:xfrm>
          <a:prstGeom prst="rect">
            <a:avLst/>
          </a:prstGeom>
        </p:spPr>
      </p:pic>
    </p:spTree>
    <p:extLst>
      <p:ext uri="{BB962C8B-B14F-4D97-AF65-F5344CB8AC3E}">
        <p14:creationId xmlns:p14="http://schemas.microsoft.com/office/powerpoint/2010/main" val="3640221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152E8C-3504-2074-88EB-B75CC41EA338}"/>
              </a:ext>
            </a:extLst>
          </p:cNvPr>
          <p:cNvPicPr>
            <a:picLocks noChangeAspect="1"/>
          </p:cNvPicPr>
          <p:nvPr/>
        </p:nvPicPr>
        <p:blipFill>
          <a:blip r:embed="rId2"/>
          <a:stretch>
            <a:fillRect/>
          </a:stretch>
        </p:blipFill>
        <p:spPr>
          <a:xfrm>
            <a:off x="433137" y="657726"/>
            <a:ext cx="9496926" cy="6200274"/>
          </a:xfrm>
          <a:prstGeom prst="rect">
            <a:avLst/>
          </a:prstGeom>
        </p:spPr>
      </p:pic>
    </p:spTree>
    <p:extLst>
      <p:ext uri="{BB962C8B-B14F-4D97-AF65-F5344CB8AC3E}">
        <p14:creationId xmlns:p14="http://schemas.microsoft.com/office/powerpoint/2010/main" val="904198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582320-8DD9-F68E-6C77-EA9E314C879F}"/>
              </a:ext>
            </a:extLst>
          </p:cNvPr>
          <p:cNvPicPr>
            <a:picLocks noChangeAspect="1"/>
          </p:cNvPicPr>
          <p:nvPr/>
        </p:nvPicPr>
        <p:blipFill>
          <a:blip r:embed="rId2"/>
          <a:stretch>
            <a:fillRect/>
          </a:stretch>
        </p:blipFill>
        <p:spPr>
          <a:xfrm>
            <a:off x="393407" y="661848"/>
            <a:ext cx="11365456" cy="5642699"/>
          </a:xfrm>
          <a:prstGeom prst="rect">
            <a:avLst/>
          </a:prstGeom>
        </p:spPr>
      </p:pic>
    </p:spTree>
    <p:extLst>
      <p:ext uri="{BB962C8B-B14F-4D97-AF65-F5344CB8AC3E}">
        <p14:creationId xmlns:p14="http://schemas.microsoft.com/office/powerpoint/2010/main" val="162608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37C978-AED2-6CCC-BAFB-1DB3FF597C9C}"/>
              </a:ext>
            </a:extLst>
          </p:cNvPr>
          <p:cNvPicPr>
            <a:picLocks noChangeAspect="1"/>
          </p:cNvPicPr>
          <p:nvPr/>
        </p:nvPicPr>
        <p:blipFill>
          <a:blip r:embed="rId2"/>
          <a:stretch>
            <a:fillRect/>
          </a:stretch>
        </p:blipFill>
        <p:spPr>
          <a:xfrm>
            <a:off x="432196" y="624380"/>
            <a:ext cx="8310751" cy="6233620"/>
          </a:xfrm>
          <a:prstGeom prst="rect">
            <a:avLst/>
          </a:prstGeom>
        </p:spPr>
      </p:pic>
    </p:spTree>
    <p:extLst>
      <p:ext uri="{BB962C8B-B14F-4D97-AF65-F5344CB8AC3E}">
        <p14:creationId xmlns:p14="http://schemas.microsoft.com/office/powerpoint/2010/main" val="2609867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22E67-77BC-C58B-BED1-7753D57A97EE}"/>
              </a:ext>
            </a:extLst>
          </p:cNvPr>
          <p:cNvPicPr>
            <a:picLocks noChangeAspect="1"/>
          </p:cNvPicPr>
          <p:nvPr/>
        </p:nvPicPr>
        <p:blipFill>
          <a:blip r:embed="rId2"/>
          <a:stretch>
            <a:fillRect/>
          </a:stretch>
        </p:blipFill>
        <p:spPr>
          <a:xfrm>
            <a:off x="240633" y="577516"/>
            <a:ext cx="10010272" cy="6280484"/>
          </a:xfrm>
          <a:prstGeom prst="rect">
            <a:avLst/>
          </a:prstGeom>
        </p:spPr>
      </p:pic>
    </p:spTree>
    <p:extLst>
      <p:ext uri="{BB962C8B-B14F-4D97-AF65-F5344CB8AC3E}">
        <p14:creationId xmlns:p14="http://schemas.microsoft.com/office/powerpoint/2010/main" val="3422029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0B411-F9CF-0A44-0430-3300E7B9A655}"/>
              </a:ext>
            </a:extLst>
          </p:cNvPr>
          <p:cNvSpPr txBox="1"/>
          <p:nvPr/>
        </p:nvSpPr>
        <p:spPr>
          <a:xfrm>
            <a:off x="3657600" y="2852928"/>
            <a:ext cx="6373368" cy="1015663"/>
          </a:xfrm>
          <a:prstGeom prst="rect">
            <a:avLst/>
          </a:prstGeom>
          <a:noFill/>
        </p:spPr>
        <p:txBody>
          <a:bodyPr wrap="square" rtlCol="0">
            <a:spAutoFit/>
          </a:bodyPr>
          <a:lstStyle/>
          <a:p>
            <a:r>
              <a:rPr lang="en-IN" sz="6000" dirty="0">
                <a:solidFill>
                  <a:schemeClr val="accent3">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4446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0237-1A41-C031-B6BC-C47A394ECC12}"/>
              </a:ext>
            </a:extLst>
          </p:cNvPr>
          <p:cNvSpPr>
            <a:spLocks noGrp="1"/>
          </p:cNvSpPr>
          <p:nvPr>
            <p:ph type="title"/>
          </p:nvPr>
        </p:nvSpPr>
        <p:spPr>
          <a:xfrm>
            <a:off x="581191" y="1295033"/>
            <a:ext cx="11029616" cy="1013800"/>
          </a:xfrm>
        </p:spPr>
        <p:txBody>
          <a:bodyPr>
            <a:noAutofit/>
          </a:bodyPr>
          <a:lstStyle/>
          <a:p>
            <a:r>
              <a:rPr lang="en-US" sz="4000" b="1" spc="15" dirty="0">
                <a:effectLst/>
                <a:latin typeface="Times New Roman" panose="02020603050405020304" pitchFamily="18" charset="0"/>
                <a:ea typeface="Times New Roman" panose="02020603050405020304" pitchFamily="18" charset="0"/>
              </a:rPr>
              <a:t>AIM OF THE PROJECT </a:t>
            </a:r>
            <a:br>
              <a:rPr lang="en-IN" sz="4000" dirty="0">
                <a:effectLst/>
                <a:latin typeface="Times New Roman" panose="02020603050405020304" pitchFamily="18" charset="0"/>
                <a:ea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14357E9B-82B4-553A-067E-E18705A0824F}"/>
              </a:ext>
            </a:extLst>
          </p:cNvPr>
          <p:cNvSpPr>
            <a:spLocks noGrp="1"/>
          </p:cNvSpPr>
          <p:nvPr>
            <p:ph idx="1"/>
          </p:nvPr>
        </p:nvSpPr>
        <p:spPr/>
        <p:txBody>
          <a:bodyPr/>
          <a:lstStyle/>
          <a:p>
            <a:pP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It aims to gather insights regarding varying patterns and respective trends, correlations within the dataset, resources utilized, with an overall intervention of results.</a:t>
            </a:r>
          </a:p>
          <a:p>
            <a:pP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Utilizing cutting-edge statistical and data analysis methods to extract valuable insights from patient health data is the main goal of creating a medical health report in R.</a:t>
            </a:r>
          </a:p>
          <a:p>
            <a:pP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R is an effective statistical computer language that helps medical practitioners easily organize, analyze, and visualize a variety of medical data. </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3613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3D7C-5ADC-528B-73AB-06E0B31A0CA4}"/>
              </a:ext>
            </a:extLst>
          </p:cNvPr>
          <p:cNvSpPr>
            <a:spLocks noGrp="1"/>
          </p:cNvSpPr>
          <p:nvPr>
            <p:ph type="title"/>
          </p:nvPr>
        </p:nvSpPr>
        <p:spPr>
          <a:xfrm>
            <a:off x="356602" y="2001566"/>
            <a:ext cx="11029616" cy="1013800"/>
          </a:xfrm>
        </p:spPr>
        <p:txBody>
          <a:bodyPr>
            <a:noAutofit/>
          </a:bodyPr>
          <a:lstStyle/>
          <a:p>
            <a:r>
              <a:rPr lang="en-US" sz="4000" b="1" spc="15" dirty="0">
                <a:effectLst/>
                <a:latin typeface="Times New Roman" panose="02020603050405020304" pitchFamily="18" charset="0"/>
                <a:ea typeface="Times New Roman" panose="02020603050405020304" pitchFamily="18" charset="0"/>
              </a:rPr>
              <a:t>INTENDED OUTCOME OF THE PROJECT </a:t>
            </a:r>
            <a:br>
              <a:rPr lang="en-IN" sz="4000" dirty="0">
                <a:effectLst/>
                <a:latin typeface="Times New Roman" panose="02020603050405020304" pitchFamily="18" charset="0"/>
                <a:ea typeface="Times New Roman" panose="02020603050405020304" pitchFamily="18" charset="0"/>
              </a:rPr>
            </a:br>
            <a:r>
              <a:rPr lang="en-US" sz="4000" b="1" strike="noStrike" spc="15" dirty="0">
                <a:effectLst/>
                <a:latin typeface="Times New Roman" panose="02020603050405020304" pitchFamily="18" charset="0"/>
                <a:ea typeface="Times New Roman" panose="02020603050405020304" pitchFamily="18" charset="0"/>
              </a:rPr>
              <a:t> </a:t>
            </a:r>
            <a:br>
              <a:rPr lang="en-IN" sz="4000" dirty="0">
                <a:effectLst/>
                <a:latin typeface="Times New Roman" panose="02020603050405020304" pitchFamily="18" charset="0"/>
                <a:ea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39CF9925-04A2-8BCA-7DB8-6A8FB610984A}"/>
              </a:ext>
            </a:extLst>
          </p:cNvPr>
          <p:cNvSpPr>
            <a:spLocks noGrp="1"/>
          </p:cNvSpPr>
          <p:nvPr>
            <p:ph idx="1"/>
          </p:nvPr>
        </p:nvSpPr>
        <p:spPr/>
        <p:txBody>
          <a:bodyPr>
            <a:normAutofit/>
          </a:bodyPr>
          <a:lstStyle/>
          <a:p>
            <a:pPr marL="0" indent="0">
              <a:buNone/>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The medical health report intends the following outcomes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Understanding the incidence of a disease by observing its contributing demographic factors.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Assessing medical treatments and intervention of patient to identify factors influencing recovery.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Evaluation of cost to improve with cost-effectiveness as a healthcare strategy.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Data driven decision making.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2000" spc="15" dirty="0">
                <a:solidFill>
                  <a:srgbClr val="3C4043"/>
                </a:solidFill>
                <a:effectLst/>
                <a:latin typeface="Times New Roman" panose="02020603050405020304" pitchFamily="18" charset="0"/>
                <a:ea typeface="Times New Roman" panose="02020603050405020304" pitchFamily="18" charset="0"/>
                <a:cs typeface="Times New Roman" panose="02020603050405020304" pitchFamily="18" charset="0"/>
              </a:rPr>
              <a:t>Predictive model to analyze progression, and complications.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87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C46C-47A6-9B5F-A275-282A16728F29}"/>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DATASET</a:t>
            </a:r>
          </a:p>
        </p:txBody>
      </p:sp>
      <p:sp>
        <p:nvSpPr>
          <p:cNvPr id="3" name="TextBox 2">
            <a:extLst>
              <a:ext uri="{FF2B5EF4-FFF2-40B4-BE49-F238E27FC236}">
                <a16:creationId xmlns:a16="http://schemas.microsoft.com/office/drawing/2014/main" id="{574D48F9-7B30-B64A-7D68-8910B17ABEB2}"/>
              </a:ext>
            </a:extLst>
          </p:cNvPr>
          <p:cNvSpPr txBox="1"/>
          <p:nvPr/>
        </p:nvSpPr>
        <p:spPr>
          <a:xfrm>
            <a:off x="393700" y="2061900"/>
            <a:ext cx="20574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CODE</a:t>
            </a:r>
          </a:p>
        </p:txBody>
      </p:sp>
      <p:pic>
        <p:nvPicPr>
          <p:cNvPr id="4" name="Picture 3">
            <a:extLst>
              <a:ext uri="{FF2B5EF4-FFF2-40B4-BE49-F238E27FC236}">
                <a16:creationId xmlns:a16="http://schemas.microsoft.com/office/drawing/2014/main" id="{EAFEB8D4-3A9A-3196-9A60-E739C2173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2554426"/>
            <a:ext cx="11211810" cy="912674"/>
          </a:xfrm>
          <a:prstGeom prst="rect">
            <a:avLst/>
          </a:prstGeom>
        </p:spPr>
      </p:pic>
    </p:spTree>
    <p:extLst>
      <p:ext uri="{BB962C8B-B14F-4D97-AF65-F5344CB8AC3E}">
        <p14:creationId xmlns:p14="http://schemas.microsoft.com/office/powerpoint/2010/main" val="78803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DBAFF0-4241-64EB-A348-B31F56F79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9847"/>
            <a:ext cx="12192000" cy="5992237"/>
          </a:xfrm>
          <a:prstGeom prst="rect">
            <a:avLst/>
          </a:prstGeom>
        </p:spPr>
      </p:pic>
    </p:spTree>
    <p:extLst>
      <p:ext uri="{BB962C8B-B14F-4D97-AF65-F5344CB8AC3E}">
        <p14:creationId xmlns:p14="http://schemas.microsoft.com/office/powerpoint/2010/main" val="370843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1D2710-0F97-EB2F-AD63-80888420A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12192000" cy="6172200"/>
          </a:xfrm>
          <a:prstGeom prst="rect">
            <a:avLst/>
          </a:prstGeom>
        </p:spPr>
      </p:pic>
    </p:spTree>
    <p:extLst>
      <p:ext uri="{BB962C8B-B14F-4D97-AF65-F5344CB8AC3E}">
        <p14:creationId xmlns:p14="http://schemas.microsoft.com/office/powerpoint/2010/main" val="161624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D24633-7413-0301-CC8A-D12CEE014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1200"/>
            <a:ext cx="12191999" cy="6146800"/>
          </a:xfrm>
          <a:prstGeom prst="rect">
            <a:avLst/>
          </a:prstGeom>
        </p:spPr>
      </p:pic>
    </p:spTree>
    <p:extLst>
      <p:ext uri="{BB962C8B-B14F-4D97-AF65-F5344CB8AC3E}">
        <p14:creationId xmlns:p14="http://schemas.microsoft.com/office/powerpoint/2010/main" val="39924015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103</TotalTime>
  <Words>1099</Words>
  <Application>Microsoft Office PowerPoint</Application>
  <PresentationFormat>Widescreen</PresentationFormat>
  <Paragraphs>104</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Bahnschrift</vt:lpstr>
      <vt:lpstr>Cambria</vt:lpstr>
      <vt:lpstr>Gill Sans MT</vt:lpstr>
      <vt:lpstr>Roboto</vt:lpstr>
      <vt:lpstr>Symbol</vt:lpstr>
      <vt:lpstr>Times New Roman</vt:lpstr>
      <vt:lpstr>Wingdings</vt:lpstr>
      <vt:lpstr>Wingdings 2</vt:lpstr>
      <vt:lpstr>Dividend</vt:lpstr>
      <vt:lpstr>REPORT ON MEDICAL RECORDS </vt:lpstr>
      <vt:lpstr>INDEX </vt:lpstr>
      <vt:lpstr>INTRODUCTIOn</vt:lpstr>
      <vt:lpstr>AIM OF THE PROJECT  </vt:lpstr>
      <vt:lpstr>INTENDED OUTCOME OF THE PROJECT    </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 DESCRIPTION  </vt:lpstr>
      <vt:lpstr>PowerPoint Presentation</vt:lpstr>
      <vt:lpstr>PowerPoint Presentation</vt:lpstr>
      <vt:lpstr>PowerPoint Presentation</vt:lpstr>
      <vt:lpstr>PROPOSED  METHODS  </vt:lpstr>
      <vt:lpstr>STATISTICAL ANALYSIS </vt:lpstr>
      <vt:lpstr>PowerPoint Presentation</vt:lpstr>
      <vt:lpstr>PowerPoint Presentation</vt:lpstr>
      <vt:lpstr>PowerPoint Presentation</vt:lpstr>
      <vt:lpstr>PowerPoint Presentation</vt:lpstr>
      <vt:lpstr>PowerPoint Presentation</vt:lpstr>
      <vt:lpstr>PowerPoint Presentation</vt:lpstr>
      <vt:lpstr>STATISTICAL VISUALISATION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MEDICAL RECORDS</dc:title>
  <dc:creator>Shaily Antala</dc:creator>
  <cp:lastModifiedBy>Shaily</cp:lastModifiedBy>
  <cp:revision>2</cp:revision>
  <dcterms:created xsi:type="dcterms:W3CDTF">2023-12-20T16:35:03Z</dcterms:created>
  <dcterms:modified xsi:type="dcterms:W3CDTF">2023-12-20T18:27:02Z</dcterms:modified>
</cp:coreProperties>
</file>