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79"/>
    <a:srgbClr val="FCF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2">
                <a:lumMod val="40000"/>
                <a:lumOff val="6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07B62-360D-4DDF-B9C9-8AB70D693AF4}"/>
              </a:ext>
            </a:extLst>
          </p:cNvPr>
          <p:cNvSpPr/>
          <p:nvPr/>
        </p:nvSpPr>
        <p:spPr>
          <a:xfrm>
            <a:off x="3729262" y="729733"/>
            <a:ext cx="73914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PIZZA SALES DATA ANALYSIS PROJECT USING SQL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Supreme Pizza">
            <a:extLst>
              <a:ext uri="{FF2B5EF4-FFF2-40B4-BE49-F238E27FC236}">
                <a16:creationId xmlns:a16="http://schemas.microsoft.com/office/drawing/2014/main" id="{F8938C9A-4C6B-4EAE-92E4-F767ED88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07" y="4004610"/>
            <a:ext cx="4010025" cy="26733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made Pizza Recipe: How to Make It">
            <a:extLst>
              <a:ext uri="{FF2B5EF4-FFF2-40B4-BE49-F238E27FC236}">
                <a16:creationId xmlns:a16="http://schemas.microsoft.com/office/drawing/2014/main" id="{65672546-000D-43FB-845A-6FA10D25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48" y="5021142"/>
            <a:ext cx="1656818" cy="16568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eesy Pepperoni Pizza Stock Photo - Download Image Now - Pizza, Cheese,  Slice of Food - iStock">
            <a:extLst>
              <a:ext uri="{FF2B5EF4-FFF2-40B4-BE49-F238E27FC236}">
                <a16:creationId xmlns:a16="http://schemas.microsoft.com/office/drawing/2014/main" id="{BDA3A8D4-AF42-436B-BED0-98D12277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51" y="4694087"/>
            <a:ext cx="2946056" cy="22095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043448" y="351554"/>
            <a:ext cx="81051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Join relevant tables to find the category-wise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distribution of pizzas.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528047" y="1388297"/>
            <a:ext cx="8659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category,count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(name) 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group by category;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8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EC88B-6459-43D1-BACE-B1F6FF1A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809" y="3274116"/>
            <a:ext cx="2874797" cy="21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1799376" y="434190"/>
            <a:ext cx="94692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Group the orders by date and calculate the average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number of pizzas ordered per day.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083347" y="1388297"/>
            <a:ext cx="93332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round(AVG(quantity),0) AS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Avg_Pizza_orders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FROM(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SELECT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orders.date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,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SUM(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 as quantity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FROM orders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JOIN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orders.order_id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order_details.order_id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GROUP BY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orders.date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  As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order_quantity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9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1F1EF-9B35-40EB-9C3C-FF46D9FB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14" y="4391236"/>
            <a:ext cx="3727334" cy="1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006579" y="351554"/>
            <a:ext cx="81788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Determine the top 3 most ordered pizza types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based on revenue. 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682513" y="1388297"/>
            <a:ext cx="88685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SELECT pizza_types.name AS name,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SUM(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*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 AS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Total_revenue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JOIN pizzas 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pizzas.pizza_type_id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pizza_types.pizza_type_id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JOIN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GROUP BY name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ORDER BY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Total_revenue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DESC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LIMIT 3;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10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90C09-7699-4B16-A474-9DDF30C4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80" y="4025478"/>
            <a:ext cx="4442706" cy="17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7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1845863" y="351554"/>
            <a:ext cx="94227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Calculate the percentage contribution of each pizza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type to total revenue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682513" y="1388297"/>
            <a:ext cx="9509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pizza_types.category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AS category,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ROUND((SUM(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*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)) /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( SELECT  ROUND(SUM(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*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),2)						  FROM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  JOIN pizzas ON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*100,2) AS 				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Total_revenue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JOIN pizzas ON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pizzas.pizza_type_id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pizza_types.pizza_type_id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JOIN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GROUP BY category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ORDER BY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Total_revenue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DESC;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11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962B-AF59-413C-9F86-2F20CD9D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19" y="4610788"/>
            <a:ext cx="2497460" cy="17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1816308" y="413110"/>
            <a:ext cx="962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Analyze the cumulative revenue generated over time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218765" y="1388297"/>
            <a:ext cx="99732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o_date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SUM(revenue) OVER(order by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o_date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 AS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cum_revenue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FROM(SELECT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orders.date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o_date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SUM(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*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 as revenue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FROM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JOIN pizzas 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JOIN orders 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orders.order_id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order_details.order_id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GROUP BY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o_date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) AS SALES;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12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CDDF-F5B0-4CE7-A95D-89E3B1F8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15" y="4012931"/>
            <a:ext cx="3220947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5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1827844" y="182277"/>
            <a:ext cx="85363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Determine the top 3 most ordered pizza types based on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revenue for each pizza category.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084295" y="1013274"/>
            <a:ext cx="9184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SELECT name, category, revenue,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rankk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FROM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(SELECT name, category, revenue,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rank() OVER(partition by category order by  revenue DESC) AS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rankk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FROM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	(SELECT pizza_types.name AS name,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pizza_types.category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AS category, 		SUM(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*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) AS revenue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	FROM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	JOIN pizzas ON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pizzas.pizza_type_id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pizza_types.pizza_type_id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	JOIN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		GROUP BY name, category) AS a) AS b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rankk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&lt;=3;</a:t>
            </a:r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13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0751F-02D9-41D1-802E-97AB2FDF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83" y="3840516"/>
            <a:ext cx="3735578" cy="27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3409616" y="2580836"/>
            <a:ext cx="5573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Gmail : shailyk0508@gmail.com</a:t>
            </a: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702859" y="971443"/>
            <a:ext cx="7451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Project Objective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pizza sales data to uncover trends and insights that can drive strategic business decisions.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Dataset Overview</a:t>
            </a:r>
            <a:endParaRPr lang="en-US" dirty="0"/>
          </a:p>
          <a:p>
            <a:r>
              <a:rPr lang="en-US" dirty="0"/>
              <a:t>The project consists of a pizza sales dataset which has four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Order_details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Orders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Pizza_types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Pizzas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Methodology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: SQL queries on sales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Analysis:</a:t>
            </a:r>
            <a:r>
              <a:rPr lang="en-US" dirty="0"/>
              <a:t> Price comparison, order frequency, category analysis.</a:t>
            </a:r>
          </a:p>
          <a:p>
            <a:pPr lvl="1"/>
            <a:endParaRPr lang="en-US" b="1" dirty="0"/>
          </a:p>
        </p:txBody>
      </p:sp>
      <p:pic>
        <p:nvPicPr>
          <p:cNvPr id="6146" name="Picture 2" descr="Mike's Homemade Pizza">
            <a:extLst>
              <a:ext uri="{FF2B5EF4-FFF2-40B4-BE49-F238E27FC236}">
                <a16:creationId xmlns:a16="http://schemas.microsoft.com/office/drawing/2014/main" id="{77F213D0-C7BA-4ECF-B6F3-961DEA94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13" y="520613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ECFE03-74DC-4346-BB46-E438105C4B81}"/>
              </a:ext>
            </a:extLst>
          </p:cNvPr>
          <p:cNvSpPr/>
          <p:nvPr/>
        </p:nvSpPr>
        <p:spPr>
          <a:xfrm>
            <a:off x="4555738" y="26586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ea typeface="Times New Roman" panose="02020603050405020304" pitchFamily="18" charset="0"/>
              </a:rPr>
              <a:t>OVERVIEW</a:t>
            </a:r>
            <a:endParaRPr lang="en-IN" sz="3200" dirty="0"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356864" y="596136"/>
            <a:ext cx="8039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Retrieve the total number of orders placed?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3074715" y="1711369"/>
            <a:ext cx="6665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SELECT count(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 AS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total_orders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FROM orders;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ED1F8-1C5C-40CF-8071-5EAFC763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72" y="3134379"/>
            <a:ext cx="3121090" cy="1754338"/>
          </a:xfrm>
          <a:prstGeom prst="rect">
            <a:avLst/>
          </a:prstGeom>
        </p:spPr>
      </p:pic>
      <p:pic>
        <p:nvPicPr>
          <p:cNvPr id="6146" name="Picture 2" descr="Mike's Homemade Pizza">
            <a:extLst>
              <a:ext uri="{FF2B5EF4-FFF2-40B4-BE49-F238E27FC236}">
                <a16:creationId xmlns:a16="http://schemas.microsoft.com/office/drawing/2014/main" id="{77F213D0-C7BA-4ECF-B6F3-961DEA94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13" y="520613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35C6E1-AFE2-477D-9D84-5D877EA57841}"/>
              </a:ext>
            </a:extLst>
          </p:cNvPr>
          <p:cNvSpPr/>
          <p:nvPr/>
        </p:nvSpPr>
        <p:spPr>
          <a:xfrm>
            <a:off x="910347" y="750024"/>
            <a:ext cx="649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920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1765194" y="596136"/>
            <a:ext cx="9836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Calculate the total revenue generated from pizza sales.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456245" y="1317812"/>
            <a:ext cx="7279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SELECT ROUND(SUM(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order_details.quantitypizzas.price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)) AS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Total_revenue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JOIN pizzas 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36CAC-149C-47C5-A764-C5FF3B15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60" y="4006754"/>
            <a:ext cx="2612878" cy="1819338"/>
          </a:xfrm>
          <a:prstGeom prst="rect">
            <a:avLst/>
          </a:prstGeom>
        </p:spPr>
      </p:pic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14997A89-12A1-4FF0-9114-3F1D2BF6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13" y="520613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401BE1-D7AC-4DBF-9A6A-C08F29A69F17}"/>
              </a:ext>
            </a:extLst>
          </p:cNvPr>
          <p:cNvSpPr/>
          <p:nvPr/>
        </p:nvSpPr>
        <p:spPr>
          <a:xfrm>
            <a:off x="843734" y="7898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2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356864" y="596136"/>
            <a:ext cx="5851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Identify the highest-priced pizza.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633325" y="1375192"/>
            <a:ext cx="85815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pizza_types.name,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JOIN pizzas	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pizza_types.pizza_type_id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pizzas.pizza_type_id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ORDER BY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pizzas.price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DESC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LIMIT 1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D6F52-1EC8-4A11-B76F-832BE980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410" y="4313558"/>
            <a:ext cx="3867830" cy="1785153"/>
          </a:xfrm>
          <a:prstGeom prst="rect">
            <a:avLst/>
          </a:prstGeom>
        </p:spPr>
      </p:pic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F674DE64-0C83-4829-89FF-687720EA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13" y="520613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7F28DA-D216-44F6-91D9-9AC31577FC96}"/>
              </a:ext>
            </a:extLst>
          </p:cNvPr>
          <p:cNvSpPr/>
          <p:nvPr/>
        </p:nvSpPr>
        <p:spPr>
          <a:xfrm>
            <a:off x="816840" y="75002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243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356864" y="596136"/>
            <a:ext cx="836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Identify the most common pizza size ordered.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763196" y="1119356"/>
            <a:ext cx="8505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</a:p>
          <a:p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pizzas.size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AS size, COUNT(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order_details.order_details_id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 AS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order_countFROM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pizzas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JOIN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GROUP By size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ORDER BY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order_count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DESC;</a:t>
            </a: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71FE75-FC20-43ED-98F3-717DF0DB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40" y="4258988"/>
            <a:ext cx="2592872" cy="20028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4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0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2356864" y="243833"/>
            <a:ext cx="79944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List the top 5 most ordered pizza types along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with their quantities.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356864" y="1374850"/>
            <a:ext cx="89491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pizza_types.name,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SUM(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as quantity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JOIN pizzas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pizzas.pizza_type_id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pizza_types.pizza_type_id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GROUP BY pizza_types.name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ORDER BY quantity DESC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LIMIT 5;</a:t>
            </a: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5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16E9-2B73-440F-AAB4-49846C59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034" y="4544949"/>
            <a:ext cx="3186953" cy="200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429436" y="1197940"/>
            <a:ext cx="97625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pizza_types.category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AS category,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SUM(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order_details.quantity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as quantity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pizza_types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JOIN pizzas 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pizzas.pizza_type_id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pizza_types.pizza_type_id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order_details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pizzas.pizza_id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order_details.pizza_id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GROUP BY category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order by quantity DESC;</a:t>
            </a: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6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073F9-A037-4DC4-AE72-CE7F6E3A617B}"/>
              </a:ext>
            </a:extLst>
          </p:cNvPr>
          <p:cNvSpPr/>
          <p:nvPr/>
        </p:nvSpPr>
        <p:spPr>
          <a:xfrm>
            <a:off x="2555042" y="288359"/>
            <a:ext cx="7657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Join the necessary tables to find the total quantity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of each pizza category ordered?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BED68-CEE0-4395-84B5-FE22A866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61" y="3887887"/>
            <a:ext cx="3108098" cy="24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C9A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661F-EC14-4B19-A7EF-E9A81DDCC248}"/>
              </a:ext>
            </a:extLst>
          </p:cNvPr>
          <p:cNvSpPr/>
          <p:nvPr/>
        </p:nvSpPr>
        <p:spPr>
          <a:xfrm>
            <a:off x="1792087" y="674720"/>
            <a:ext cx="962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Determine the distribution of orders by hour of the day.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188EF-C8B9-4569-842A-64E93794C945}"/>
              </a:ext>
            </a:extLst>
          </p:cNvPr>
          <p:cNvSpPr/>
          <p:nvPr/>
        </p:nvSpPr>
        <p:spPr>
          <a:xfrm>
            <a:off x="2682513" y="1388297"/>
            <a:ext cx="8505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SELECT HOUR(time) AS Hour,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COUNT(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order_id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) AS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order_count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FROM orders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GROUP BY Hour;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Mike's Homemade Pizza">
            <a:extLst>
              <a:ext uri="{FF2B5EF4-FFF2-40B4-BE49-F238E27FC236}">
                <a16:creationId xmlns:a16="http://schemas.microsoft.com/office/drawing/2014/main" id="{6855CCBD-2092-4E28-95CB-32862BFD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61" y="5114275"/>
            <a:ext cx="3487450" cy="1743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862184-719A-475F-BD5B-9481BE03176F}"/>
              </a:ext>
            </a:extLst>
          </p:cNvPr>
          <p:cNvSpPr/>
          <p:nvPr/>
        </p:nvSpPr>
        <p:spPr>
          <a:xfrm>
            <a:off x="923365" y="828608"/>
            <a:ext cx="54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7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8BF90-C680-484B-BE6B-309ED72F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85" y="2957957"/>
            <a:ext cx="2305294" cy="34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96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1092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 kumrawat</dc:creator>
  <cp:lastModifiedBy>kshitij kumrawat</cp:lastModifiedBy>
  <cp:revision>13</cp:revision>
  <dcterms:created xsi:type="dcterms:W3CDTF">2024-06-11T12:27:53Z</dcterms:created>
  <dcterms:modified xsi:type="dcterms:W3CDTF">2024-06-11T15:45:51Z</dcterms:modified>
</cp:coreProperties>
</file>