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73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C1CA-4444-4138-9DEA-4206D11F880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2D80-79C0-4AAA-82E2-8A68C7E5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1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countries/IND/india/literacy-rate" TargetMode="External"/><Relationship Id="rId2" Type="http://schemas.openxmlformats.org/officeDocument/2006/relationships/hyperlink" Target="https://www.theglobalstatistics.com/literacy-rate-in-indi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rldpopulationreview.com/country-rankings/literacy-rate-by-count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omt0Hueo-g?ctid=2335c322-430f-4695-8746-529dd25ed072&amp;pbi_source=linkShare&amp;bookmarkGuid=7cdc22a4-0358-41af-9864-4994d55a19d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7C4B-627D-97CC-6846-0DAFF7F0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8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C0C0C0"/>
                </a:highlight>
                <a:latin typeface="Algerian" panose="04020705040A02060702" pitchFamily="82" charset="0"/>
              </a:rPr>
              <a:t>LITERACY RATE OF INDIA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				</a:t>
            </a:r>
            <a:r>
              <a:rPr lang="en-US" dirty="0">
                <a:highlight>
                  <a:srgbClr val="C0C0C0"/>
                </a:highlight>
                <a:latin typeface="Algerian" panose="04020705040A02060702" pitchFamily="82" charset="0"/>
              </a:rPr>
              <a:t>SHAIMA AFREEN</a:t>
            </a:r>
          </a:p>
        </p:txBody>
      </p:sp>
    </p:spTree>
    <p:extLst>
      <p:ext uri="{BB962C8B-B14F-4D97-AF65-F5344CB8AC3E}">
        <p14:creationId xmlns:p14="http://schemas.microsoft.com/office/powerpoint/2010/main" val="71112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9C14D-3BC0-E040-8B60-6A70E1AB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u="sng" dirty="0">
                <a:highlight>
                  <a:srgbClr val="C0C0C0"/>
                </a:highlight>
                <a:latin typeface="Bradley Hand ITC" panose="03070402050302030203" pitchFamily="66" charset="0"/>
                <a:cs typeface="Arial" panose="020B0604020202020204" pitchFamily="34" charset="0"/>
              </a:rPr>
              <a:t>OUTLINE </a:t>
            </a:r>
            <a:endParaRPr lang="en-US" sz="6000" dirty="0">
              <a:highlight>
                <a:srgbClr val="C0C0C0"/>
              </a:highlight>
              <a:latin typeface="Bradley Hand ITC" panose="03070402050302030203" pitchFamily="66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A8172-D4B3-0B94-73B9-2F4C2E45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dirty="0">
                <a:latin typeface="Abadi" panose="020B0604020104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badi" panose="020B0604020104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dirty="0">
                <a:latin typeface="Abadi" panose="020B0604020104020204" pitchFamily="34" charset="0"/>
                <a:cs typeface="Arial" panose="020B0604020202020204" pitchFamily="34" charset="0"/>
              </a:rPr>
              <a:t>Visualization</a:t>
            </a:r>
          </a:p>
          <a:p>
            <a:r>
              <a:rPr lang="en-US" dirty="0">
                <a:latin typeface="Abadi" panose="020B0604020104020204" pitchFamily="34" charset="0"/>
                <a:cs typeface="Arial" panose="020B0604020202020204" pitchFamily="34" charset="0"/>
              </a:rPr>
              <a:t>Insights</a:t>
            </a:r>
          </a:p>
          <a:p>
            <a:r>
              <a:rPr lang="en-US" dirty="0">
                <a:latin typeface="Abadi" panose="020B0604020104020204" pitchFamily="34" charset="0"/>
                <a:cs typeface="Arial" panose="020B0604020202020204" pitchFamily="34" charset="0"/>
              </a:rPr>
              <a:t>Conclusions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6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A63B-B9A1-C150-7102-CD8A3038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>
                <a:highlight>
                  <a:srgbClr val="C0C0C0"/>
                </a:highlight>
                <a:latin typeface="Bradley Hand ITC" panose="03070402050302030203" pitchFamily="66" charset="0"/>
                <a:cs typeface="Arial" panose="020B0604020202020204" pitchFamily="34" charset="0"/>
              </a:rPr>
              <a:t>EXECUTIVE SUMMARY</a:t>
            </a:r>
            <a:endParaRPr lang="en-US" dirty="0">
              <a:highlight>
                <a:srgbClr val="C0C0C0"/>
              </a:highlight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EA6E-90EF-FEAC-5CCA-866D9BFA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Abadi" panose="020B0604020104020204" pitchFamily="34" charset="0"/>
              </a:rPr>
              <a:t>This is a WebScraping project. In this project we are analyzing the literacy rate of India.</a:t>
            </a:r>
          </a:p>
          <a:p>
            <a:r>
              <a:rPr lang="en-US" sz="1900" dirty="0">
                <a:latin typeface="Abadi" panose="020B0604020104020204" pitchFamily="34" charset="0"/>
              </a:rPr>
              <a:t>Here I have used python’s Requests, BeautifulSoup module to web scrape the data for my project.</a:t>
            </a:r>
          </a:p>
          <a:p>
            <a:r>
              <a:rPr lang="en-US" sz="1900" dirty="0">
                <a:latin typeface="Abadi" panose="020B0604020104020204" pitchFamily="34" charset="0"/>
              </a:rPr>
              <a:t>Later converted the data to data frames using python’s pandas module.</a:t>
            </a:r>
          </a:p>
          <a:p>
            <a:r>
              <a:rPr lang="en-US" sz="1900" dirty="0">
                <a:latin typeface="Abadi" panose="020B0604020104020204" pitchFamily="34" charset="0"/>
              </a:rPr>
              <a:t>The following are the websites I used for WebScraping the data:</a:t>
            </a:r>
          </a:p>
          <a:p>
            <a:pPr lvl="1"/>
            <a:r>
              <a:rPr lang="en-US" sz="1900" dirty="0">
                <a:latin typeface="Abadi" panose="020B0604020104020204" pitchFamily="34" charset="0"/>
                <a:hlinkClick r:id="rId2"/>
              </a:rPr>
              <a:t>https://www.theglobalstatistics.com/literacy-rate-in-india/</a:t>
            </a:r>
            <a:endParaRPr lang="en-US" sz="1900" dirty="0">
              <a:latin typeface="Abadi" panose="020B0604020104020204" pitchFamily="34" charset="0"/>
            </a:endParaRPr>
          </a:p>
          <a:p>
            <a:pPr lvl="1"/>
            <a:r>
              <a:rPr lang="en-US" sz="1900" dirty="0">
                <a:latin typeface="Abadi" panose="020B0604020104020204" pitchFamily="34" charset="0"/>
                <a:hlinkClick r:id="rId3"/>
              </a:rPr>
              <a:t>https://www.macrotrends.net/countries/IND/india/literacy-rate</a:t>
            </a:r>
            <a:endParaRPr lang="en-US" sz="1900" dirty="0">
              <a:latin typeface="Abadi" panose="020B0604020104020204" pitchFamily="34" charset="0"/>
            </a:endParaRPr>
          </a:p>
          <a:p>
            <a:pPr lvl="1"/>
            <a:r>
              <a:rPr lang="en-US" sz="1900" dirty="0">
                <a:latin typeface="Abadi" panose="020B0604020104020204" pitchFamily="34" charset="0"/>
                <a:hlinkClick r:id="rId4"/>
              </a:rPr>
              <a:t>https://worldpopulationreview.com/country-rankings/literacy-rate-by-country</a:t>
            </a:r>
            <a:endParaRPr lang="en-US" sz="1900" dirty="0">
              <a:latin typeface="Abadi" panose="020B0604020104020204" pitchFamily="34" charset="0"/>
            </a:endParaRPr>
          </a:p>
          <a:p>
            <a:r>
              <a:rPr lang="en-US" sz="1900" dirty="0">
                <a:latin typeface="Abadi" panose="020B0604020104020204" pitchFamily="34" charset="0"/>
              </a:rPr>
              <a:t>After creating data frames from the scraped data, we saved the data frames to .csv file.</a:t>
            </a:r>
          </a:p>
          <a:p>
            <a:r>
              <a:rPr lang="en-US" sz="1900" dirty="0">
                <a:latin typeface="Abadi" panose="020B0604020104020204" pitchFamily="34" charset="0"/>
              </a:rPr>
              <a:t>Later imported the datasets to power BI.</a:t>
            </a:r>
          </a:p>
          <a:p>
            <a:r>
              <a:rPr lang="en-US" sz="1900" dirty="0">
                <a:latin typeface="Abadi" panose="020B0604020104020204" pitchFamily="34" charset="0"/>
              </a:rPr>
              <a:t>Performed few transformations on the data.</a:t>
            </a:r>
          </a:p>
          <a:p>
            <a:r>
              <a:rPr lang="en-US" sz="1900" dirty="0">
                <a:latin typeface="Abadi" panose="020B0604020104020204" pitchFamily="34" charset="0"/>
                <a:cs typeface="Arial" panose="020B0604020202020204" pitchFamily="34" charset="0"/>
              </a:rPr>
              <a:t>Analyzed the data by using various visualization charts on power BI.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1156-BDFC-CC10-818D-1BED9DAA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highlight>
                  <a:srgbClr val="C0C0C0"/>
                </a:highlight>
                <a:latin typeface="Bradley Hand ITC" panose="03070402050302030203" pitchFamily="66" charset="0"/>
                <a:cs typeface="Arial" panose="020B0604020202020204" pitchFamily="34" charset="0"/>
              </a:rPr>
              <a:t>INTRODUCTION</a:t>
            </a:r>
            <a:endParaRPr lang="en-US" dirty="0">
              <a:highlight>
                <a:srgbClr val="C0C0C0"/>
              </a:highlight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37AA-16BC-3E8D-AEFF-5C81C5CD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badi" panose="020B0604020104020204" pitchFamily="34" charset="0"/>
              </a:rPr>
              <a:t>The aim of this project is to web scrape the data. The data we want to web scrape is the literacy rate of India in different years.</a:t>
            </a:r>
          </a:p>
          <a:p>
            <a:r>
              <a:rPr lang="en-US" sz="2000" dirty="0">
                <a:latin typeface="Abadi" panose="020B0604020104020204" pitchFamily="34" charset="0"/>
              </a:rPr>
              <a:t>Here we are using following modules:</a:t>
            </a:r>
          </a:p>
          <a:p>
            <a:pPr lvl="1"/>
            <a:r>
              <a:rPr lang="en-US" sz="2000" dirty="0">
                <a:latin typeface="Abadi" panose="020B0604020104020204" pitchFamily="34" charset="0"/>
              </a:rPr>
              <a:t>bs4: BeautifulSoup is a python library for pulling data out of HTML and XML files.</a:t>
            </a:r>
          </a:p>
          <a:p>
            <a:pPr lvl="1"/>
            <a:r>
              <a:rPr lang="en-US" sz="2000" dirty="0">
                <a:latin typeface="Abadi" panose="020B0604020104020204" pitchFamily="34" charset="0"/>
              </a:rPr>
              <a:t>requests: This module allows us to send HTTP requests extremely easy.</a:t>
            </a:r>
          </a:p>
          <a:p>
            <a:pPr marL="457200" lvl="1" indent="0"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After getting all the required </a:t>
            </a:r>
            <a:r>
              <a:rPr lang="en-US" sz="2000" dirty="0" err="1">
                <a:latin typeface="Abadi" panose="020B0604020104020204" pitchFamily="34" charset="0"/>
              </a:rPr>
              <a:t>data,I</a:t>
            </a:r>
            <a:r>
              <a:rPr lang="en-US" sz="2000" dirty="0">
                <a:latin typeface="Abadi" panose="020B0604020104020204" pitchFamily="34" charset="0"/>
              </a:rPr>
              <a:t> am using Power BI to analyze and visualize the data.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87A-AFC4-83A4-674E-1987D4F8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00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u="sng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3D9F-D49C-15C1-6B90-B4A00FB1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First imported all the required modules.</a:t>
            </a:r>
          </a:p>
          <a:p>
            <a:r>
              <a:rPr lang="en-US" sz="1800" dirty="0">
                <a:latin typeface="Abadi" panose="020B0604020104020204" pitchFamily="34" charset="0"/>
              </a:rPr>
              <a:t>Then we used </a:t>
            </a:r>
            <a:r>
              <a:rPr lang="en-US" sz="1800" dirty="0" err="1">
                <a:latin typeface="Abadi" panose="020B0604020104020204" pitchFamily="34" charset="0"/>
              </a:rPr>
              <a:t>requests’s</a:t>
            </a:r>
            <a:r>
              <a:rPr lang="en-US" sz="1800" dirty="0">
                <a:latin typeface="Abadi" panose="020B0604020104020204" pitchFamily="34" charset="0"/>
              </a:rPr>
              <a:t> modules ‘get’ method to get the content from the webpage.</a:t>
            </a:r>
          </a:p>
          <a:p>
            <a:r>
              <a:rPr lang="en-US" sz="1800" dirty="0">
                <a:latin typeface="Abadi" panose="020B0604020104020204" pitchFamily="34" charset="0"/>
              </a:rPr>
              <a:t>We created a BeautifulSoup object  to parse and scrape HTML page.</a:t>
            </a: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r>
              <a:rPr lang="en-US" sz="1800" dirty="0">
                <a:latin typeface="Abadi" panose="020B0604020104020204" pitchFamily="34" charset="0"/>
              </a:rPr>
              <a:t>Then we used ‘find_all’ method to get all the tables on the webpage.</a:t>
            </a:r>
          </a:p>
          <a:p>
            <a:r>
              <a:rPr lang="en-US" sz="1800" dirty="0">
                <a:latin typeface="Abadi" panose="020B0604020104020204" pitchFamily="34" charset="0"/>
              </a:rPr>
              <a:t>After scraping all the required data, we saved the data frames to .csv format.</a:t>
            </a:r>
          </a:p>
          <a:p>
            <a:r>
              <a:rPr lang="en-US" sz="1800" dirty="0">
                <a:latin typeface="Abadi" panose="020B0604020104020204" pitchFamily="34" charset="0"/>
              </a:rPr>
              <a:t>Imported the data to power BI.</a:t>
            </a:r>
          </a:p>
          <a:p>
            <a:r>
              <a:rPr lang="en-US" sz="1800" dirty="0">
                <a:latin typeface="Abadi" panose="020B0604020104020204" pitchFamily="34" charset="0"/>
              </a:rPr>
              <a:t>Did few transformations like changing the data type of the required columns.</a:t>
            </a:r>
          </a:p>
          <a:p>
            <a:r>
              <a:rPr lang="en-US" sz="1800" dirty="0">
                <a:latin typeface="Abadi" panose="020B0604020104020204" pitchFamily="34" charset="0"/>
              </a:rPr>
              <a:t>Used various charts from power BI to visualize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D9016-F66D-A706-F1A3-A79E35E9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25" y="1690687"/>
            <a:ext cx="4118984" cy="435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AEE25-B2C7-4803-36FF-769AF9D4B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6" y="2743502"/>
            <a:ext cx="7533759" cy="11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1F6-06E5-73EF-657C-7C51C8DA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06E4-C77F-71B5-89B7-CC44B3A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>
                <a:latin typeface="Abadi" panose="020B0604020104020204" pitchFamily="34" charset="0"/>
                <a:cs typeface="Arial" panose="020B0604020202020204" pitchFamily="34" charset="0"/>
              </a:rPr>
              <a:t>Analyzed data by using different visualizations present in the Power BI desktop application.</a:t>
            </a:r>
          </a:p>
          <a:p>
            <a:r>
              <a:rPr lang="en-US" sz="2000" dirty="0">
                <a:latin typeface="Abadi" panose="020B0604020104020204" pitchFamily="34" charset="0"/>
              </a:rPr>
              <a:t>Used card to display the highest literacy state, lowest literacy rate etc.</a:t>
            </a:r>
          </a:p>
          <a:p>
            <a:r>
              <a:rPr lang="en-US" sz="2000" dirty="0">
                <a:latin typeface="Abadi" panose="020B0604020104020204" pitchFamily="34" charset="0"/>
              </a:rPr>
              <a:t>Used line graph to visualize the literacy rate of India from 1980 to 2018.</a:t>
            </a:r>
          </a:p>
          <a:p>
            <a:r>
              <a:rPr lang="en-US" sz="2000" dirty="0">
                <a:latin typeface="Abadi" panose="020B0604020104020204" pitchFamily="34" charset="0"/>
              </a:rPr>
              <a:t>Similarly used various graphs to visualize the data.</a:t>
            </a:r>
          </a:p>
          <a:p>
            <a:r>
              <a:rPr lang="en-US" sz="2000" dirty="0">
                <a:latin typeface="Abadi" panose="020B0604020104020204" pitchFamily="34" charset="0"/>
              </a:rPr>
              <a:t>The link to report is:</a:t>
            </a:r>
          </a:p>
          <a:p>
            <a:pPr marL="0" indent="0" algn="ctr">
              <a:buNone/>
            </a:pPr>
            <a:r>
              <a:rPr lang="en-US" sz="2000" dirty="0">
                <a:latin typeface="Abadi" panose="020B0604020104020204" pitchFamily="34" charset="0"/>
              </a:rPr>
              <a:t>	</a:t>
            </a:r>
            <a:r>
              <a:rPr lang="en-US" sz="2000" dirty="0">
                <a:latin typeface="Abadi" panose="020B0604020104020204" pitchFamily="34" charset="0"/>
                <a:hlinkClick r:id="rId2"/>
              </a:rPr>
              <a:t>https://app.powerbi.com/links/omt0Hueo-g?ctid=2335c322-430f-4695-8746-529dd25ed072&amp;pbi_source=linkShare&amp;bookmarkGuid=7cdc22a4-0358-41af-9864-4994d55a19d5</a:t>
            </a:r>
            <a:endParaRPr lang="en-US" sz="2000" dirty="0">
              <a:latin typeface="Abadi" panose="020B0604020104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72E-D639-6C32-4401-2FD332AC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b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0802-C737-E9AA-6502-1AD964F3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We analyzed the following things:</a:t>
            </a:r>
          </a:p>
          <a:p>
            <a:r>
              <a:rPr lang="en-US" sz="1800" dirty="0">
                <a:latin typeface="Abadi" panose="020B0604020104020204" pitchFamily="34" charset="0"/>
              </a:rPr>
              <a:t>The literacy rate of India in 2023 is 77.70%.</a:t>
            </a: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endParaRPr lang="en-US" sz="1800" dirty="0">
              <a:latin typeface="Abadi" panose="020B0604020104020204" pitchFamily="34" charset="0"/>
            </a:endParaRPr>
          </a:p>
          <a:p>
            <a:r>
              <a:rPr lang="en-US" sz="1800" dirty="0">
                <a:latin typeface="Abadi" panose="020B0604020104020204" pitchFamily="34" charset="0"/>
              </a:rPr>
              <a:t>The state with highest literacy rate is Kerala and with lowest literacy rate is Andhra Pradesh.</a:t>
            </a:r>
          </a:p>
          <a:p>
            <a:r>
              <a:rPr lang="en-US" sz="1800" dirty="0">
                <a:latin typeface="Abadi" panose="020B0604020104020204" pitchFamily="34" charset="0"/>
              </a:rPr>
              <a:t>We can see that literacy rate of India has increased from 1980 to 2018.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D80CD-C3C9-58FA-9EF0-1990E658C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6" y="2546252"/>
            <a:ext cx="8657421" cy="26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FB9C-5FEC-9544-1A93-C337BF8F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2F11-D278-D56C-4BFB-A7003B47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The literacy rate of India in 2023 is 77.70%.</a:t>
            </a:r>
          </a:p>
          <a:p>
            <a:r>
              <a:rPr lang="en-US" sz="2000" dirty="0">
                <a:latin typeface="Abadi" panose="020B0604020104020204" pitchFamily="34" charset="0"/>
              </a:rPr>
              <a:t>The state with highest literacy rate is Kerala and with lowest literacy rate is Andhra Pradesh.</a:t>
            </a:r>
          </a:p>
          <a:p>
            <a:r>
              <a:rPr lang="en-US" sz="2000" dirty="0">
                <a:latin typeface="Abadi" panose="020B0604020104020204" pitchFamily="34" charset="0"/>
              </a:rPr>
              <a:t>We can see that literacy rate of India has increased from 1980 to 2018.</a:t>
            </a:r>
          </a:p>
          <a:p>
            <a:r>
              <a:rPr lang="en-US" sz="2000" dirty="0">
                <a:latin typeface="Abadi" panose="020B0604020104020204" pitchFamily="34" charset="0"/>
              </a:rPr>
              <a:t>The literacy rate for women is less compared to literacy rate of men.</a:t>
            </a:r>
          </a:p>
          <a:p>
            <a:r>
              <a:rPr lang="en-US" sz="2000" dirty="0">
                <a:latin typeface="Abadi" panose="020B0604020104020204" pitchFamily="34" charset="0"/>
              </a:rPr>
              <a:t>The literacy rate for particular religions and caste is low, we need to try to focus on these area and try to increase the overall literacy rate of India.</a:t>
            </a: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3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AEEE-CE0C-80F2-8888-D8E5656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828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highlight>
                  <a:srgbClr val="C0C0C0"/>
                </a:highlight>
                <a:latin typeface="Blackadder ITC" panose="04020505051007020D02" pitchFamily="82" charset="0"/>
                <a:cs typeface="Arial" panose="020B0604020202020204" pitchFamily="34" charset="0"/>
              </a:rPr>
              <a:t>THANK YOU     </a:t>
            </a:r>
            <a:endParaRPr lang="en-US" sz="5400" dirty="0">
              <a:highlight>
                <a:srgbClr val="C0C0C0"/>
              </a:highlight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576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Algerian</vt:lpstr>
      <vt:lpstr>Arial</vt:lpstr>
      <vt:lpstr>Blackadder ITC</vt:lpstr>
      <vt:lpstr>Bradley Hand ITC</vt:lpstr>
      <vt:lpstr>Tw Cen MT</vt:lpstr>
      <vt:lpstr>Circuit</vt:lpstr>
      <vt:lpstr>LITERACY RATE OF INDIA      SHAIMA AFREEN</vt:lpstr>
      <vt:lpstr>OUTLINE </vt:lpstr>
      <vt:lpstr>EXECUTIVE SUMMARY</vt:lpstr>
      <vt:lpstr>INTRODUCTION</vt:lpstr>
      <vt:lpstr> METHODOLOGY</vt:lpstr>
      <vt:lpstr>VISUALIZATION</vt:lpstr>
      <vt:lpstr>INSIGHTS </vt:lpstr>
      <vt:lpstr>CONCLUSIONS</vt:lpstr>
      <vt:lpstr>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LITERACY RATE OF INDIA      SHAIMA AFREEN</dc:title>
  <dc:creator>shaimaafreen94@gmail.com</dc:creator>
  <cp:lastModifiedBy>shaimaafreen94@gmail.com</cp:lastModifiedBy>
  <cp:revision>2</cp:revision>
  <dcterms:created xsi:type="dcterms:W3CDTF">2023-02-25T20:14:42Z</dcterms:created>
  <dcterms:modified xsi:type="dcterms:W3CDTF">2023-02-25T20:18:13Z</dcterms:modified>
</cp:coreProperties>
</file>