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62" r:id="rId4"/>
    <p:sldId id="258" r:id="rId5"/>
    <p:sldId id="259" r:id="rId6"/>
    <p:sldId id="260" r:id="rId7"/>
    <p:sldId id="261"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72" d="100"/>
          <a:sy n="72" d="100"/>
        </p:scale>
        <p:origin x="6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5DBB476-AFFA-4D72-A7E6-D222F6A23FCC}" type="datetimeFigureOut">
              <a:rPr lang="en-US" smtClean="0"/>
              <a:t>2/26/2023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426466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DBB476-AFFA-4D72-A7E6-D222F6A23FC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20575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5DBB476-AFFA-4D72-A7E6-D222F6A23FCC}" type="datetimeFigureOut">
              <a:rPr lang="en-US" smtClean="0"/>
              <a:t>2/26/2023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2772656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5DBB476-AFFA-4D72-A7E6-D222F6A23FCC}" type="datetimeFigureOut">
              <a:rPr lang="en-US" smtClean="0"/>
              <a:t>2/26/2023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26D7A9A-4469-450A-B1E5-994BDE16CAF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0919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5DBB476-AFFA-4D72-A7E6-D222F6A23FCC}" type="datetimeFigureOut">
              <a:rPr lang="en-US" smtClean="0"/>
              <a:t>2/26/2023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151450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DBB476-AFFA-4D72-A7E6-D222F6A23FCC}"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3903901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DBB476-AFFA-4D72-A7E6-D222F6A23FCC}"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2603690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BB476-AFFA-4D72-A7E6-D222F6A23FC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4208016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5DBB476-AFFA-4D72-A7E6-D222F6A23FCC}" type="datetimeFigureOut">
              <a:rPr lang="en-US" smtClean="0"/>
              <a:t>2/26/2023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3215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BB476-AFFA-4D72-A7E6-D222F6A23FC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65437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5DBB476-AFFA-4D72-A7E6-D222F6A23FCC}" type="datetimeFigureOut">
              <a:rPr lang="en-US" smtClean="0"/>
              <a:t>2/26/2023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3090686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DBB476-AFFA-4D72-A7E6-D222F6A23FC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227123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DBB476-AFFA-4D72-A7E6-D222F6A23FCC}"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357071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BB476-AFFA-4D72-A7E6-D222F6A23FCC}"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248312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BB476-AFFA-4D72-A7E6-D222F6A23FCC}"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144172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DBB476-AFFA-4D72-A7E6-D222F6A23FC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74080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DBB476-AFFA-4D72-A7E6-D222F6A23FC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D7A9A-4469-450A-B1E5-994BDE16CAF5}" type="slidenum">
              <a:rPr lang="en-US" smtClean="0"/>
              <a:t>‹#›</a:t>
            </a:fld>
            <a:endParaRPr lang="en-US"/>
          </a:p>
        </p:txBody>
      </p:sp>
    </p:spTree>
    <p:extLst>
      <p:ext uri="{BB962C8B-B14F-4D97-AF65-F5344CB8AC3E}">
        <p14:creationId xmlns:p14="http://schemas.microsoft.com/office/powerpoint/2010/main" val="331483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DBB476-AFFA-4D72-A7E6-D222F6A23FCC}" type="datetimeFigureOut">
              <a:rPr lang="en-US" smtClean="0"/>
              <a:t>2/26/2023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6D7A9A-4469-450A-B1E5-994BDE16CAF5}" type="slidenum">
              <a:rPr lang="en-US" smtClean="0"/>
              <a:t>‹#›</a:t>
            </a:fld>
            <a:endParaRPr lang="en-US"/>
          </a:p>
        </p:txBody>
      </p:sp>
    </p:spTree>
    <p:extLst>
      <p:ext uri="{BB962C8B-B14F-4D97-AF65-F5344CB8AC3E}">
        <p14:creationId xmlns:p14="http://schemas.microsoft.com/office/powerpoint/2010/main" val="557669251"/>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shishyadav1993/atliq-marts-challen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pp.powerbi.com/links/pTlGSHxyQZ?ctid=2335c322-430f-4695-8746-529dd25ed072&amp;pbi_source=linkShare&amp;bookmarkGuid=b628cd32-7a3b-42d2-8637-c81d3191a0e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FF21D3-7439-3482-E8F5-FF6C49D81E47}"/>
              </a:ext>
            </a:extLst>
          </p:cNvPr>
          <p:cNvSpPr>
            <a:spLocks noGrp="1"/>
          </p:cNvSpPr>
          <p:nvPr>
            <p:ph type="ctrTitle"/>
          </p:nvPr>
        </p:nvSpPr>
        <p:spPr>
          <a:xfrm>
            <a:off x="1431235" y="605528"/>
            <a:ext cx="9144000" cy="2084663"/>
          </a:xfrm>
        </p:spPr>
        <p:txBody>
          <a:bodyPr>
            <a:normAutofit fontScale="90000"/>
          </a:bodyPr>
          <a:lstStyle/>
          <a:p>
            <a:pPr algn="ctr"/>
            <a:br>
              <a:rPr lang="en-US" b="1" u="sng" dirty="0">
                <a:highlight>
                  <a:srgbClr val="808080"/>
                </a:highlight>
              </a:rPr>
            </a:br>
            <a:br>
              <a:rPr lang="en-US" b="1" u="sng" dirty="0">
                <a:highlight>
                  <a:srgbClr val="808080"/>
                </a:highlight>
              </a:rPr>
            </a:br>
            <a:br>
              <a:rPr lang="en-US" b="1" u="sng" dirty="0">
                <a:highlight>
                  <a:srgbClr val="808080"/>
                </a:highlight>
              </a:rPr>
            </a:br>
            <a:br>
              <a:rPr lang="en-US" b="1" u="sng" dirty="0">
                <a:highlight>
                  <a:srgbClr val="808080"/>
                </a:highlight>
              </a:rPr>
            </a:br>
            <a:br>
              <a:rPr lang="en-US" b="1" u="sng" dirty="0">
                <a:highlight>
                  <a:srgbClr val="808080"/>
                </a:highlight>
              </a:rPr>
            </a:br>
            <a:br>
              <a:rPr lang="en-US" b="1" u="sng" dirty="0">
                <a:highlight>
                  <a:srgbClr val="808080"/>
                </a:highlight>
              </a:rPr>
            </a:br>
            <a:br>
              <a:rPr lang="en-US" b="1" u="sng" dirty="0">
                <a:highlight>
                  <a:srgbClr val="808080"/>
                </a:highlight>
              </a:rPr>
            </a:br>
            <a:br>
              <a:rPr lang="en-US" b="1" u="sng" dirty="0">
                <a:highlight>
                  <a:srgbClr val="808080"/>
                </a:highlight>
              </a:rPr>
            </a:br>
            <a:r>
              <a:rPr lang="en-US" b="1" i="1" u="sng" dirty="0">
                <a:latin typeface="Algerian" panose="04020705040A02060702" pitchFamily="82" charset="0"/>
              </a:rPr>
              <a:t>ATLIQ MART SUPPLY CHAIN ANALYSIS</a:t>
            </a:r>
          </a:p>
        </p:txBody>
      </p:sp>
      <p:sp>
        <p:nvSpPr>
          <p:cNvPr id="5" name="Subtitle 4">
            <a:extLst>
              <a:ext uri="{FF2B5EF4-FFF2-40B4-BE49-F238E27FC236}">
                <a16:creationId xmlns:a16="http://schemas.microsoft.com/office/drawing/2014/main" id="{83C4FBC6-2F16-AEEE-FBF4-34FB5926C3C7}"/>
              </a:ext>
            </a:extLst>
          </p:cNvPr>
          <p:cNvSpPr>
            <a:spLocks noGrp="1"/>
          </p:cNvSpPr>
          <p:nvPr>
            <p:ph type="subTitle" idx="1"/>
          </p:nvPr>
        </p:nvSpPr>
        <p:spPr>
          <a:xfrm>
            <a:off x="1431235" y="1789043"/>
            <a:ext cx="10469217" cy="3134141"/>
          </a:xfrm>
        </p:spPr>
        <p:txBody>
          <a:bodyPr>
            <a:normAutofit fontScale="92500" lnSpcReduction="20000"/>
          </a:bodyPr>
          <a:lstStyle/>
          <a:p>
            <a:pPr algn="l"/>
            <a:endParaRPr lang="en-US" sz="3600" b="1" i="1" dirty="0">
              <a:solidFill>
                <a:srgbClr val="0033CC"/>
              </a:solidFill>
            </a:endParaRPr>
          </a:p>
          <a:p>
            <a:pPr algn="l"/>
            <a:endParaRPr lang="en-US" sz="3600" b="1" i="1" dirty="0">
              <a:solidFill>
                <a:srgbClr val="0033CC"/>
              </a:solidFill>
            </a:endParaRPr>
          </a:p>
          <a:p>
            <a:pPr algn="l"/>
            <a:endParaRPr lang="en-US" sz="3600" b="1" i="1" dirty="0">
              <a:solidFill>
                <a:srgbClr val="0033CC"/>
              </a:solidFill>
            </a:endParaRPr>
          </a:p>
          <a:p>
            <a:pPr algn="l"/>
            <a:endParaRPr lang="en-US" sz="3600" b="1" i="1" dirty="0">
              <a:solidFill>
                <a:srgbClr val="0033CC"/>
              </a:solidFill>
            </a:endParaRPr>
          </a:p>
          <a:p>
            <a:pPr algn="l"/>
            <a:endParaRPr lang="en-US" sz="3600" b="1" i="1" dirty="0">
              <a:solidFill>
                <a:srgbClr val="0033CC"/>
              </a:solidFill>
            </a:endParaRPr>
          </a:p>
          <a:p>
            <a:pPr algn="r"/>
            <a:r>
              <a:rPr lang="en-US" sz="3600" b="1" i="1" dirty="0">
                <a:solidFill>
                  <a:schemeClr val="tx1">
                    <a:lumMod val="85000"/>
                  </a:schemeClr>
                </a:solidFill>
                <a:latin typeface="Algerian" panose="04020705040A02060702" pitchFamily="82" charset="0"/>
              </a:rPr>
              <a:t>SHAIMA AFREEN</a:t>
            </a:r>
          </a:p>
        </p:txBody>
      </p:sp>
    </p:spTree>
    <p:extLst>
      <p:ext uri="{BB962C8B-B14F-4D97-AF65-F5344CB8AC3E}">
        <p14:creationId xmlns:p14="http://schemas.microsoft.com/office/powerpoint/2010/main" val="354456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CF49-A84A-BF7C-59F6-36598941AC48}"/>
              </a:ext>
            </a:extLst>
          </p:cNvPr>
          <p:cNvSpPr>
            <a:spLocks noGrp="1"/>
          </p:cNvSpPr>
          <p:nvPr>
            <p:ph type="title"/>
          </p:nvPr>
        </p:nvSpPr>
        <p:spPr>
          <a:xfrm>
            <a:off x="685800" y="412681"/>
            <a:ext cx="10820400" cy="1293028"/>
          </a:xfrm>
        </p:spPr>
        <p:txBody>
          <a:bodyPr/>
          <a:lstStyle/>
          <a:p>
            <a:pPr algn="ctr"/>
            <a:r>
              <a:rPr lang="en-US" b="1" i="1" u="sng" dirty="0">
                <a:latin typeface="Algerian" panose="04020705040A02060702" pitchFamily="82" charset="0"/>
              </a:rPr>
              <a:t>INSIGHTS</a:t>
            </a:r>
          </a:p>
        </p:txBody>
      </p:sp>
      <p:sp>
        <p:nvSpPr>
          <p:cNvPr id="3" name="Content Placeholder 2">
            <a:extLst>
              <a:ext uri="{FF2B5EF4-FFF2-40B4-BE49-F238E27FC236}">
                <a16:creationId xmlns:a16="http://schemas.microsoft.com/office/drawing/2014/main" id="{811470E4-5D54-5F27-0CD0-09E5CAC9096C}"/>
              </a:ext>
            </a:extLst>
          </p:cNvPr>
          <p:cNvSpPr>
            <a:spLocks noGrp="1"/>
          </p:cNvSpPr>
          <p:nvPr>
            <p:ph idx="1"/>
          </p:nvPr>
        </p:nvSpPr>
        <p:spPr>
          <a:xfrm>
            <a:off x="685800" y="1705709"/>
            <a:ext cx="10820400" cy="4512977"/>
          </a:xfrm>
        </p:spPr>
        <p:txBody>
          <a:bodyPr/>
          <a:lstStyle/>
          <a:p>
            <a:r>
              <a:rPr lang="en-US" dirty="0"/>
              <a:t>At 59.03%, overall OT% is below target. Notably, customer named ‘Lotus Mart’ (28.11%) and ‘Acclaimed Stores’ (26.89%)are significantly below their individual targets.</a:t>
            </a:r>
          </a:p>
          <a:p>
            <a:r>
              <a:rPr lang="en-US" dirty="0"/>
              <a:t>Overall LIFR% is currently at 65.96%.1 segment have significantly lower LIFR% than others.</a:t>
            </a:r>
          </a:p>
          <a:p>
            <a:r>
              <a:rPr lang="en-US" dirty="0"/>
              <a:t>The quantity ordered was 13.42 Million but the delivered quantity was only 12.96 Million.</a:t>
            </a:r>
          </a:p>
        </p:txBody>
      </p:sp>
    </p:spTree>
    <p:extLst>
      <p:ext uri="{BB962C8B-B14F-4D97-AF65-F5344CB8AC3E}">
        <p14:creationId xmlns:p14="http://schemas.microsoft.com/office/powerpoint/2010/main" val="360583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046B-7DD6-BAF5-8C34-9E86514203AF}"/>
              </a:ext>
            </a:extLst>
          </p:cNvPr>
          <p:cNvSpPr>
            <a:spLocks noGrp="1"/>
          </p:cNvSpPr>
          <p:nvPr>
            <p:ph type="title"/>
          </p:nvPr>
        </p:nvSpPr>
        <p:spPr>
          <a:xfrm>
            <a:off x="685800" y="764373"/>
            <a:ext cx="10820400" cy="1293028"/>
          </a:xfrm>
        </p:spPr>
        <p:txBody>
          <a:bodyPr/>
          <a:lstStyle/>
          <a:p>
            <a:pPr algn="ctr"/>
            <a:r>
              <a:rPr lang="en-US" b="1" i="1" u="sng" dirty="0">
                <a:latin typeface="Algerian" panose="04020705040A02060702" pitchFamily="82" charset="0"/>
                <a:cs typeface="Arial" panose="020B0604020202020204" pitchFamily="34" charset="0"/>
              </a:rPr>
              <a:t>CONCLUSIONS</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9BDB09F9-ED77-3580-D2E2-C10DF3106D9E}"/>
              </a:ext>
            </a:extLst>
          </p:cNvPr>
          <p:cNvSpPr>
            <a:spLocks noGrp="1"/>
          </p:cNvSpPr>
          <p:nvPr>
            <p:ph idx="1"/>
          </p:nvPr>
        </p:nvSpPr>
        <p:spPr/>
        <p:txBody>
          <a:bodyPr>
            <a:normAutofit/>
          </a:bodyPr>
          <a:lstStyle/>
          <a:p>
            <a:r>
              <a:rPr lang="en-US" sz="2400" dirty="0">
                <a:latin typeface="Arial Narrow" panose="020B0606020202030204" pitchFamily="34" charset="0"/>
              </a:rPr>
              <a:t>After analyzing the data, we need to pay more attention to the customers with less OTIF%.</a:t>
            </a:r>
          </a:p>
          <a:p>
            <a:r>
              <a:rPr lang="en-US" sz="2400" dirty="0">
                <a:latin typeface="Arial Narrow" panose="020B0606020202030204" pitchFamily="34" charset="0"/>
              </a:rPr>
              <a:t>Another thing to notice is total quantity ordered was 13.427 million but total quantity delivered was 12.969 million.</a:t>
            </a:r>
          </a:p>
          <a:p>
            <a:r>
              <a:rPr lang="en-US" sz="2400" dirty="0">
                <a:latin typeface="Arial Narrow" panose="020B0606020202030204" pitchFamily="34" charset="0"/>
              </a:rPr>
              <a:t>VOFR% is good </a:t>
            </a:r>
            <a:r>
              <a:rPr lang="en-US" sz="2400">
                <a:latin typeface="Arial Narrow" panose="020B0606020202030204" pitchFamily="34" charset="0"/>
              </a:rPr>
              <a:t>but need </a:t>
            </a:r>
            <a:r>
              <a:rPr lang="en-US" sz="2400" dirty="0">
                <a:latin typeface="Arial Narrow" panose="020B0606020202030204" pitchFamily="34" charset="0"/>
              </a:rPr>
              <a:t>to work on LIFR%.</a:t>
            </a:r>
          </a:p>
        </p:txBody>
      </p:sp>
    </p:spTree>
    <p:extLst>
      <p:ext uri="{BB962C8B-B14F-4D97-AF65-F5344CB8AC3E}">
        <p14:creationId xmlns:p14="http://schemas.microsoft.com/office/powerpoint/2010/main" val="362617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1ED91A-C0B0-98B9-994A-F6075ACF4D7C}"/>
              </a:ext>
            </a:extLst>
          </p:cNvPr>
          <p:cNvSpPr>
            <a:spLocks noGrp="1"/>
          </p:cNvSpPr>
          <p:nvPr>
            <p:ph type="title"/>
          </p:nvPr>
        </p:nvSpPr>
        <p:spPr>
          <a:xfrm>
            <a:off x="308112" y="1796359"/>
            <a:ext cx="10515600" cy="1325563"/>
          </a:xfrm>
        </p:spPr>
        <p:txBody>
          <a:bodyPr>
            <a:normAutofit/>
          </a:bodyPr>
          <a:lstStyle/>
          <a:p>
            <a:pPr algn="ctr"/>
            <a:r>
              <a:rPr lang="en-US" sz="5400" b="1" i="1" dirty="0">
                <a:latin typeface="Algerian" panose="04020705040A02060702" pitchFamily="82" charset="0"/>
              </a:rPr>
              <a:t>THANK YOU</a:t>
            </a:r>
          </a:p>
        </p:txBody>
      </p:sp>
    </p:spTree>
    <p:extLst>
      <p:ext uri="{BB962C8B-B14F-4D97-AF65-F5344CB8AC3E}">
        <p14:creationId xmlns:p14="http://schemas.microsoft.com/office/powerpoint/2010/main" val="98140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45AA-2190-DD10-0CF5-9239CBE06D17}"/>
              </a:ext>
            </a:extLst>
          </p:cNvPr>
          <p:cNvSpPr>
            <a:spLocks noGrp="1"/>
          </p:cNvSpPr>
          <p:nvPr>
            <p:ph type="title"/>
          </p:nvPr>
        </p:nvSpPr>
        <p:spPr>
          <a:xfrm>
            <a:off x="424070" y="764373"/>
            <a:ext cx="11082130" cy="1293028"/>
          </a:xfrm>
        </p:spPr>
        <p:txBody>
          <a:bodyPr>
            <a:normAutofit fontScale="90000"/>
          </a:bodyPr>
          <a:lstStyle/>
          <a:p>
            <a:pPr algn="ctr"/>
            <a:br>
              <a:rPr lang="en-US" dirty="0">
                <a:solidFill>
                  <a:srgbClr val="0B49CB"/>
                </a:solidFill>
                <a:latin typeface="Abadi"/>
              </a:rPr>
            </a:br>
            <a:r>
              <a:rPr lang="en-US" sz="4400" b="1" i="1" u="sng" dirty="0">
                <a:solidFill>
                  <a:schemeClr val="tx1">
                    <a:lumMod val="85000"/>
                  </a:schemeClr>
                </a:solidFill>
                <a:latin typeface="Algerian" panose="04020705040A02060702" pitchFamily="82" charset="0"/>
              </a:rPr>
              <a:t>Outline</a:t>
            </a:r>
            <a:br>
              <a:rPr lang="en-US" dirty="0">
                <a:solidFill>
                  <a:srgbClr val="0B49CB"/>
                </a:solidFill>
                <a:latin typeface="Abadi"/>
              </a:rPr>
            </a:br>
            <a:endParaRPr lang="en-US" dirty="0"/>
          </a:p>
        </p:txBody>
      </p:sp>
      <p:sp>
        <p:nvSpPr>
          <p:cNvPr id="3" name="Content Placeholder 2">
            <a:extLst>
              <a:ext uri="{FF2B5EF4-FFF2-40B4-BE49-F238E27FC236}">
                <a16:creationId xmlns:a16="http://schemas.microsoft.com/office/drawing/2014/main" id="{53497CFB-24E8-DA52-4F01-12344625C173}"/>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Executive Summary</a:t>
            </a:r>
          </a:p>
          <a:p>
            <a:r>
              <a:rPr lang="en-US" dirty="0">
                <a:latin typeface="Arial" panose="020B0604020202020204" pitchFamily="34" charset="0"/>
                <a:cs typeface="Arial" panose="020B0604020202020204" pitchFamily="34" charset="0"/>
              </a:rPr>
              <a:t>Introduction</a:t>
            </a:r>
          </a:p>
          <a:p>
            <a:r>
              <a:rPr lang="en-US" dirty="0">
                <a:latin typeface="Arial" panose="020B0604020202020204" pitchFamily="34" charset="0"/>
                <a:cs typeface="Arial" panose="020B0604020202020204" pitchFamily="34" charset="0"/>
              </a:rPr>
              <a:t>Methodology</a:t>
            </a:r>
          </a:p>
          <a:p>
            <a:r>
              <a:rPr lang="en-US" dirty="0">
                <a:latin typeface="Arial" panose="020B0604020202020204" pitchFamily="34" charset="0"/>
                <a:cs typeface="Arial" panose="020B0604020202020204" pitchFamily="34" charset="0"/>
              </a:rPr>
              <a:t>Visualization</a:t>
            </a:r>
          </a:p>
          <a:p>
            <a:r>
              <a:rPr lang="en-US" dirty="0">
                <a:latin typeface="Arial" panose="020B0604020202020204" pitchFamily="34" charset="0"/>
                <a:cs typeface="Arial" panose="020B0604020202020204" pitchFamily="34" charset="0"/>
              </a:rPr>
              <a:t>Insights</a:t>
            </a:r>
          </a:p>
          <a:p>
            <a:r>
              <a:rPr lang="en-US" dirty="0">
                <a:latin typeface="Arial" panose="020B0604020202020204" pitchFamily="34" charset="0"/>
                <a:cs typeface="Arial" panose="020B0604020202020204" pitchFamily="34" charset="0"/>
              </a:rPr>
              <a:t>Conclusions</a:t>
            </a:r>
          </a:p>
          <a:p>
            <a:pPr marL="0" indent="0">
              <a:lnSpc>
                <a:spcPct val="100000"/>
              </a:lnSpc>
              <a:spcBef>
                <a:spcPts val="1400"/>
              </a:spcBef>
              <a:buNone/>
            </a:pPr>
            <a:endParaRPr lang="en-US" dirty="0"/>
          </a:p>
        </p:txBody>
      </p:sp>
    </p:spTree>
    <p:extLst>
      <p:ext uri="{BB962C8B-B14F-4D97-AF65-F5344CB8AC3E}">
        <p14:creationId xmlns:p14="http://schemas.microsoft.com/office/powerpoint/2010/main" val="204127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F8A3-91FA-D02D-0007-3BEB2F445438}"/>
              </a:ext>
            </a:extLst>
          </p:cNvPr>
          <p:cNvSpPr>
            <a:spLocks noGrp="1"/>
          </p:cNvSpPr>
          <p:nvPr>
            <p:ph type="title"/>
          </p:nvPr>
        </p:nvSpPr>
        <p:spPr>
          <a:xfrm>
            <a:off x="331304" y="764373"/>
            <a:ext cx="11174896" cy="1293028"/>
          </a:xfrm>
        </p:spPr>
        <p:txBody>
          <a:bodyPr>
            <a:normAutofit/>
          </a:bodyPr>
          <a:lstStyle/>
          <a:p>
            <a:pPr algn="ctr"/>
            <a:r>
              <a:rPr lang="en-US" sz="4400" b="1" i="1" u="sng" dirty="0">
                <a:latin typeface="Algerian" panose="04020705040A02060702" pitchFamily="82" charset="0"/>
              </a:rPr>
              <a:t>EXECUTIVE SUMMARY</a:t>
            </a:r>
          </a:p>
        </p:txBody>
      </p:sp>
      <p:sp>
        <p:nvSpPr>
          <p:cNvPr id="3" name="Content Placeholder 2">
            <a:extLst>
              <a:ext uri="{FF2B5EF4-FFF2-40B4-BE49-F238E27FC236}">
                <a16:creationId xmlns:a16="http://schemas.microsoft.com/office/drawing/2014/main" id="{AA71553A-7CD8-305A-C773-9E2320E0E0DB}"/>
              </a:ext>
            </a:extLst>
          </p:cNvPr>
          <p:cNvSpPr>
            <a:spLocks noGrp="1"/>
          </p:cNvSpPr>
          <p:nvPr>
            <p:ph idx="1"/>
          </p:nvPr>
        </p:nvSpPr>
        <p:spPr/>
        <p:txBody>
          <a:bodyPr>
            <a:normAutofit/>
          </a:bodyPr>
          <a:lstStyle/>
          <a:p>
            <a:pPr algn="just"/>
            <a:r>
              <a:rPr lang="en-US" sz="2400" dirty="0">
                <a:latin typeface="Arial Narrow" panose="020B0606020202030204" pitchFamily="34" charset="0"/>
                <a:cs typeface="Arial" panose="020B0604020202020204" pitchFamily="34" charset="0"/>
              </a:rPr>
              <a:t>Collected the dataset from Kaggle.com</a:t>
            </a:r>
          </a:p>
          <a:p>
            <a:pPr marL="457200" lvl="1" indent="0">
              <a:buNone/>
            </a:pPr>
            <a:r>
              <a:rPr lang="en-US" sz="2200" dirty="0">
                <a:latin typeface="Arial Narrow" panose="020B0606020202030204" pitchFamily="34" charset="0"/>
                <a:cs typeface="Arial" panose="020B0604020202020204" pitchFamily="34" charset="0"/>
                <a:hlinkClick r:id="rId2"/>
              </a:rPr>
              <a:t>https://www.kaggle.com/datasets/ashishyadav1993/atliq-marts-challenge</a:t>
            </a:r>
            <a:endParaRPr lang="en-US" sz="2200" dirty="0">
              <a:latin typeface="Arial Narrow" panose="020B0606020202030204" pitchFamily="34" charset="0"/>
              <a:cs typeface="Arial" panose="020B0604020202020204" pitchFamily="34" charset="0"/>
            </a:endParaRPr>
          </a:p>
          <a:p>
            <a:pPr algn="just"/>
            <a:r>
              <a:rPr lang="en-US" sz="2400" dirty="0">
                <a:latin typeface="Arial Narrow" panose="020B0606020202030204" pitchFamily="34" charset="0"/>
                <a:cs typeface="Arial" panose="020B0604020202020204" pitchFamily="34" charset="0"/>
              </a:rPr>
              <a:t>Imported the dataset in power BI.</a:t>
            </a:r>
          </a:p>
          <a:p>
            <a:pPr algn="just"/>
            <a:r>
              <a:rPr lang="en-US" sz="2400" dirty="0">
                <a:latin typeface="Arial Narrow" panose="020B0606020202030204" pitchFamily="34" charset="0"/>
                <a:cs typeface="Arial" panose="020B0604020202020204" pitchFamily="34" charset="0"/>
              </a:rPr>
              <a:t>Performed some transformations on the data.</a:t>
            </a:r>
          </a:p>
          <a:p>
            <a:pPr algn="just"/>
            <a:r>
              <a:rPr lang="en-US" sz="2400" dirty="0">
                <a:latin typeface="Arial Narrow" panose="020B0606020202030204" pitchFamily="34" charset="0"/>
                <a:cs typeface="Arial" panose="020B0604020202020204" pitchFamily="34" charset="0"/>
              </a:rPr>
              <a:t>Added some new measures as per the client’s requirement.</a:t>
            </a:r>
          </a:p>
          <a:p>
            <a:pPr algn="just"/>
            <a:r>
              <a:rPr lang="en-US" sz="2400" dirty="0">
                <a:latin typeface="Arial Narrow" panose="020B0606020202030204" pitchFamily="34" charset="0"/>
                <a:cs typeface="Arial" panose="020B0604020202020204" pitchFamily="34" charset="0"/>
              </a:rPr>
              <a:t>Analyzed the data by using various visualization charts on power BI.</a:t>
            </a:r>
          </a:p>
          <a:p>
            <a:pPr marL="0" indent="0">
              <a:buNone/>
            </a:pPr>
            <a:endParaRPr lang="en-US" dirty="0"/>
          </a:p>
        </p:txBody>
      </p:sp>
    </p:spTree>
    <p:extLst>
      <p:ext uri="{BB962C8B-B14F-4D97-AF65-F5344CB8AC3E}">
        <p14:creationId xmlns:p14="http://schemas.microsoft.com/office/powerpoint/2010/main" val="363859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C209-B861-4A38-DD8E-93E9917B042C}"/>
              </a:ext>
            </a:extLst>
          </p:cNvPr>
          <p:cNvSpPr>
            <a:spLocks noGrp="1"/>
          </p:cNvSpPr>
          <p:nvPr>
            <p:ph type="title"/>
          </p:nvPr>
        </p:nvSpPr>
        <p:spPr>
          <a:xfrm>
            <a:off x="838200" y="764373"/>
            <a:ext cx="10668000" cy="1293028"/>
          </a:xfrm>
        </p:spPr>
        <p:txBody>
          <a:bodyPr>
            <a:normAutofit/>
          </a:bodyPr>
          <a:lstStyle/>
          <a:p>
            <a:pPr algn="ctr"/>
            <a:r>
              <a:rPr lang="en-US" b="1" i="1" u="sng" dirty="0">
                <a:latin typeface="Algerian" panose="04020705040A02060702" pitchFamily="82" charset="0"/>
              </a:rPr>
              <a:t>INTRODUCTION</a:t>
            </a:r>
          </a:p>
        </p:txBody>
      </p:sp>
      <p:sp>
        <p:nvSpPr>
          <p:cNvPr id="4" name="Content Placeholder 3">
            <a:extLst>
              <a:ext uri="{FF2B5EF4-FFF2-40B4-BE49-F238E27FC236}">
                <a16:creationId xmlns:a16="http://schemas.microsoft.com/office/drawing/2014/main" id="{C6619480-25E6-F0AD-94AC-032DDB060F72}"/>
              </a:ext>
            </a:extLst>
          </p:cNvPr>
          <p:cNvSpPr>
            <a:spLocks noGrp="1"/>
          </p:cNvSpPr>
          <p:nvPr>
            <p:ph idx="1"/>
          </p:nvPr>
        </p:nvSpPr>
        <p:spPr>
          <a:xfrm>
            <a:off x="838200" y="2001078"/>
            <a:ext cx="10515600" cy="4175885"/>
          </a:xfrm>
        </p:spPr>
        <p:txBody>
          <a:bodyPr>
            <a:noAutofit/>
          </a:bodyPr>
          <a:lstStyle/>
          <a:p>
            <a:pPr marL="0" indent="0">
              <a:buNone/>
            </a:pPr>
            <a:r>
              <a:rPr lang="en-US" sz="1600" b="1" i="0" u="sng" dirty="0">
                <a:effectLst/>
                <a:latin typeface="Arial Narrow" panose="020B0606020202030204" pitchFamily="34" charset="0"/>
              </a:rPr>
              <a:t>PROJECT BACKGROUND AND CONTEXT:</a:t>
            </a:r>
          </a:p>
          <a:p>
            <a:r>
              <a:rPr lang="en-US" sz="1600" b="0" i="0" dirty="0">
                <a:effectLst/>
                <a:latin typeface="Arial Narrow" panose="020B0606020202030204" pitchFamily="34" charset="0"/>
              </a:rPr>
              <a:t>AtliQ Mart is a growing FMCG(</a:t>
            </a:r>
            <a:r>
              <a:rPr lang="en-US" sz="1600" dirty="0">
                <a:latin typeface="Arial Narrow" panose="020B0606020202030204" pitchFamily="34" charset="0"/>
              </a:rPr>
              <a:t>fast moving consumer Good) </a:t>
            </a:r>
            <a:r>
              <a:rPr lang="en-US" sz="1600" b="0" i="0" dirty="0">
                <a:effectLst/>
                <a:latin typeface="Arial Narrow" panose="020B0606020202030204" pitchFamily="34" charset="0"/>
              </a:rPr>
              <a:t>manufacturer headquartered in </a:t>
            </a:r>
            <a:r>
              <a:rPr lang="en-US" sz="1600" dirty="0">
                <a:latin typeface="Arial Narrow" panose="020B0606020202030204" pitchFamily="34" charset="0"/>
              </a:rPr>
              <a:t>Gujarat</a:t>
            </a:r>
            <a:r>
              <a:rPr lang="en-US" sz="1600" b="0" i="0" dirty="0">
                <a:effectLst/>
                <a:latin typeface="Arial Narrow" panose="020B0606020202030204" pitchFamily="34" charset="0"/>
              </a:rPr>
              <a:t>, India. It is currently operational in three cities </a:t>
            </a:r>
            <a:r>
              <a:rPr lang="en-US" sz="1600" dirty="0">
                <a:latin typeface="Arial Narrow" panose="020B0606020202030204" pitchFamily="34" charset="0"/>
              </a:rPr>
              <a:t>Vadodra </a:t>
            </a:r>
            <a:r>
              <a:rPr lang="en-US" sz="1600" b="0" i="0" dirty="0">
                <a:effectLst/>
                <a:latin typeface="Arial Narrow" panose="020B0606020202030204" pitchFamily="34" charset="0"/>
              </a:rPr>
              <a:t>,Surat and </a:t>
            </a:r>
            <a:r>
              <a:rPr lang="en-US" sz="1600" dirty="0">
                <a:latin typeface="Arial Narrow" panose="020B0606020202030204" pitchFamily="34" charset="0"/>
              </a:rPr>
              <a:t>Ahmedabad</a:t>
            </a:r>
            <a:r>
              <a:rPr lang="en-US" sz="1600" b="0" i="0" dirty="0">
                <a:effectLst/>
                <a:latin typeface="Arial Narrow" panose="020B0606020202030204" pitchFamily="34" charset="0"/>
              </a:rPr>
              <a:t>. They want to expand to other metro/tier1 cities in the next 2 years.</a:t>
            </a:r>
          </a:p>
          <a:p>
            <a:r>
              <a:rPr lang="en-US" sz="1600" b="0" i="0" dirty="0">
                <a:effectLst/>
                <a:latin typeface="Arial Narrow" panose="020B0606020202030204" pitchFamily="34" charset="0"/>
              </a:rPr>
              <a:t>AtliQ</a:t>
            </a:r>
            <a:r>
              <a:rPr lang="en-US" sz="1600" dirty="0">
                <a:latin typeface="Arial Narrow" panose="020B0606020202030204" pitchFamily="34" charset="0"/>
              </a:rPr>
              <a:t> </a:t>
            </a:r>
            <a:r>
              <a:rPr lang="en-US" sz="1600" b="0" i="0" dirty="0">
                <a:effectLst/>
                <a:latin typeface="Arial Narrow" panose="020B0606020202030204" pitchFamily="34" charset="0"/>
              </a:rPr>
              <a:t>Mart is currently facing a problem where a few key customers did not extend the annual contract due to service issues.</a:t>
            </a:r>
          </a:p>
          <a:p>
            <a:r>
              <a:rPr lang="en-US" sz="1600" b="0" i="0" dirty="0">
                <a:effectLst/>
                <a:latin typeface="Arial Narrow" panose="020B0606020202030204" pitchFamily="34" charset="0"/>
              </a:rPr>
              <a:t>It is speculated that some of the essential products were either not delivered on time or not delivered in full over a continued period, which could have resulted in bad customer service.</a:t>
            </a:r>
            <a:endParaRPr lang="en-US" sz="1600" dirty="0">
              <a:latin typeface="Arial Narrow" panose="020B0606020202030204" pitchFamily="34" charset="0"/>
            </a:endParaRPr>
          </a:p>
          <a:p>
            <a:r>
              <a:rPr lang="en-US" sz="1600" b="0" i="0" dirty="0">
                <a:effectLst/>
                <a:latin typeface="Arial Narrow" panose="020B0606020202030204" pitchFamily="34" charset="0"/>
              </a:rPr>
              <a:t>Management wants to fix this issue before expanding to other cities and requested their supply chain analytics team to track the ’On time’ and ‘In Full’ delivery service level for all the customers on a daily basis so that they can respond swiftly to these issues.</a:t>
            </a:r>
          </a:p>
          <a:p>
            <a:pPr marL="0" indent="0">
              <a:buNone/>
            </a:pPr>
            <a:r>
              <a:rPr lang="en-US" sz="1600" b="1" u="sng" dirty="0">
                <a:latin typeface="Arial Narrow" panose="020B0606020202030204" pitchFamily="34" charset="0"/>
                <a:cs typeface="Arial" panose="020B0604020202020204" pitchFamily="34" charset="0"/>
              </a:rPr>
              <a:t>Problems you want to find answers:</a:t>
            </a:r>
          </a:p>
          <a:p>
            <a:r>
              <a:rPr lang="en-US" sz="1600" dirty="0">
                <a:latin typeface="Arial Narrow" panose="020B0606020202030204" pitchFamily="34" charset="0"/>
              </a:rPr>
              <a:t>Create the metrics according to the metrics list.</a:t>
            </a:r>
          </a:p>
          <a:p>
            <a:r>
              <a:rPr lang="en-US" sz="1600" dirty="0">
                <a:latin typeface="Arial Narrow" panose="020B0606020202030204" pitchFamily="34" charset="0"/>
              </a:rPr>
              <a:t>Create a dashboard according to the requirements provided by stakeholders.</a:t>
            </a:r>
          </a:p>
          <a:p>
            <a:r>
              <a:rPr lang="en-US" sz="1600" dirty="0">
                <a:latin typeface="Arial Narrow" panose="020B0606020202030204" pitchFamily="34" charset="0"/>
              </a:rPr>
              <a:t>Create relevant insights </a:t>
            </a:r>
            <a:br>
              <a:rPr lang="en-US" sz="1600" dirty="0">
                <a:latin typeface="Arial Narrow" panose="020B0606020202030204" pitchFamily="34" charset="0"/>
              </a:rPr>
            </a:br>
            <a:br>
              <a:rPr lang="en-US" sz="1600" dirty="0">
                <a:latin typeface="Arial Narrow" panose="020B0606020202030204" pitchFamily="34" charset="0"/>
              </a:rPr>
            </a:br>
            <a:br>
              <a:rPr lang="en-US" sz="1600" dirty="0">
                <a:latin typeface="Arial Narrow" panose="020B0606020202030204" pitchFamily="34" charset="0"/>
              </a:rPr>
            </a:br>
            <a:endParaRPr lang="en-US" sz="1600" dirty="0">
              <a:latin typeface="Arial Narrow" panose="020B0606020202030204" pitchFamily="34" charset="0"/>
            </a:endParaRPr>
          </a:p>
        </p:txBody>
      </p:sp>
    </p:spTree>
    <p:extLst>
      <p:ext uri="{BB962C8B-B14F-4D97-AF65-F5344CB8AC3E}">
        <p14:creationId xmlns:p14="http://schemas.microsoft.com/office/powerpoint/2010/main" val="85712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83C9-7351-4446-650C-CC5054D0FEE1}"/>
              </a:ext>
            </a:extLst>
          </p:cNvPr>
          <p:cNvSpPr>
            <a:spLocks noGrp="1"/>
          </p:cNvSpPr>
          <p:nvPr>
            <p:ph type="title"/>
          </p:nvPr>
        </p:nvSpPr>
        <p:spPr>
          <a:xfrm>
            <a:off x="0" y="764373"/>
            <a:ext cx="11506200" cy="918653"/>
          </a:xfrm>
        </p:spPr>
        <p:txBody>
          <a:bodyPr>
            <a:normAutofit fontScale="90000"/>
          </a:bodyPr>
          <a:lstStyle/>
          <a:p>
            <a:pPr algn="ctr"/>
            <a:r>
              <a:rPr lang="en-US" sz="4400" b="1" i="1" u="sng" dirty="0">
                <a:solidFill>
                  <a:srgbClr val="0B49CB"/>
                </a:solidFill>
                <a:latin typeface="Algerian" panose="04020705040A02060702" pitchFamily="82" charset="0"/>
              </a:rPr>
              <a:t>Methodology</a:t>
            </a:r>
            <a:br>
              <a:rPr lang="en-US" dirty="0">
                <a:solidFill>
                  <a:srgbClr val="0B49CB"/>
                </a:solidFill>
              </a:rPr>
            </a:br>
            <a:endParaRPr lang="en-US" dirty="0"/>
          </a:p>
        </p:txBody>
      </p:sp>
      <p:sp>
        <p:nvSpPr>
          <p:cNvPr id="3" name="Content Placeholder 2">
            <a:extLst>
              <a:ext uri="{FF2B5EF4-FFF2-40B4-BE49-F238E27FC236}">
                <a16:creationId xmlns:a16="http://schemas.microsoft.com/office/drawing/2014/main" id="{21954C1F-5B54-3B01-CD0F-030D48E51704}"/>
              </a:ext>
            </a:extLst>
          </p:cNvPr>
          <p:cNvSpPr>
            <a:spLocks noGrp="1"/>
          </p:cNvSpPr>
          <p:nvPr>
            <p:ph idx="1"/>
          </p:nvPr>
        </p:nvSpPr>
        <p:spPr>
          <a:xfrm>
            <a:off x="838200" y="1683026"/>
            <a:ext cx="10515600" cy="4493936"/>
          </a:xfrm>
        </p:spPr>
        <p:txBody>
          <a:bodyPr>
            <a:normAutofit/>
          </a:bodyPr>
          <a:lstStyle/>
          <a:p>
            <a:r>
              <a:rPr lang="en-US" dirty="0">
                <a:latin typeface="Arial Narrow" panose="020B0606020202030204" pitchFamily="34" charset="0"/>
              </a:rPr>
              <a:t>Datasets: There are six datasets.</a:t>
            </a:r>
          </a:p>
          <a:p>
            <a:r>
              <a:rPr lang="en-US" dirty="0">
                <a:latin typeface="Arial Narrow" panose="020B0606020202030204" pitchFamily="34" charset="0"/>
              </a:rPr>
              <a:t>dim_customers: This table contains all information about customers.</a:t>
            </a:r>
          </a:p>
          <a:p>
            <a:r>
              <a:rPr lang="en-US" dirty="0">
                <a:latin typeface="Arial Narrow" panose="020B0606020202030204" pitchFamily="34" charset="0"/>
              </a:rPr>
              <a:t>dim_products: This table contains all information about products.</a:t>
            </a:r>
          </a:p>
          <a:p>
            <a:r>
              <a:rPr lang="en-US" dirty="0">
                <a:latin typeface="Arial Narrow" panose="020B0606020202030204" pitchFamily="34" charset="0"/>
              </a:rPr>
              <a:t>dim_date: This table contains the dates at daily, monthly level, week numbers of the year.</a:t>
            </a:r>
          </a:p>
          <a:p>
            <a:r>
              <a:rPr lang="en-US" dirty="0">
                <a:latin typeface="Arial Narrow" panose="020B0606020202030204" pitchFamily="34" charset="0"/>
              </a:rPr>
              <a:t>dim_targets_orders: This table contains all target data at customer level.</a:t>
            </a:r>
          </a:p>
          <a:p>
            <a:r>
              <a:rPr lang="en-US" dirty="0">
                <a:latin typeface="Arial Narrow" panose="020B0606020202030204" pitchFamily="34" charset="0"/>
              </a:rPr>
              <a:t>fact_order_lines: This table contains all information about orders and each items inside the orders.</a:t>
            </a:r>
          </a:p>
          <a:p>
            <a:r>
              <a:rPr lang="en-US" dirty="0">
                <a:latin typeface="Arial Narrow" panose="020B0606020202030204" pitchFamily="34" charset="0"/>
              </a:rPr>
              <a:t>fact_orders_aggregate: This table contains information about InFull,OnTime,OnTimeInFull  information aggregated at the order level per customer.</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5321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7DB3EB7-9F1A-149F-7E80-C4CF61F6C67F}"/>
              </a:ext>
            </a:extLst>
          </p:cNvPr>
          <p:cNvSpPr>
            <a:spLocks noGrp="1"/>
          </p:cNvSpPr>
          <p:nvPr>
            <p:ph idx="1"/>
          </p:nvPr>
        </p:nvSpPr>
        <p:spPr>
          <a:xfrm>
            <a:off x="838200" y="357809"/>
            <a:ext cx="10515600" cy="5819154"/>
          </a:xfrm>
        </p:spPr>
        <p:txBody>
          <a:bodyPr>
            <a:normAutofit/>
          </a:bodyPr>
          <a:lstStyle/>
          <a:p>
            <a:pPr marL="0" indent="0">
              <a:buNone/>
            </a:pPr>
            <a:endParaRPr lang="en-US" b="1" i="1" u="sng" dirty="0">
              <a:latin typeface="Algerian" panose="04020705040A02060702" pitchFamily="82" charset="0"/>
            </a:endParaRPr>
          </a:p>
          <a:p>
            <a:pPr marL="0" indent="0">
              <a:buNone/>
            </a:pPr>
            <a:r>
              <a:rPr lang="en-US" b="1" i="1" u="sng" dirty="0">
                <a:latin typeface="Algerian" panose="04020705040A02060702" pitchFamily="82" charset="0"/>
              </a:rPr>
              <a:t>General terms in supply chain management:</a:t>
            </a:r>
          </a:p>
          <a:p>
            <a:pPr marL="0" indent="0">
              <a:buNone/>
            </a:pPr>
            <a:endParaRPr lang="en-US" b="1" i="1" u="sng" dirty="0">
              <a:latin typeface="Algerian" panose="04020705040A02060702" pitchFamily="82" charset="0"/>
            </a:endParaRPr>
          </a:p>
          <a:p>
            <a:pPr>
              <a:buFont typeface="Wingdings" panose="05000000000000000000" pitchFamily="2" charset="2"/>
              <a:buChar char="Ø"/>
            </a:pPr>
            <a:r>
              <a:rPr lang="en-US" sz="2400" b="1" i="1" u="sng" dirty="0">
                <a:latin typeface="Algerian" panose="04020705040A02060702" pitchFamily="82" charset="0"/>
              </a:rPr>
              <a:t>Orders: </a:t>
            </a:r>
            <a:r>
              <a:rPr lang="en-US" sz="2400" dirty="0">
                <a:latin typeface="Arial Narrow" panose="020B0606020202030204" pitchFamily="34" charset="0"/>
              </a:rPr>
              <a:t>A</a:t>
            </a:r>
            <a:r>
              <a:rPr lang="en-US" sz="2400" b="0" i="0" dirty="0">
                <a:effectLst/>
                <a:latin typeface="Arial Narrow" panose="020B0606020202030204" pitchFamily="34" charset="0"/>
              </a:rPr>
              <a:t>n order contains information about the order. Who placed the order, what time they placed it, the shipping address associated, the billing address, payment method, when it was fulfilled, etc. It often does not contain any information about what was ordered.</a:t>
            </a:r>
          </a:p>
          <a:p>
            <a:pPr>
              <a:buFont typeface="Wingdings" panose="05000000000000000000" pitchFamily="2" charset="2"/>
              <a:buChar char="Ø"/>
            </a:pPr>
            <a:r>
              <a:rPr lang="en-US" sz="2400" b="1" i="1" u="sng" dirty="0">
                <a:latin typeface="Algerian" panose="04020705040A02060702" pitchFamily="82" charset="0"/>
              </a:rPr>
              <a:t>Lines:</a:t>
            </a:r>
            <a:r>
              <a:rPr lang="en-US" sz="2400" dirty="0">
                <a:latin typeface="Arial Narrow" panose="020B0606020202030204" pitchFamily="34" charset="0"/>
              </a:rPr>
              <a:t> </a:t>
            </a:r>
            <a:r>
              <a:rPr lang="en-US" sz="2400" b="0" i="0" dirty="0">
                <a:effectLst/>
                <a:latin typeface="Arial Narrow" panose="020B0606020202030204" pitchFamily="34" charset="0"/>
              </a:rPr>
              <a:t>The order line generally contains information about what was ordered, this is done because a single order can have multiple items in it. So the order line would specify the item ordered, the quantity ordered and the price charged, and there would be one line for each different item ordered</a:t>
            </a:r>
            <a:r>
              <a:rPr lang="en-US" sz="2400" dirty="0">
                <a:latin typeface="Arial Narrow" panose="020B0606020202030204" pitchFamily="34" charset="0"/>
              </a:rPr>
              <a:t>.</a:t>
            </a:r>
          </a:p>
          <a:p>
            <a:pPr>
              <a:buFont typeface="Wingdings" panose="05000000000000000000" pitchFamily="2" charset="2"/>
              <a:buChar char="Ø"/>
            </a:pPr>
            <a:r>
              <a:rPr lang="en-US" sz="2400" b="1" i="1" u="sng" dirty="0">
                <a:latin typeface="Algerian" panose="04020705040A02060702" pitchFamily="82" charset="0"/>
              </a:rPr>
              <a:t>L</a:t>
            </a:r>
            <a:r>
              <a:rPr lang="en-US" sz="2400" b="1" i="1" u="sng" dirty="0">
                <a:effectLst/>
                <a:latin typeface="Algerian" panose="04020705040A02060702" pitchFamily="82" charset="0"/>
              </a:rPr>
              <a:t>ine Fill Rate(LIFR): </a:t>
            </a:r>
            <a:r>
              <a:rPr lang="en-US" sz="2400" b="0" i="0" dirty="0">
                <a:effectLst/>
                <a:latin typeface="Arial Narrow" panose="020B0606020202030204" pitchFamily="34" charset="0"/>
              </a:rPr>
              <a:t>It is an important metric for supply planning team to understand how many lines they shipped out of the total lines they ordered.</a:t>
            </a:r>
          </a:p>
          <a:p>
            <a:pPr marL="0" indent="0">
              <a:buNone/>
            </a:pPr>
            <a:r>
              <a:rPr lang="en-US" sz="2400" dirty="0">
                <a:latin typeface="Arial Narrow" panose="020B0606020202030204" pitchFamily="34" charset="0"/>
              </a:rPr>
              <a:t>    </a:t>
            </a:r>
            <a:r>
              <a:rPr lang="en-US" sz="2400" dirty="0">
                <a:highlight>
                  <a:srgbClr val="808080"/>
                </a:highlight>
                <a:latin typeface="Arial Narrow" panose="020B0606020202030204" pitchFamily="34" charset="0"/>
              </a:rPr>
              <a:t>LIFR = (Lines fulfilled/Lines ordered)</a:t>
            </a:r>
            <a:endParaRPr lang="en-US" sz="2400" b="0" i="0" dirty="0">
              <a:effectLst/>
              <a:highlight>
                <a:srgbClr val="808080"/>
              </a:highlight>
              <a:latin typeface="Arial Narrow" panose="020B0606020202030204" pitchFamily="34" charset="0"/>
            </a:endParaRPr>
          </a:p>
          <a:p>
            <a:pPr marL="0" indent="0">
              <a:buNone/>
            </a:pPr>
            <a:endParaRPr lang="en-US" dirty="0">
              <a:latin typeface="-apple-system"/>
            </a:endParaRPr>
          </a:p>
          <a:p>
            <a:pPr marL="0" indent="0">
              <a:buNone/>
            </a:pPr>
            <a:endParaRPr lang="en-US" sz="2800" b="0" i="0" dirty="0">
              <a:effectLst/>
              <a:latin typeface="-apple-system"/>
            </a:endParaRPr>
          </a:p>
          <a:p>
            <a:pPr marL="0" indent="0">
              <a:buNone/>
            </a:pPr>
            <a:endParaRPr lang="en-US" sz="2800" b="0" i="0" dirty="0">
              <a:effectLst/>
              <a:latin typeface="-apple-system"/>
            </a:endParaRPr>
          </a:p>
          <a:p>
            <a:pPr>
              <a:buFont typeface="Wingdings" panose="05000000000000000000" pitchFamily="2" charset="2"/>
              <a:buChar char="Ø"/>
            </a:pPr>
            <a:endParaRPr lang="en-US" sz="2800" b="0" i="0" dirty="0">
              <a:effectLst/>
              <a:latin typeface="-apple-system"/>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2981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DC5E7-089C-2EDA-D418-7669914A0BCE}"/>
              </a:ext>
            </a:extLst>
          </p:cNvPr>
          <p:cNvSpPr>
            <a:spLocks noGrp="1"/>
          </p:cNvSpPr>
          <p:nvPr>
            <p:ph idx="1"/>
          </p:nvPr>
        </p:nvSpPr>
        <p:spPr>
          <a:xfrm>
            <a:off x="838200" y="834887"/>
            <a:ext cx="10515600" cy="5342076"/>
          </a:xfrm>
        </p:spPr>
        <p:txBody>
          <a:bodyPr>
            <a:normAutofit/>
          </a:bodyPr>
          <a:lstStyle/>
          <a:p>
            <a:pPr>
              <a:buFont typeface="Wingdings" panose="05000000000000000000" pitchFamily="2" charset="2"/>
              <a:buChar char="Ø"/>
            </a:pPr>
            <a:r>
              <a:rPr lang="en-US" sz="2400" b="1" i="1" u="sng" dirty="0">
                <a:latin typeface="Algerian" panose="04020705040A02060702" pitchFamily="82" charset="0"/>
              </a:rPr>
              <a:t>Volume Fill Rate(VOFR): </a:t>
            </a:r>
            <a:r>
              <a:rPr lang="en-US" sz="2400" dirty="0">
                <a:latin typeface="Arial Narrow" panose="020B0606020202030204" pitchFamily="34" charset="0"/>
              </a:rPr>
              <a:t>It is a similar metric for supply planning team to understand the total quantity they are able to ship for a customer per order or for a given period of time.</a:t>
            </a:r>
          </a:p>
          <a:p>
            <a:pPr marL="0" indent="0">
              <a:buNone/>
            </a:pPr>
            <a:r>
              <a:rPr lang="en-US" sz="2400" dirty="0">
                <a:latin typeface="Arial Narrow" panose="020B0606020202030204" pitchFamily="34" charset="0"/>
              </a:rPr>
              <a:t>    </a:t>
            </a:r>
            <a:r>
              <a:rPr lang="en-US" sz="2400" dirty="0">
                <a:highlight>
                  <a:srgbClr val="808080"/>
                </a:highlight>
                <a:latin typeface="Arial Narrow" panose="020B0606020202030204" pitchFamily="34" charset="0"/>
              </a:rPr>
              <a:t>VOFR = (Total quantity shipped/Total quantity ordered)</a:t>
            </a:r>
          </a:p>
          <a:p>
            <a:pPr>
              <a:buFont typeface="Wingdings" panose="05000000000000000000" pitchFamily="2" charset="2"/>
              <a:buChar char="Ø"/>
            </a:pPr>
            <a:r>
              <a:rPr lang="en-US" sz="2400" b="1" i="1" u="sng" dirty="0">
                <a:latin typeface="Algerian" panose="04020705040A02060702" pitchFamily="82" charset="0"/>
              </a:rPr>
              <a:t>ONTime% (OT%): </a:t>
            </a:r>
            <a:r>
              <a:rPr lang="en-US" sz="2400" dirty="0">
                <a:latin typeface="Arial Narrow" panose="020B0606020202030204" pitchFamily="34" charset="0"/>
              </a:rPr>
              <a:t>It is a calculation of the amount of shipments delivered on time to the customer in relation to the total number of orders shipped.</a:t>
            </a:r>
          </a:p>
          <a:p>
            <a:pPr>
              <a:buFont typeface="Wingdings" panose="05000000000000000000" pitchFamily="2" charset="2"/>
              <a:buChar char="Ø"/>
            </a:pPr>
            <a:r>
              <a:rPr lang="en-US" sz="2400" b="1" i="1" u="sng" dirty="0">
                <a:latin typeface="Algerian" panose="04020705040A02060702" pitchFamily="82" charset="0"/>
              </a:rPr>
              <a:t>InFull% (IF%): </a:t>
            </a:r>
            <a:r>
              <a:rPr lang="en-US" sz="2400" dirty="0">
                <a:latin typeface="Arial Narrow" panose="020B0606020202030204" pitchFamily="34" charset="0"/>
              </a:rPr>
              <a:t>This measure is measured at order level. It determines if an order is delivered in full as per the requested quantity by the customer.</a:t>
            </a:r>
          </a:p>
          <a:p>
            <a:pPr>
              <a:buFont typeface="Wingdings" panose="05000000000000000000" pitchFamily="2" charset="2"/>
              <a:buChar char="Ø"/>
            </a:pPr>
            <a:r>
              <a:rPr lang="en-US" sz="2400" b="1" i="1" u="sng" dirty="0">
                <a:latin typeface="Algerian" panose="04020705040A02060702" pitchFamily="82" charset="0"/>
              </a:rPr>
              <a:t>OnTimeInFull% (OTIF%): </a:t>
            </a:r>
            <a:r>
              <a:rPr lang="en-US" sz="2400" dirty="0">
                <a:latin typeface="Arial Narrow" panose="020B0606020202030204" pitchFamily="34" charset="0"/>
              </a:rPr>
              <a:t>It is a KPI used for measuring how many orders were delivered on time and in </a:t>
            </a:r>
            <a:r>
              <a:rPr lang="en-US" sz="2400" dirty="0" err="1">
                <a:latin typeface="Arial Narrow" panose="020B0606020202030204" pitchFamily="34" charset="0"/>
              </a:rPr>
              <a:t>full.It</a:t>
            </a:r>
            <a:r>
              <a:rPr lang="en-US" sz="2400" dirty="0">
                <a:latin typeface="Arial Narrow" panose="020B0606020202030204" pitchFamily="34" charset="0"/>
              </a:rPr>
              <a:t> helps to assess whether the business was able to deliver every item in the order on or before the expected delivery date. This metric is mainly used as a delivery KPI.</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6298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8A09E-E5AA-E4B8-E46D-9DD54F68CABD}"/>
              </a:ext>
            </a:extLst>
          </p:cNvPr>
          <p:cNvSpPr>
            <a:spLocks noGrp="1"/>
          </p:cNvSpPr>
          <p:nvPr>
            <p:ph idx="1"/>
          </p:nvPr>
        </p:nvSpPr>
        <p:spPr>
          <a:xfrm>
            <a:off x="838200" y="371061"/>
            <a:ext cx="10515600" cy="5805902"/>
          </a:xfrm>
        </p:spPr>
        <p:txBody>
          <a:bodyPr/>
          <a:lstStyle/>
          <a:p>
            <a:r>
              <a:rPr lang="en-US" b="1" i="1" u="sng" dirty="0">
                <a:latin typeface="Algerian" panose="04020705040A02060702" pitchFamily="82" charset="0"/>
              </a:rPr>
              <a:t>The new measures added were:</a:t>
            </a:r>
          </a:p>
          <a:p>
            <a:pPr marL="0" indent="0">
              <a:buNone/>
            </a:pPr>
            <a:endParaRPr lang="en-US" dirty="0"/>
          </a:p>
        </p:txBody>
      </p:sp>
      <p:pic>
        <p:nvPicPr>
          <p:cNvPr id="5" name="Picture 4">
            <a:extLst>
              <a:ext uri="{FF2B5EF4-FFF2-40B4-BE49-F238E27FC236}">
                <a16:creationId xmlns:a16="http://schemas.microsoft.com/office/drawing/2014/main" id="{5A44DB7E-B133-12C2-C722-AE3DEC0B7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957" y="954157"/>
            <a:ext cx="9085786" cy="5075582"/>
          </a:xfrm>
          <a:prstGeom prst="rect">
            <a:avLst/>
          </a:prstGeom>
        </p:spPr>
      </p:pic>
    </p:spTree>
    <p:extLst>
      <p:ext uri="{BB962C8B-B14F-4D97-AF65-F5344CB8AC3E}">
        <p14:creationId xmlns:p14="http://schemas.microsoft.com/office/powerpoint/2010/main" val="225776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02F5-46AA-4B96-65EE-88474A34B239}"/>
              </a:ext>
            </a:extLst>
          </p:cNvPr>
          <p:cNvSpPr>
            <a:spLocks noGrp="1"/>
          </p:cNvSpPr>
          <p:nvPr>
            <p:ph type="title"/>
          </p:nvPr>
        </p:nvSpPr>
        <p:spPr>
          <a:xfrm>
            <a:off x="685800" y="764373"/>
            <a:ext cx="10820400" cy="1293028"/>
          </a:xfrm>
        </p:spPr>
        <p:txBody>
          <a:bodyPr/>
          <a:lstStyle/>
          <a:p>
            <a:pPr algn="ctr"/>
            <a:r>
              <a:rPr lang="en-US" b="1" i="1" u="sng" dirty="0">
                <a:latin typeface="Algerian" panose="04020705040A02060702" pitchFamily="82" charset="0"/>
                <a:cs typeface="Arial" panose="020B0604020202020204" pitchFamily="34" charset="0"/>
              </a:rPr>
              <a:t>VISUALIZATION</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69871551-972B-006B-0A67-812BCC490345}"/>
              </a:ext>
            </a:extLst>
          </p:cNvPr>
          <p:cNvSpPr>
            <a:spLocks noGrp="1"/>
          </p:cNvSpPr>
          <p:nvPr>
            <p:ph idx="1"/>
          </p:nvPr>
        </p:nvSpPr>
        <p:spPr/>
        <p:txBody>
          <a:bodyPr>
            <a:normAutofit/>
          </a:bodyPr>
          <a:lstStyle/>
          <a:p>
            <a:r>
              <a:rPr lang="en-US" sz="2400" dirty="0">
                <a:latin typeface="Arial Narrow" panose="020B0606020202030204" pitchFamily="34" charset="0"/>
                <a:cs typeface="Arial" panose="020B0604020202020204" pitchFamily="34" charset="0"/>
              </a:rPr>
              <a:t>Analyzed data by using different visualizations present in the Power BI desktop application.</a:t>
            </a:r>
          </a:p>
          <a:p>
            <a:r>
              <a:rPr lang="en-US" sz="2400" dirty="0">
                <a:latin typeface="Arial Narrow" panose="020B0606020202030204" pitchFamily="34" charset="0"/>
                <a:cs typeface="Arial" panose="020B0604020202020204" pitchFamily="34" charset="0"/>
              </a:rPr>
              <a:t>For example, used cards to display IF%, OT%, OTIF%.</a:t>
            </a:r>
          </a:p>
          <a:p>
            <a:r>
              <a:rPr lang="en-US" sz="2400" dirty="0">
                <a:latin typeface="Arial Narrow" panose="020B0606020202030204" pitchFamily="34" charset="0"/>
                <a:cs typeface="Arial" panose="020B0604020202020204" pitchFamily="34" charset="0"/>
              </a:rPr>
              <a:t>Used different charts like bar graph, pie chart to visualize the data.</a:t>
            </a:r>
          </a:p>
          <a:p>
            <a:r>
              <a:rPr lang="en-US" sz="2400" dirty="0">
                <a:latin typeface="Arial Narrow" panose="020B0606020202030204" pitchFamily="34" charset="0"/>
                <a:cs typeface="Arial" panose="020B0604020202020204" pitchFamily="34" charset="0"/>
              </a:rPr>
              <a:t>The link to report is :</a:t>
            </a:r>
          </a:p>
          <a:p>
            <a:pPr marL="0" indent="0" algn="ctr">
              <a:buNone/>
            </a:pPr>
            <a:r>
              <a:rPr lang="en-US" sz="2400" dirty="0">
                <a:latin typeface="Arial Narrow" panose="020B0606020202030204" pitchFamily="34" charset="0"/>
                <a:cs typeface="Arial" panose="020B0604020202020204" pitchFamily="34" charset="0"/>
                <a:hlinkClick r:id="rId2"/>
              </a:rPr>
              <a:t>https://app.powerbi.com/links/pTlGSHxyQZ?ctid=2335c322-430f-4695-8746-529dd25ed072&amp;pbi_source=linkShare&amp;bookmarkGuid=b628cd32-7a3b-42d2-8637-c81d3191a0e6</a:t>
            </a:r>
            <a:endParaRPr lang="en-US" sz="2400" dirty="0">
              <a:latin typeface="Arial Narrow" panose="020B0606020202030204" pitchFamily="34" charset="0"/>
              <a:cs typeface="Arial" panose="020B0604020202020204" pitchFamily="34" charset="0"/>
            </a:endParaRPr>
          </a:p>
          <a:p>
            <a:pPr marL="0" indent="0">
              <a:buNone/>
            </a:pPr>
            <a:endParaRPr lang="en-US" sz="2400"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2876554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145</TotalTime>
  <Words>916</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Abadi</vt:lpstr>
      <vt:lpstr>Algerian</vt:lpstr>
      <vt:lpstr>-apple-system</vt:lpstr>
      <vt:lpstr>Arial</vt:lpstr>
      <vt:lpstr>Arial Narrow</vt:lpstr>
      <vt:lpstr>Century Gothic</vt:lpstr>
      <vt:lpstr>Wingdings</vt:lpstr>
      <vt:lpstr>Vapor Trail</vt:lpstr>
      <vt:lpstr>        ATLIQ MART SUPPLY CHAIN ANALYSIS</vt:lpstr>
      <vt:lpstr> Outline </vt:lpstr>
      <vt:lpstr>EXECUTIVE SUMMARY</vt:lpstr>
      <vt:lpstr>INTRODUCTION</vt:lpstr>
      <vt:lpstr>Methodology </vt:lpstr>
      <vt:lpstr>PowerPoint Presentation</vt:lpstr>
      <vt:lpstr>PowerPoint Presentation</vt:lpstr>
      <vt:lpstr>PowerPoint Presentation</vt:lpstr>
      <vt:lpstr>VISUALIZATION</vt:lpstr>
      <vt:lpstr>INSIGHTS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SUPPLY CHAIN ANALYSIS</dc:title>
  <dc:creator>shaimaafreen94@gmail.com</dc:creator>
  <cp:lastModifiedBy>shaimaafreen94@gmail.com</cp:lastModifiedBy>
  <cp:revision>15</cp:revision>
  <dcterms:created xsi:type="dcterms:W3CDTF">2023-02-08T20:09:14Z</dcterms:created>
  <dcterms:modified xsi:type="dcterms:W3CDTF">2023-02-26T11:54:41Z</dcterms:modified>
</cp:coreProperties>
</file>