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53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3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35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788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2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018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3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38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179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20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83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04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55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0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85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89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AAC7A-1675-46A9-B7BE-986FC71AAE8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7B6AD-F5C7-42CB-BC5F-6DD688A8AB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726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7795B-8CDB-0386-41E8-8261AA8649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b="1" dirty="0"/>
              <a:t>EDA + STATS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DE78F-EA31-B2A6-F69C-39A5E858AC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GB" dirty="0"/>
              <a:t>Student name: Shaimaa Ahmed </a:t>
            </a:r>
            <a:r>
              <a:rPr lang="en-GB" dirty="0" err="1"/>
              <a:t>maged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Sayed Mohamed eid</a:t>
            </a:r>
          </a:p>
        </p:txBody>
      </p:sp>
    </p:spTree>
    <p:extLst>
      <p:ext uri="{BB962C8B-B14F-4D97-AF65-F5344CB8AC3E}">
        <p14:creationId xmlns:p14="http://schemas.microsoft.com/office/powerpoint/2010/main" val="1704035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05170-B553-B154-C0A0-2475A94C9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4" y="609600"/>
            <a:ext cx="10718800" cy="60113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3. Correlation Between Hour of Day and Energy Consumption: </a:t>
            </a:r>
          </a:p>
          <a:p>
            <a:r>
              <a:rPr lang="en-GB" dirty="0"/>
              <a:t>The Pearson correlation test was conducted to check if energy consumption correlates with the hour of the day. The results are: </a:t>
            </a:r>
          </a:p>
          <a:p>
            <a:r>
              <a:rPr lang="en-GB" b="1" dirty="0"/>
              <a:t>Correlation coefficient: </a:t>
            </a:r>
            <a:r>
              <a:rPr lang="en-GB" dirty="0">
                <a:solidFill>
                  <a:schemeClr val="bg1"/>
                </a:solidFill>
              </a:rPr>
              <a:t>0.0196 </a:t>
            </a:r>
          </a:p>
          <a:p>
            <a:r>
              <a:rPr lang="en-GB" b="1" dirty="0"/>
              <a:t>P-value: </a:t>
            </a:r>
            <a:r>
              <a:rPr lang="en-GB" dirty="0">
                <a:solidFill>
                  <a:schemeClr val="bg1"/>
                </a:solidFill>
              </a:rPr>
              <a:t>1.01e-47 </a:t>
            </a:r>
          </a:p>
          <a:p>
            <a:r>
              <a:rPr lang="en-GB" dirty="0"/>
              <a:t>While the p-value indicates the result is statistically significant, the </a:t>
            </a:r>
            <a:r>
              <a:rPr lang="en-GB" b="1" dirty="0"/>
              <a:t>correlation coefficient is extremely small (close to 0)</a:t>
            </a:r>
            <a:r>
              <a:rPr lang="en-GB" dirty="0"/>
              <a:t>. This means that </a:t>
            </a:r>
            <a:r>
              <a:rPr lang="en-GB" b="1" dirty="0"/>
              <a:t>there is no strong linear relationship</a:t>
            </a:r>
            <a:r>
              <a:rPr lang="en-GB" dirty="0"/>
              <a:t> between the hour of the day and energy consumption.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4. Boxplot of Energy Consumption by Region: </a:t>
            </a:r>
          </a:p>
          <a:p>
            <a:r>
              <a:rPr lang="en-GB" dirty="0"/>
              <a:t>The boxplot highlights the </a:t>
            </a:r>
            <a:r>
              <a:rPr lang="en-GB" b="1" dirty="0"/>
              <a:t>distribution of energy consumption</a:t>
            </a:r>
            <a:r>
              <a:rPr lang="en-GB" dirty="0"/>
              <a:t> across the four regions: </a:t>
            </a:r>
          </a:p>
          <a:p>
            <a:r>
              <a:rPr lang="en-GB" dirty="0"/>
              <a:t>Regions </a:t>
            </a:r>
            <a:r>
              <a:rPr lang="en-GB" b="1" dirty="0"/>
              <a:t>A</a:t>
            </a:r>
            <a:r>
              <a:rPr lang="en-GB" dirty="0"/>
              <a:t> and </a:t>
            </a:r>
            <a:r>
              <a:rPr lang="en-GB" b="1" dirty="0"/>
              <a:t>C</a:t>
            </a:r>
            <a:r>
              <a:rPr lang="en-GB" dirty="0"/>
              <a:t> show </a:t>
            </a:r>
            <a:r>
              <a:rPr lang="en-GB" b="1" dirty="0"/>
              <a:t>higher variability</a:t>
            </a:r>
            <a:r>
              <a:rPr lang="en-GB" dirty="0"/>
              <a:t> with a few outliers in their energy consumption data.</a:t>
            </a:r>
          </a:p>
          <a:p>
            <a:r>
              <a:rPr lang="en-GB" dirty="0"/>
              <a:t>Region </a:t>
            </a:r>
            <a:r>
              <a:rPr lang="en-GB" b="1" dirty="0"/>
              <a:t>D</a:t>
            </a:r>
            <a:r>
              <a:rPr lang="en-GB" dirty="0"/>
              <a:t> has the </a:t>
            </a:r>
            <a:r>
              <a:rPr lang="en-GB" b="1" dirty="0"/>
              <a:t>lowest energy consumption</a:t>
            </a:r>
            <a:r>
              <a:rPr lang="en-GB" dirty="0"/>
              <a:t> with very little variation.</a:t>
            </a:r>
          </a:p>
          <a:p>
            <a:r>
              <a:rPr lang="en-GB" dirty="0"/>
              <a:t>Regions </a:t>
            </a:r>
            <a:r>
              <a:rPr lang="en-GB" b="1" dirty="0"/>
              <a:t>B and C</a:t>
            </a:r>
            <a:r>
              <a:rPr lang="en-GB" dirty="0"/>
              <a:t> have similar ranges of consumption.</a:t>
            </a:r>
          </a:p>
        </p:txBody>
      </p:sp>
    </p:spTree>
    <p:extLst>
      <p:ext uri="{BB962C8B-B14F-4D97-AF65-F5344CB8AC3E}">
        <p14:creationId xmlns:p14="http://schemas.microsoft.com/office/powerpoint/2010/main" val="173997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66D32-4DA0-86C5-EC30-9A6B09F8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381000"/>
            <a:ext cx="11311467" cy="6096000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Energy Consumption by Time of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Graph Title</a:t>
            </a:r>
            <a:r>
              <a:rPr lang="en-GB" dirty="0"/>
              <a:t>: The title indicates that the graph represents the energy consumption across different times of the day for various regions (A, B, C, 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X-axis (Hour of Day)</a:t>
            </a:r>
            <a:r>
              <a:rPr lang="en-GB" dirty="0"/>
              <a:t>: This axis represents the time of day in hours (0 to 24).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Y-axis (Energy Consumption in kWh)</a:t>
            </a:r>
            <a:r>
              <a:rPr lang="en-GB" dirty="0"/>
              <a:t>: This axis measures the energy consumption in kilowatt-hours (kWh).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Lines for Regions</a:t>
            </a:r>
            <a:r>
              <a:rPr lang="en-GB" dirty="0"/>
              <a:t>: Each line represents a different region's energy consumption over the hours of the day, with legends indicating which </a:t>
            </a:r>
            <a:r>
              <a:rPr lang="en-GB" dirty="0" err="1"/>
              <a:t>color</a:t>
            </a:r>
            <a:r>
              <a:rPr lang="en-GB" dirty="0"/>
              <a:t> corresponds to which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Trends</a:t>
            </a:r>
            <a:r>
              <a:rPr lang="en-GB" dirty="0"/>
              <a:t>: The graph shows fluctuations in energy consumption throughout the day, with peaks and troughs that indicate when energy consumption is higher or lower for each region.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                             -&gt; image next page </a:t>
            </a:r>
          </a:p>
        </p:txBody>
      </p:sp>
    </p:spTree>
    <p:extLst>
      <p:ext uri="{BB962C8B-B14F-4D97-AF65-F5344CB8AC3E}">
        <p14:creationId xmlns:p14="http://schemas.microsoft.com/office/powerpoint/2010/main" val="406302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C89F6C-82D6-2307-898B-26C426F6E0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02" y="1049866"/>
            <a:ext cx="9859396" cy="4758267"/>
          </a:xfrm>
        </p:spPr>
      </p:pic>
    </p:spTree>
    <p:extLst>
      <p:ext uri="{BB962C8B-B14F-4D97-AF65-F5344CB8AC3E}">
        <p14:creationId xmlns:p14="http://schemas.microsoft.com/office/powerpoint/2010/main" val="2243183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190913-E180-B5A5-307F-90DD17DB8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5"/>
          <a:stretch/>
        </p:blipFill>
        <p:spPr>
          <a:xfrm>
            <a:off x="0" y="3214688"/>
            <a:ext cx="5740400" cy="36433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95E1D-9C75-B39D-C8EA-CC8B0081C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0" t="-665" r="15095"/>
          <a:stretch/>
        </p:blipFill>
        <p:spPr>
          <a:xfrm>
            <a:off x="4978476" y="-80931"/>
            <a:ext cx="7213524" cy="38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07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1C38B5-FBED-7689-999A-6A14662B3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92" y="1278467"/>
            <a:ext cx="10333416" cy="4301066"/>
          </a:xfrm>
        </p:spPr>
      </p:pic>
    </p:spTree>
    <p:extLst>
      <p:ext uri="{BB962C8B-B14F-4D97-AF65-F5344CB8AC3E}">
        <p14:creationId xmlns:p14="http://schemas.microsoft.com/office/powerpoint/2010/main" val="132505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E1D18-DDC7-DCFB-5C12-169EFE8A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510"/>
            <a:ext cx="9905998" cy="1030289"/>
          </a:xfrm>
        </p:spPr>
        <p:txBody>
          <a:bodyPr/>
          <a:lstStyle/>
          <a:p>
            <a:r>
              <a:rPr lang="en-GB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54B9-75FF-BEDD-E274-3579F09B1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66798"/>
            <a:ext cx="10344150" cy="51435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1. Data Collection and Preparation </a:t>
            </a:r>
          </a:p>
          <a:p>
            <a:r>
              <a:rPr lang="en-GB" dirty="0"/>
              <a:t>Merged three separate CSV datasets containing energy consumption data using (</a:t>
            </a:r>
            <a:r>
              <a:rPr lang="en-GB" dirty="0" err="1"/>
              <a:t>pandas.concat</a:t>
            </a:r>
            <a:r>
              <a:rPr lang="en-GB" dirty="0"/>
              <a:t>)</a:t>
            </a:r>
          </a:p>
          <a:p>
            <a:r>
              <a:rPr lang="en-GB" dirty="0"/>
              <a:t>Cleaned and aligned the energy consumption dataset with a demand dataset by converting timestamps to a unified format (</a:t>
            </a:r>
            <a:r>
              <a:rPr lang="en-GB" dirty="0" err="1"/>
              <a:t>pd.to_datetime</a:t>
            </a:r>
            <a:r>
              <a:rPr lang="en-GB" dirty="0"/>
              <a:t>)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2. Data Cleaning and Preprocessing</a:t>
            </a:r>
          </a:p>
          <a:p>
            <a:r>
              <a:rPr lang="en-GB" b="1" dirty="0"/>
              <a:t> </a:t>
            </a:r>
            <a:r>
              <a:rPr lang="en-GB" dirty="0"/>
              <a:t>Removed invalid or missing values to ensure the integrity of the analysis.</a:t>
            </a:r>
          </a:p>
          <a:p>
            <a:r>
              <a:rPr lang="en-GB" dirty="0"/>
              <a:t>Merged datasets on timestamps (</a:t>
            </a:r>
            <a:r>
              <a:rPr lang="en-GB" dirty="0" err="1"/>
              <a:t>pd.merge_asof</a:t>
            </a:r>
            <a:r>
              <a:rPr lang="en-GB" dirty="0"/>
              <a:t>) to align energy consumption records with demand levels.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3. Exploratory Data Analysis (EDA)</a:t>
            </a:r>
          </a:p>
          <a:p>
            <a:r>
              <a:rPr lang="en-GB" dirty="0"/>
              <a:t>Visualized the distribution of energy consumption using histograms. </a:t>
            </a:r>
          </a:p>
          <a:p>
            <a:r>
              <a:rPr lang="en-GB" dirty="0"/>
              <a:t>Explored variations in energy consumption across regions using boxplots.</a:t>
            </a:r>
          </a:p>
          <a:p>
            <a:r>
              <a:rPr lang="en-GB" dirty="0" err="1"/>
              <a:t>Analyzed</a:t>
            </a:r>
            <a:r>
              <a:rPr lang="en-GB" dirty="0"/>
              <a:t> temporal trends in energy consumption over the day using line plots.</a:t>
            </a:r>
          </a:p>
        </p:txBody>
      </p:sp>
    </p:spTree>
    <p:extLst>
      <p:ext uri="{BB962C8B-B14F-4D97-AF65-F5344CB8AC3E}">
        <p14:creationId xmlns:p14="http://schemas.microsoft.com/office/powerpoint/2010/main" val="1539829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C3CA-C054-A699-F8B2-8EE055A8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510"/>
            <a:ext cx="9905998" cy="1030289"/>
          </a:xfrm>
        </p:spPr>
        <p:txBody>
          <a:bodyPr/>
          <a:lstStyle/>
          <a:p>
            <a:r>
              <a:rPr lang="en-GB" dirty="0"/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1DC70-D485-4C5E-2CEF-9660623D1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66798"/>
            <a:ext cx="10059988" cy="5238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4. Statistical Analysis</a:t>
            </a:r>
          </a:p>
          <a:p>
            <a:r>
              <a:rPr lang="en-GB" dirty="0"/>
              <a:t>Conducted an ANOVA test to determine if regional differences significantly impacted energy consumption. </a:t>
            </a:r>
          </a:p>
          <a:p>
            <a:r>
              <a:rPr lang="en-GB" dirty="0"/>
              <a:t>Used Tukey’s HSD post-hoc test to identify pairwise differences between regions if the ANOVA was significant.</a:t>
            </a:r>
          </a:p>
          <a:p>
            <a:r>
              <a:rPr lang="en-GB" dirty="0"/>
              <a:t>Evaluated the correlation between time of day and energy consumption using Pearson correlation.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5. Threshold Definition and Savings Calculation</a:t>
            </a:r>
          </a:p>
          <a:p>
            <a:r>
              <a:rPr lang="en-GB" dirty="0"/>
              <a:t>Defined a threshold for low energy consumption using the 25th percentile.</a:t>
            </a:r>
          </a:p>
          <a:p>
            <a:r>
              <a:rPr lang="en-GB" dirty="0"/>
              <a:t>Calculated potential cost savings under different demand levels by applying custom savings logic based on energy consumption and demand tiers.</a:t>
            </a:r>
          </a:p>
        </p:txBody>
      </p:sp>
    </p:spTree>
    <p:extLst>
      <p:ext uri="{BB962C8B-B14F-4D97-AF65-F5344CB8AC3E}">
        <p14:creationId xmlns:p14="http://schemas.microsoft.com/office/powerpoint/2010/main" val="238737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3D09-C159-66F9-C27C-148E9E5D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510"/>
            <a:ext cx="9905998" cy="1030289"/>
          </a:xfrm>
        </p:spPr>
        <p:txBody>
          <a:bodyPr/>
          <a:lstStyle/>
          <a:p>
            <a:r>
              <a:rPr lang="en-GB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12E1-DA4D-C039-0266-C7F7E0DB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368" y="1066799"/>
            <a:ext cx="10002043" cy="5048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1. Challenge: Mismatched Timestamps Between Datasets</a:t>
            </a:r>
          </a:p>
          <a:p>
            <a:r>
              <a:rPr lang="en-GB" dirty="0"/>
              <a:t>Solution: Used (</a:t>
            </a:r>
            <a:r>
              <a:rPr lang="en-GB" dirty="0" err="1"/>
              <a:t>pd.merge_asof</a:t>
            </a:r>
            <a:r>
              <a:rPr lang="en-GB" dirty="0"/>
              <a:t>) to merge datasets based on the nearest timestamp within a backward direction, ensuring alignment of energy consumption with corresponding demand data.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2. Challenge: Missing or Invalid Data</a:t>
            </a:r>
          </a:p>
          <a:p>
            <a:r>
              <a:rPr lang="en-GB" dirty="0"/>
              <a:t>Solution: Identified and removed rows with missing or invalid datetime values to avoid errors in merging and analysis.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3. Challenge: Column Name Inconsistencies</a:t>
            </a:r>
          </a:p>
          <a:p>
            <a:r>
              <a:rPr lang="en-GB" dirty="0"/>
              <a:t>Solution: Stripped whitespace from column names using (</a:t>
            </a:r>
            <a:r>
              <a:rPr lang="en-GB" dirty="0" err="1"/>
              <a:t>columns.str.strip</a:t>
            </a:r>
            <a:r>
              <a:rPr lang="en-GB" dirty="0"/>
              <a:t>()) to ensure consistent referencing of fields like (‘KWH/</a:t>
            </a:r>
            <a:r>
              <a:rPr lang="en-GB" dirty="0" err="1"/>
              <a:t>hh</a:t>
            </a:r>
            <a:r>
              <a:rPr lang="en-GB" dirty="0"/>
              <a:t> (per half hour))’.</a:t>
            </a:r>
          </a:p>
        </p:txBody>
      </p:sp>
    </p:spTree>
    <p:extLst>
      <p:ext uri="{BB962C8B-B14F-4D97-AF65-F5344CB8AC3E}">
        <p14:creationId xmlns:p14="http://schemas.microsoft.com/office/powerpoint/2010/main" val="2911929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1955-5975-50DF-AEE2-7EE55163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0360"/>
            <a:ext cx="9905998" cy="1030289"/>
          </a:xfrm>
        </p:spPr>
        <p:txBody>
          <a:bodyPr/>
          <a:lstStyle/>
          <a:p>
            <a:r>
              <a:rPr lang="en-GB" dirty="0"/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460E7-866D-BE6A-8BD7-A8FB61445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4. Challenge: Complex Cost Calculation Logic </a:t>
            </a:r>
          </a:p>
          <a:p>
            <a:r>
              <a:rPr lang="en-GB" dirty="0"/>
              <a:t>Solution: Implemented a function to calculate savings (</a:t>
            </a:r>
            <a:r>
              <a:rPr lang="en-GB" dirty="0" err="1"/>
              <a:t>calculate_savings</a:t>
            </a:r>
            <a:r>
              <a:rPr lang="en-GB" dirty="0"/>
              <a:t>) by mapping demand levels to corresponding cost rates.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5. Challenge: Statistical Analysis for Multiple Groups</a:t>
            </a:r>
          </a:p>
          <a:p>
            <a:r>
              <a:rPr lang="en-GB" dirty="0"/>
              <a:t>Solution: Used ANOVA to test for overall differences and Tukey’s HSD for detailed comparisons.</a:t>
            </a:r>
          </a:p>
        </p:txBody>
      </p:sp>
    </p:spTree>
    <p:extLst>
      <p:ext uri="{BB962C8B-B14F-4D97-AF65-F5344CB8AC3E}">
        <p14:creationId xmlns:p14="http://schemas.microsoft.com/office/powerpoint/2010/main" val="1234119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14DE-C2C5-9180-2625-B5FAF22D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182688"/>
          </a:xfrm>
        </p:spPr>
        <p:txBody>
          <a:bodyPr/>
          <a:lstStyle/>
          <a:p>
            <a:r>
              <a:rPr lang="en-GB" dirty="0"/>
              <a:t>Pre-</a:t>
            </a:r>
            <a:r>
              <a:rPr lang="en-GB" dirty="0" err="1"/>
              <a:t>Modeling</a:t>
            </a:r>
            <a:r>
              <a:rPr lang="en-GB" dirty="0"/>
              <a:t>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ADE5-D6AE-E635-41F3-96F92A472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064155"/>
            <a:ext cx="9905998" cy="5539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Energy Distribution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/>
              <a:t>Energy consumption data followed a skewed distribution, with a notable concentration of values around lower consumption levels. </a:t>
            </a:r>
          </a:p>
          <a:p>
            <a:pPr marL="457200" indent="-457200"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Regional Differences: </a:t>
            </a:r>
            <a:r>
              <a:rPr lang="en-GB" dirty="0"/>
              <a:t>Significant differences in energy consumption across regions were observed. Some regions exhibited higher variability in consumption patterns. </a:t>
            </a:r>
          </a:p>
          <a:p>
            <a:pPr marL="457200" indent="-457200"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Temporal Trends</a:t>
            </a:r>
            <a:r>
              <a:rPr lang="en-GB" dirty="0">
                <a:solidFill>
                  <a:schemeClr val="bg1"/>
                </a:solidFill>
              </a:rPr>
              <a:t>: </a:t>
            </a:r>
            <a:r>
              <a:rPr lang="en-GB" dirty="0"/>
              <a:t>Energy consumption peaked during specific hours, indicating a strong temporal dependency influenced by usage patterns.</a:t>
            </a:r>
          </a:p>
          <a:p>
            <a:pPr marL="457200" indent="-457200"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Low Consumption Threshold: </a:t>
            </a:r>
            <a:r>
              <a:rPr lang="en-GB" dirty="0"/>
              <a:t>The threshold for low consumption was identified (25th percentile), highlighting a significant portion of the data with potential for energy-saving interventions.</a:t>
            </a:r>
          </a:p>
        </p:txBody>
      </p:sp>
    </p:spTree>
    <p:extLst>
      <p:ext uri="{BB962C8B-B14F-4D97-AF65-F5344CB8AC3E}">
        <p14:creationId xmlns:p14="http://schemas.microsoft.com/office/powerpoint/2010/main" val="1148835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A5F6-3299-4DC5-FD97-93F6F3FF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030289"/>
          </a:xfrm>
        </p:spPr>
        <p:txBody>
          <a:bodyPr/>
          <a:lstStyle/>
          <a:p>
            <a:r>
              <a:rPr lang="en-GB" dirty="0"/>
              <a:t>Post-modelling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1718-81E8-8584-F499-34D92A7A7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829733"/>
            <a:ext cx="10715361" cy="6028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1. Statistical Findings: </a:t>
            </a:r>
          </a:p>
          <a:p>
            <a:r>
              <a:rPr lang="en-GB" dirty="0"/>
              <a:t>ANOVA results confirmed that regional factors significantly affected energy consumption. </a:t>
            </a:r>
          </a:p>
          <a:p>
            <a:r>
              <a:rPr lang="en-GB" dirty="0"/>
              <a:t>Post-hoc tests pinpointed specific regions with significantly different consumption patterns.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2. Correlation Analysis: </a:t>
            </a:r>
          </a:p>
          <a:p>
            <a:r>
              <a:rPr lang="en-GB" dirty="0"/>
              <a:t>A moderate negative correlation between hour of day and energy consumption suggested that consumption decreased at non-peak hours.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3. Savings Potential: </a:t>
            </a:r>
          </a:p>
          <a:p>
            <a:r>
              <a:rPr lang="en-GB" dirty="0"/>
              <a:t>Substantial energy and cost savings were identified when consumption was managed below the defined threshold. </a:t>
            </a:r>
          </a:p>
          <a:p>
            <a:r>
              <a:rPr lang="en-GB" dirty="0"/>
              <a:t>High-demand periods presented significant cost-saving opportunities when consumption was reduced.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4. Processed Data: </a:t>
            </a:r>
          </a:p>
          <a:p>
            <a:r>
              <a:rPr lang="en-GB" dirty="0"/>
              <a:t>Cleaned and aligned dataset saved for future </a:t>
            </a:r>
            <a:r>
              <a:rPr lang="en-GB" dirty="0" err="1"/>
              <a:t>modeling</a:t>
            </a:r>
            <a:r>
              <a:rPr lang="en-GB" dirty="0"/>
              <a:t> and analysis, ensuring reproducibility and better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181647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1CD7E-B01C-230E-E379-710E390F7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38668"/>
            <a:ext cx="9905998" cy="897465"/>
          </a:xfrm>
        </p:spPr>
        <p:txBody>
          <a:bodyPr/>
          <a:lstStyle/>
          <a:p>
            <a:r>
              <a:rPr lang="en-GB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70BB5-558E-FEF4-D430-AC9D2A3D9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067"/>
            <a:ext cx="10068456" cy="3590081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GB" sz="6200" b="1" dirty="0">
                <a:solidFill>
                  <a:schemeClr val="bg1"/>
                </a:solidFill>
              </a:rPr>
              <a:t>1. ANOVA Results for Region Effect on Energy Consumption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6200" dirty="0"/>
              <a:t>The ANOVA test checks if there are statistically significant differences in energy consumption among regions (A, B, C, and D). The results are: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6200" dirty="0"/>
              <a:t> </a:t>
            </a:r>
            <a:r>
              <a:rPr lang="en-GB" sz="6200" b="1" dirty="0"/>
              <a:t>F-statistic:</a:t>
            </a:r>
            <a:r>
              <a:rPr lang="en-GB" sz="6200" dirty="0"/>
              <a:t> </a:t>
            </a:r>
            <a:r>
              <a:rPr lang="en-GB" sz="6200" dirty="0">
                <a:solidFill>
                  <a:schemeClr val="bg1"/>
                </a:solidFill>
              </a:rPr>
              <a:t>38.834</a:t>
            </a:r>
            <a:r>
              <a:rPr lang="en-GB" sz="6200" dirty="0"/>
              <a:t> , </a:t>
            </a:r>
            <a:r>
              <a:rPr lang="en-GB" sz="6200" b="1" dirty="0"/>
              <a:t>P-value</a:t>
            </a:r>
            <a:r>
              <a:rPr lang="en-GB" sz="6200" dirty="0"/>
              <a:t>: </a:t>
            </a:r>
            <a:r>
              <a:rPr lang="en-GB" sz="6200" dirty="0">
                <a:solidFill>
                  <a:schemeClr val="bg1"/>
                </a:solidFill>
              </a:rPr>
              <a:t>4.39e-25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6200" dirty="0"/>
              <a:t>Since the p-value is far less than the typical significance level (0.05), we </a:t>
            </a:r>
            <a:r>
              <a:rPr lang="en-GB" sz="6200" b="1" dirty="0"/>
              <a:t>reject the null hypothesis</a:t>
            </a:r>
            <a:r>
              <a:rPr lang="en-GB" sz="6200" dirty="0"/>
              <a:t>. This means that </a:t>
            </a:r>
            <a:r>
              <a:rPr lang="en-GB" sz="6200" b="1" dirty="0"/>
              <a:t>energy consumption significantly differs among the regions</a:t>
            </a:r>
            <a:r>
              <a:rPr lang="en-GB" sz="6200" dirty="0"/>
              <a:t>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972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BA67-296A-4193-AEB9-F6D84A54C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68" y="0"/>
            <a:ext cx="10803466" cy="35417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bg1"/>
                </a:solidFill>
              </a:rPr>
              <a:t>2. Post-hoc Test (Tukey HSD): </a:t>
            </a:r>
          </a:p>
          <a:p>
            <a:r>
              <a:rPr lang="en-GB" dirty="0"/>
              <a:t>The Tukey post-hoc test further examines </a:t>
            </a:r>
            <a:r>
              <a:rPr lang="en-GB" b="1" dirty="0"/>
              <a:t>pairwise differences</a:t>
            </a:r>
            <a:r>
              <a:rPr lang="en-GB" dirty="0"/>
              <a:t> between regions to identify which regions differ significantly. </a:t>
            </a:r>
          </a:p>
          <a:p>
            <a:r>
              <a:rPr lang="en-GB" sz="2400" dirty="0"/>
              <a:t>Regions </a:t>
            </a:r>
            <a:r>
              <a:rPr lang="en-GB" sz="2400" b="1" dirty="0"/>
              <a:t>A and B</a:t>
            </a:r>
            <a:r>
              <a:rPr lang="en-GB" sz="2400" dirty="0"/>
              <a:t>, </a:t>
            </a:r>
            <a:r>
              <a:rPr lang="en-GB" sz="2400" b="1" dirty="0"/>
              <a:t>A and C</a:t>
            </a:r>
            <a:r>
              <a:rPr lang="en-GB" sz="2400" dirty="0"/>
              <a:t>, and </a:t>
            </a:r>
            <a:r>
              <a:rPr lang="en-GB" sz="2400" b="1" dirty="0"/>
              <a:t>A and D</a:t>
            </a:r>
            <a:r>
              <a:rPr lang="en-GB" sz="2400" dirty="0"/>
              <a:t> have statistically significant differences.</a:t>
            </a:r>
          </a:p>
          <a:p>
            <a:r>
              <a:rPr lang="en-GB" sz="2400" dirty="0"/>
              <a:t>Regions </a:t>
            </a:r>
            <a:r>
              <a:rPr lang="en-GB" sz="2400" b="1" dirty="0"/>
              <a:t>B and D</a:t>
            </a:r>
            <a:r>
              <a:rPr lang="en-GB" sz="2400" dirty="0"/>
              <a:t> do not show a significant difference. </a:t>
            </a:r>
          </a:p>
          <a:p>
            <a:r>
              <a:rPr lang="en-GB" sz="2400" dirty="0"/>
              <a:t>This indicates that energy consumption in </a:t>
            </a:r>
            <a:r>
              <a:rPr lang="en-GB" sz="2400" b="1" dirty="0"/>
              <a:t>Region A</a:t>
            </a:r>
            <a:r>
              <a:rPr lang="en-GB" sz="2400" dirty="0"/>
              <a:t> is consistently lower compared to the others, while differences between </a:t>
            </a:r>
            <a:r>
              <a:rPr lang="en-GB" sz="2400" b="1" dirty="0"/>
              <a:t>B</a:t>
            </a:r>
            <a:r>
              <a:rPr lang="en-GB" sz="2400" dirty="0"/>
              <a:t> and </a:t>
            </a:r>
            <a:r>
              <a:rPr lang="en-GB" sz="2400" b="1" dirty="0"/>
              <a:t>D</a:t>
            </a:r>
            <a:r>
              <a:rPr lang="en-GB" sz="2400" dirty="0"/>
              <a:t> are not statistically meaningful.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1861DD-9CA6-E73E-2FC8-EE7E90BF7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7193" y="3541714"/>
            <a:ext cx="6277614" cy="301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11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569</TotalTime>
  <Words>1041</Words>
  <Application>Microsoft Office PowerPoint</Application>
  <PresentationFormat>Widescreen</PresentationFormat>
  <Paragraphs>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Tw Cen MT</vt:lpstr>
      <vt:lpstr>Wingdings</vt:lpstr>
      <vt:lpstr>Circuit</vt:lpstr>
      <vt:lpstr>EDA + STATS PROJECT</vt:lpstr>
      <vt:lpstr>Methodology </vt:lpstr>
      <vt:lpstr>Methodology </vt:lpstr>
      <vt:lpstr>Challenges and solutions</vt:lpstr>
      <vt:lpstr>Challenges and solutions</vt:lpstr>
      <vt:lpstr>Pre-Modeling insights</vt:lpstr>
      <vt:lpstr>Post-modelling insights</vt:lpstr>
      <vt:lpstr>Results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shaimaa eid</dc:creator>
  <cp:lastModifiedBy>shaimaa eid</cp:lastModifiedBy>
  <cp:revision>1</cp:revision>
  <dcterms:created xsi:type="dcterms:W3CDTF">2024-12-16T01:31:07Z</dcterms:created>
  <dcterms:modified xsi:type="dcterms:W3CDTF">2024-12-16T11:00:29Z</dcterms:modified>
</cp:coreProperties>
</file>