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60" r:id="rId5"/>
    <p:sldId id="262" r:id="rId6"/>
    <p:sldId id="263" r:id="rId7"/>
    <p:sldId id="261"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248008-5CAF-4D8C-AB06-D3690F39ECA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13424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48008-5CAF-4D8C-AB06-D3690F39ECA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177511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48008-5CAF-4D8C-AB06-D3690F39ECA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188705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248008-5CAF-4D8C-AB06-D3690F39ECA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223782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48008-5CAF-4D8C-AB06-D3690F39ECA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330484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248008-5CAF-4D8C-AB06-D3690F39ECAA}"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292735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248008-5CAF-4D8C-AB06-D3690F39ECAA}"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238333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248008-5CAF-4D8C-AB06-D3690F39ECAA}"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106879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48008-5CAF-4D8C-AB06-D3690F39ECAA}"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94801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48008-5CAF-4D8C-AB06-D3690F39ECAA}"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71843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48008-5CAF-4D8C-AB06-D3690F39ECAA}"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34E5C-7001-4B0F-8C83-B91D480E4C8F}" type="slidenum">
              <a:rPr lang="en-US" smtClean="0"/>
              <a:t>‹#›</a:t>
            </a:fld>
            <a:endParaRPr lang="en-US"/>
          </a:p>
        </p:txBody>
      </p:sp>
    </p:spTree>
    <p:extLst>
      <p:ext uri="{BB962C8B-B14F-4D97-AF65-F5344CB8AC3E}">
        <p14:creationId xmlns:p14="http://schemas.microsoft.com/office/powerpoint/2010/main" val="144062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48008-5CAF-4D8C-AB06-D3690F39ECAA}" type="datetimeFigureOut">
              <a:rPr lang="en-US" smtClean="0"/>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34E5C-7001-4B0F-8C83-B91D480E4C8F}" type="slidenum">
              <a:rPr lang="en-US" smtClean="0"/>
              <a:t>‹#›</a:t>
            </a:fld>
            <a:endParaRPr lang="en-US"/>
          </a:p>
        </p:txBody>
      </p:sp>
    </p:spTree>
    <p:extLst>
      <p:ext uri="{BB962C8B-B14F-4D97-AF65-F5344CB8AC3E}">
        <p14:creationId xmlns:p14="http://schemas.microsoft.com/office/powerpoint/2010/main" val="966314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7696200" cy="2438400"/>
          </a:xfrm>
        </p:spPr>
        <p:txBody>
          <a:bodyPr/>
          <a:lstStyle/>
          <a:p>
            <a:r>
              <a:rPr lang="en-US" dirty="0"/>
              <a:t>Project: On-demand Traffic light control</a:t>
            </a:r>
          </a:p>
        </p:txBody>
      </p:sp>
      <p:sp>
        <p:nvSpPr>
          <p:cNvPr id="3" name="Subtitle 2"/>
          <p:cNvSpPr>
            <a:spLocks noGrp="1"/>
          </p:cNvSpPr>
          <p:nvPr>
            <p:ph type="subTitle" idx="1"/>
          </p:nvPr>
        </p:nvSpPr>
        <p:spPr>
          <a:xfrm>
            <a:off x="152400" y="3505200"/>
            <a:ext cx="8686800" cy="2895600"/>
          </a:xfrm>
        </p:spPr>
        <p:txBody>
          <a:bodyPr/>
          <a:lstStyle/>
          <a:p>
            <a:r>
              <a:rPr lang="en-US" dirty="0" smtClean="0">
                <a:solidFill>
                  <a:schemeClr val="tx1"/>
                </a:solidFill>
              </a:rPr>
              <a:t>Embedded system professional track-</a:t>
            </a:r>
            <a:r>
              <a:rPr lang="en-US" dirty="0" err="1" smtClean="0">
                <a:solidFill>
                  <a:schemeClr val="tx1"/>
                </a:solidFill>
              </a:rPr>
              <a:t>egfwd</a:t>
            </a:r>
            <a:endParaRPr lang="en-US" dirty="0" smtClean="0">
              <a:solidFill>
                <a:schemeClr val="tx1"/>
              </a:solidFill>
            </a:endParaRPr>
          </a:p>
          <a:p>
            <a:r>
              <a:rPr lang="en-US" dirty="0" smtClean="0">
                <a:solidFill>
                  <a:schemeClr val="tx1"/>
                </a:solidFill>
              </a:rPr>
              <a:t>By: </a:t>
            </a:r>
            <a:r>
              <a:rPr lang="en-US" dirty="0" err="1" smtClean="0">
                <a:solidFill>
                  <a:schemeClr val="tx1"/>
                </a:solidFill>
              </a:rPr>
              <a:t>shaimaa</a:t>
            </a:r>
            <a:r>
              <a:rPr lang="en-US" dirty="0" smtClean="0">
                <a:solidFill>
                  <a:schemeClr val="tx1"/>
                </a:solidFill>
              </a:rPr>
              <a:t> </a:t>
            </a:r>
            <a:r>
              <a:rPr lang="en-US" dirty="0" err="1" smtClean="0">
                <a:solidFill>
                  <a:schemeClr val="tx1"/>
                </a:solidFill>
              </a:rPr>
              <a:t>farag</a:t>
            </a:r>
            <a:r>
              <a:rPr lang="en-US" dirty="0" smtClean="0">
                <a:solidFill>
                  <a:schemeClr val="tx1"/>
                </a:solidFill>
              </a:rPr>
              <a:t> </a:t>
            </a:r>
            <a:r>
              <a:rPr lang="en-US" dirty="0" err="1" smtClean="0">
                <a:solidFill>
                  <a:schemeClr val="tx1"/>
                </a:solidFill>
              </a:rPr>
              <a:t>okily</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64071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introduction(description)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Traffic lights are signaling devices positioned at road intersections, pedestrian crossings, and other locations to control the flow of traffic.</a:t>
            </a:r>
          </a:p>
          <a:p>
            <a:pPr marL="0" indent="0">
              <a:buNone/>
            </a:pPr>
            <a:r>
              <a:rPr lang="en-US" dirty="0"/>
              <a:t/>
            </a:r>
            <a:br>
              <a:rPr lang="en-US" dirty="0"/>
            </a:br>
            <a:endParaRPr lang="en-US" dirty="0"/>
          </a:p>
          <a:p>
            <a:r>
              <a:rPr lang="en-US" dirty="0"/>
              <a:t>Traffic lights normally consist of three signals, transmitting meaning to drivers and riders through colors and symbols including arrows and bicycles.</a:t>
            </a:r>
          </a:p>
          <a:p>
            <a:r>
              <a:rPr lang="en-US" dirty="0"/>
              <a:t>The regular traffic light colors are red, yellow, and green arranged vertically or horizontally in that order.</a:t>
            </a:r>
          </a:p>
          <a:p>
            <a:r>
              <a:rPr lang="en-US" dirty="0"/>
              <a:t>Although this is internationally standardized, variations exist on national and local scales as to traffic light sequences and laws.</a:t>
            </a:r>
          </a:p>
          <a:p>
            <a:pPr marL="0" indent="0">
              <a:buNone/>
            </a:pPr>
            <a:r>
              <a:rPr lang="en-US" dirty="0"/>
              <a:t/>
            </a:r>
            <a:br>
              <a:rPr lang="en-US" dirty="0"/>
            </a:br>
            <a:endParaRPr lang="en-US" dirty="0"/>
          </a:p>
          <a:p>
            <a:r>
              <a:rPr lang="en-US" dirty="0"/>
              <a:t>You are required to implement a traffic lights system with an on-demand crosswalk button.</a:t>
            </a:r>
          </a:p>
          <a:p>
            <a:r>
              <a:rPr lang="en-US" dirty="0"/>
              <a:t>Crosswalk buttons let the signal operations know that someone is planning to cross the street, so the light adjusts, giving the pedestrian enough time to get across.</a:t>
            </a:r>
          </a:p>
          <a:p>
            <a:endParaRPr lang="en-US" dirty="0"/>
          </a:p>
        </p:txBody>
      </p:sp>
    </p:spTree>
    <p:extLst>
      <p:ext uri="{BB962C8B-B14F-4D97-AF65-F5344CB8AC3E}">
        <p14:creationId xmlns:p14="http://schemas.microsoft.com/office/powerpoint/2010/main" val="191998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t>
            </a:r>
            <a:endParaRPr lang="en-US" dirty="0"/>
          </a:p>
        </p:txBody>
      </p:sp>
      <p:sp>
        <p:nvSpPr>
          <p:cNvPr id="3" name="Content Placeholder 2"/>
          <p:cNvSpPr>
            <a:spLocks noGrp="1"/>
          </p:cNvSpPr>
          <p:nvPr>
            <p:ph sz="half" idx="1"/>
          </p:nvPr>
        </p:nvSpPr>
        <p:spPr>
          <a:xfrm>
            <a:off x="457200" y="1600200"/>
            <a:ext cx="3581400" cy="4525963"/>
          </a:xfrm>
        </p:spPr>
        <p:txBody>
          <a:bodyPr>
            <a:normAutofit fontScale="77500" lnSpcReduction="20000"/>
          </a:bodyPr>
          <a:lstStyle/>
          <a:p>
            <a:pPr marL="0" indent="0">
              <a:buNone/>
            </a:pPr>
            <a:r>
              <a:rPr lang="en-US" sz="2100" b="1" dirty="0" smtClean="0"/>
              <a:t>1-Hardware requirements:</a:t>
            </a:r>
          </a:p>
          <a:p>
            <a:r>
              <a:rPr lang="en-US" dirty="0" smtClean="0"/>
              <a:t>ATmega32 microcontroller</a:t>
            </a:r>
          </a:p>
          <a:p>
            <a:r>
              <a:rPr lang="en-US" dirty="0" smtClean="0"/>
              <a:t>One push button connected to INT0 pin for pedestrian</a:t>
            </a:r>
          </a:p>
          <a:p>
            <a:r>
              <a:rPr lang="en-US" dirty="0" smtClean="0"/>
              <a:t>Three LEDs for cars - Green, Yellow, and Red, connected on port A, pins 0, 1, and 2</a:t>
            </a:r>
          </a:p>
          <a:p>
            <a:r>
              <a:rPr lang="en-US" dirty="0" smtClean="0"/>
              <a:t>Three LEDs for pedestrians - Green, Yellow, and Red, connected on port B, pins 0, 1, and 2</a:t>
            </a:r>
          </a:p>
          <a:p>
            <a:endParaRPr lang="en-US" dirty="0"/>
          </a:p>
        </p:txBody>
      </p:sp>
      <p:sp>
        <p:nvSpPr>
          <p:cNvPr id="4" name="Content Placeholder 3"/>
          <p:cNvSpPr>
            <a:spLocks noGrp="1"/>
          </p:cNvSpPr>
          <p:nvPr>
            <p:ph sz="half" idx="2"/>
          </p:nvPr>
        </p:nvSpPr>
        <p:spPr>
          <a:xfrm>
            <a:off x="4191000" y="1600200"/>
            <a:ext cx="4495800" cy="5105400"/>
          </a:xfrm>
        </p:spPr>
        <p:txBody>
          <a:bodyPr>
            <a:noAutofit/>
          </a:bodyPr>
          <a:lstStyle/>
          <a:p>
            <a:pPr marL="0" indent="0">
              <a:buNone/>
            </a:pPr>
            <a:r>
              <a:rPr lang="en-US" sz="1200" b="1" dirty="0" smtClean="0"/>
              <a:t>2-Software requirements:</a:t>
            </a:r>
            <a:r>
              <a:rPr lang="en-US" sz="1200" dirty="0" smtClean="0"/>
              <a:t/>
            </a:r>
            <a:br>
              <a:rPr lang="en-US" sz="1200" dirty="0" smtClean="0"/>
            </a:br>
            <a:r>
              <a:rPr lang="en-US" sz="1200" b="1" u="sng" dirty="0" smtClean="0"/>
              <a:t>In normal mode:</a:t>
            </a:r>
          </a:p>
          <a:p>
            <a:r>
              <a:rPr lang="en-US" sz="1200" dirty="0" smtClean="0"/>
              <a:t>Cars' LEDs will be changed every five seconds starting from Green then yellow then red then yellow then Green.</a:t>
            </a:r>
          </a:p>
          <a:p>
            <a:r>
              <a:rPr lang="en-US" sz="1200" dirty="0" smtClean="0"/>
              <a:t>The Yellow LED will blink for five seconds before moving to Green or Red LEDs.</a:t>
            </a:r>
          </a:p>
          <a:p>
            <a:pPr marL="0" indent="0">
              <a:buNone/>
            </a:pPr>
            <a:r>
              <a:rPr lang="en-US" sz="1200" b="1" u="sng" dirty="0" smtClean="0"/>
              <a:t>In pedestrian mode:</a:t>
            </a:r>
          </a:p>
          <a:p>
            <a:r>
              <a:rPr lang="en-US" sz="1200" dirty="0" smtClean="0"/>
              <a:t>Change from normal mode to pedestrian mode when the pedestrian button is pressed.</a:t>
            </a:r>
          </a:p>
          <a:p>
            <a:r>
              <a:rPr lang="en-US" sz="1200" dirty="0" smtClean="0"/>
              <a:t>If pressed when the cars' Red LED is on, the pedestrian's Green LED and the cars' Red LEDs will be on for five seconds, this means that pedestrians can cross the street while the pedestrian's Green LED is on.</a:t>
            </a:r>
          </a:p>
          <a:p>
            <a:r>
              <a:rPr lang="en-US" sz="1200" dirty="0" smtClean="0"/>
              <a:t>If pressed when the cars' Green LED is on or the cars' Yellow LED is blinking, the pedestrian Red LED will be on then both Yellow LEDs start to blink for five seconds, then the cars' Red LED and pedestrian Green LEDs are on for five seconds, this means that pedestrian must wait until the Green LED is on.</a:t>
            </a:r>
          </a:p>
          <a:p>
            <a:r>
              <a:rPr lang="en-US" sz="1200" dirty="0" smtClean="0"/>
              <a:t>At the end of the two states, the cars' Red LED will be off and both Yellow LEDs start blinking for 5 seconds and the pedestrian's Green LED is still on.</a:t>
            </a:r>
          </a:p>
          <a:p>
            <a:r>
              <a:rPr lang="en-US" sz="1200" dirty="0" smtClean="0"/>
              <a:t>After the five seconds the pedestrian Green LED will be off and both the pedestrian Red LED and the cars' Green LED will be on.</a:t>
            </a:r>
          </a:p>
          <a:p>
            <a:r>
              <a:rPr lang="en-US" sz="1200" dirty="0" smtClean="0"/>
              <a:t>Traffic lights signals are going to the normal mode again.</a:t>
            </a:r>
          </a:p>
          <a:p>
            <a:endParaRPr lang="en-US" sz="1200" dirty="0" smtClean="0"/>
          </a:p>
          <a:p>
            <a:endParaRPr lang="en-US" sz="1200" dirty="0"/>
          </a:p>
        </p:txBody>
      </p:sp>
    </p:spTree>
    <p:extLst>
      <p:ext uri="{BB962C8B-B14F-4D97-AF65-F5344CB8AC3E}">
        <p14:creationId xmlns:p14="http://schemas.microsoft.com/office/powerpoint/2010/main" val="254843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2288"/>
            <a:ext cx="9067800" cy="581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04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normAutofit/>
          </a:bodyPr>
          <a:lstStyle/>
          <a:p>
            <a:r>
              <a:rPr lang="en-US" sz="3600" dirty="0" smtClean="0"/>
              <a:t>Microcontroller layered architecture</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174" y="1143001"/>
            <a:ext cx="8494363" cy="5401040"/>
          </a:xfrm>
        </p:spPr>
      </p:pic>
    </p:spTree>
    <p:extLst>
      <p:ext uri="{BB962C8B-B14F-4D97-AF65-F5344CB8AC3E}">
        <p14:creationId xmlns:p14="http://schemas.microsoft.com/office/powerpoint/2010/main" val="232493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715962"/>
          </a:xfrm>
        </p:spPr>
        <p:txBody>
          <a:bodyPr>
            <a:normAutofit fontScale="90000"/>
          </a:bodyPr>
          <a:lstStyle/>
          <a:p>
            <a:r>
              <a:rPr lang="en-US" dirty="0" smtClean="0"/>
              <a:t>Microcontroller drivers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33" y="1022042"/>
            <a:ext cx="8239467" cy="5454958"/>
          </a:xfrm>
        </p:spPr>
      </p:pic>
    </p:spTree>
    <p:extLst>
      <p:ext uri="{BB962C8B-B14F-4D97-AF65-F5344CB8AC3E}">
        <p14:creationId xmlns:p14="http://schemas.microsoft.com/office/powerpoint/2010/main" val="349500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62800" cy="563562"/>
          </a:xfrm>
        </p:spPr>
        <p:txBody>
          <a:bodyPr>
            <a:normAutofit fontScale="90000"/>
          </a:bodyPr>
          <a:lstStyle/>
          <a:p>
            <a:r>
              <a:rPr lang="en-US" dirty="0" smtClean="0"/>
              <a:t>System flow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03759"/>
            <a:ext cx="8610600" cy="5507681"/>
          </a:xfrm>
        </p:spPr>
      </p:pic>
    </p:spTree>
    <p:extLst>
      <p:ext uri="{BB962C8B-B14F-4D97-AF65-F5344CB8AC3E}">
        <p14:creationId xmlns:p14="http://schemas.microsoft.com/office/powerpoint/2010/main" val="386238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constraints</a:t>
            </a:r>
            <a:endParaRPr lang="en-US" dirty="0"/>
          </a:p>
        </p:txBody>
      </p:sp>
      <p:sp>
        <p:nvSpPr>
          <p:cNvPr id="3" name="Content Placeholder 2"/>
          <p:cNvSpPr>
            <a:spLocks noGrp="1"/>
          </p:cNvSpPr>
          <p:nvPr>
            <p:ph idx="1"/>
          </p:nvPr>
        </p:nvSpPr>
        <p:spPr/>
        <p:txBody>
          <a:bodyPr>
            <a:normAutofit/>
          </a:bodyPr>
          <a:lstStyle/>
          <a:p>
            <a:r>
              <a:rPr lang="en-US" sz="2000" dirty="0"/>
              <a:t>As a pedestrian when I made a long press on the crosswalk button, I expect nothing to be </a:t>
            </a:r>
            <a:r>
              <a:rPr lang="en-US" sz="2000" dirty="0" smtClean="0"/>
              <a:t>done, except the first press will affect as we use rising edge interrupt, and if we turned to falling edge interrupt there will be no effect till the end of the press.</a:t>
            </a:r>
          </a:p>
          <a:p>
            <a:r>
              <a:rPr lang="en-US" sz="2000"/>
              <a:t>As a pedestrian when I made a double press on the crosswalk button, I expect that the first press will do the action and nothing to be done after the second press.</a:t>
            </a:r>
            <a:endParaRPr lang="en-US" sz="2000" dirty="0"/>
          </a:p>
        </p:txBody>
      </p:sp>
    </p:spTree>
    <p:extLst>
      <p:ext uri="{BB962C8B-B14F-4D97-AF65-F5344CB8AC3E}">
        <p14:creationId xmlns:p14="http://schemas.microsoft.com/office/powerpoint/2010/main" val="1021108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206</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On-demand Traffic light control</vt:lpstr>
      <vt:lpstr>System introduction(description)</vt:lpstr>
      <vt:lpstr>System design </vt:lpstr>
      <vt:lpstr>PowerPoint Presentation</vt:lpstr>
      <vt:lpstr>Microcontroller layered architecture</vt:lpstr>
      <vt:lpstr>Microcontroller drivers</vt:lpstr>
      <vt:lpstr>System flow chart</vt:lpstr>
      <vt:lpstr>System constraints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introduction(description)</dc:title>
  <dc:creator>Dell</dc:creator>
  <cp:lastModifiedBy>Dell</cp:lastModifiedBy>
  <cp:revision>5</cp:revision>
  <dcterms:created xsi:type="dcterms:W3CDTF">2022-11-27T15:55:43Z</dcterms:created>
  <dcterms:modified xsi:type="dcterms:W3CDTF">2022-11-30T22:01:56Z</dcterms:modified>
</cp:coreProperties>
</file>