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5" r:id="rId4"/>
    <p:sldId id="258" r:id="rId5"/>
    <p:sldId id="276" r:id="rId6"/>
    <p:sldId id="259" r:id="rId7"/>
    <p:sldId id="260" r:id="rId8"/>
    <p:sldId id="261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1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0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76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1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2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9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193-11C2-457C-ACA8-4A7D958E437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AD5A-2169-45B6-98A3-DC9F18910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0675-9F1D-4C8C-AC9C-8A710D444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18681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/>
              <a:t>   </a:t>
            </a:r>
            <a:r>
              <a:rPr lang="en-US" sz="5400" b="1" dirty="0">
                <a:solidFill>
                  <a:schemeClr val="bg2">
                    <a:lumMod val="75000"/>
                  </a:schemeClr>
                </a:solidFill>
              </a:rPr>
              <a:t>Data Analysis of </a:t>
            </a:r>
            <a:r>
              <a:rPr lang="en-US" sz="5400" b="1" dirty="0" err="1">
                <a:solidFill>
                  <a:schemeClr val="bg2">
                    <a:lumMod val="75000"/>
                  </a:schemeClr>
                </a:solidFill>
              </a:rPr>
              <a:t>TMDb</a:t>
            </a:r>
            <a:br>
              <a:rPr lang="en-US" sz="5400" b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5400" b="1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ar-EG" sz="5400" b="1" dirty="0">
                <a:solidFill>
                  <a:schemeClr val="bg2">
                    <a:lumMod val="75000"/>
                  </a:schemeClr>
                </a:solidFill>
              </a:rPr>
              <a:t>   </a:t>
            </a:r>
            <a:r>
              <a:rPr lang="en-US" sz="5400" b="1" dirty="0">
                <a:solidFill>
                  <a:schemeClr val="bg2">
                    <a:lumMod val="75000"/>
                  </a:schemeClr>
                </a:solidFill>
              </a:rPr>
              <a:t>5000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12E90-DD50-488E-A634-60D6D7D28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7446" y="2906281"/>
            <a:ext cx="8791575" cy="1655762"/>
          </a:xfrm>
        </p:spPr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US" sz="3600" b="1" dirty="0"/>
              <a:t>Final Project Presentation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971A4-DBC0-4398-A6E8-3342B5CCF569}"/>
              </a:ext>
            </a:extLst>
          </p:cNvPr>
          <p:cNvSpPr txBox="1"/>
          <p:nvPr/>
        </p:nvSpPr>
        <p:spPr>
          <a:xfrm>
            <a:off x="7901126" y="5424257"/>
            <a:ext cx="359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Shaimaa Ahmed</a:t>
            </a:r>
          </a:p>
        </p:txBody>
      </p:sp>
    </p:spTree>
    <p:extLst>
      <p:ext uri="{BB962C8B-B14F-4D97-AF65-F5344CB8AC3E}">
        <p14:creationId xmlns:p14="http://schemas.microsoft.com/office/powerpoint/2010/main" val="1353919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A604B3-1792-439C-B5DB-04635EFBE70B}"/>
              </a:ext>
            </a:extLst>
          </p:cNvPr>
          <p:cNvSpPr txBox="1"/>
          <p:nvPr/>
        </p:nvSpPr>
        <p:spPr>
          <a:xfrm>
            <a:off x="1383227" y="350668"/>
            <a:ext cx="8914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Q1:Discover the types of each columns and modify them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0252B-F518-4C0C-93B3-9208F7C4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06" y="1184151"/>
            <a:ext cx="5563861" cy="48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7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118FC0-48A0-4A33-A9AE-797143151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6"/>
          <a:stretch/>
        </p:blipFill>
        <p:spPr>
          <a:xfrm>
            <a:off x="1251747" y="1624614"/>
            <a:ext cx="9370889" cy="3774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D674A-F0D2-44EE-8C23-6BF7F9AB3FD4}"/>
              </a:ext>
            </a:extLst>
          </p:cNvPr>
          <p:cNvSpPr txBox="1"/>
          <p:nvPr/>
        </p:nvSpPr>
        <p:spPr>
          <a:xfrm>
            <a:off x="1382696" y="267199"/>
            <a:ext cx="8924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Q2: Give a very simple statistical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analsys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for the numerical columns</a:t>
            </a:r>
          </a:p>
        </p:txBody>
      </p:sp>
    </p:spTree>
    <p:extLst>
      <p:ext uri="{BB962C8B-B14F-4D97-AF65-F5344CB8AC3E}">
        <p14:creationId xmlns:p14="http://schemas.microsoft.com/office/powerpoint/2010/main" val="134554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800DC0-BA45-4FB0-AB9D-8FD1AC5A44F6}"/>
              </a:ext>
            </a:extLst>
          </p:cNvPr>
          <p:cNvSpPr txBox="1"/>
          <p:nvPr/>
        </p:nvSpPr>
        <p:spPr>
          <a:xfrm>
            <a:off x="1364942" y="284955"/>
            <a:ext cx="9021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Q3: Calculate the mean rate for [1999, 1980, 2004, 2017] the movies grouped by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00FDE-0BF2-4041-A075-964B7FFF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70" t="34952" r="11020" b="21812"/>
          <a:stretch/>
        </p:blipFill>
        <p:spPr>
          <a:xfrm>
            <a:off x="1364942" y="2228295"/>
            <a:ext cx="9376901" cy="29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B2D1C-1BA9-4F0A-BDDB-ACBD6BEAFB8C}"/>
              </a:ext>
            </a:extLst>
          </p:cNvPr>
          <p:cNvSpPr txBox="1"/>
          <p:nvPr/>
        </p:nvSpPr>
        <p:spPr>
          <a:xfrm>
            <a:off x="1515862" y="343101"/>
            <a:ext cx="9021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Q4: Rearrange the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dataframe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based on revenue - budget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A0179-6234-457F-8588-10D6ADA6F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97"/>
          <a:stretch/>
        </p:blipFill>
        <p:spPr>
          <a:xfrm>
            <a:off x="474955" y="2823098"/>
            <a:ext cx="11242089" cy="1737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AFEED-4C38-493B-B122-8451DBA1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37" y="1520029"/>
            <a:ext cx="9827581" cy="13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A729C-8461-4A12-B3FD-909B0D01C7FE}"/>
              </a:ext>
            </a:extLst>
          </p:cNvPr>
          <p:cNvSpPr txBox="1"/>
          <p:nvPr/>
        </p:nvSpPr>
        <p:spPr>
          <a:xfrm>
            <a:off x="1526217" y="421235"/>
            <a:ext cx="8603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5: Find the movies with top 5 revenue - budget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E641E-DF7F-4519-AF48-00259911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714500"/>
            <a:ext cx="74771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0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88EBE-C5F7-4F85-BB32-3B281DA4E38B}"/>
              </a:ext>
            </a:extLst>
          </p:cNvPr>
          <p:cNvSpPr txBox="1"/>
          <p:nvPr/>
        </p:nvSpPr>
        <p:spPr>
          <a:xfrm>
            <a:off x="1338308" y="320466"/>
            <a:ext cx="8835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6: Find the year with the highest number of movies release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8F126-4B90-4BF5-B01B-B6E78A4E1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8" y="1009164"/>
            <a:ext cx="9883804" cy="504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4F32E-43BD-48D7-BFFE-9259D4DB4352}"/>
              </a:ext>
            </a:extLst>
          </p:cNvPr>
          <p:cNvSpPr txBox="1"/>
          <p:nvPr/>
        </p:nvSpPr>
        <p:spPr>
          <a:xfrm>
            <a:off x="1356064" y="267200"/>
            <a:ext cx="9448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7: Find the top 2 countries with the highest production movies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FAF8F-3CE4-47B7-80CC-6E077D472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632" y="1542886"/>
            <a:ext cx="6172735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8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0CD213-3E74-49CB-A114-9BE104EE6815}"/>
              </a:ext>
            </a:extLst>
          </p:cNvPr>
          <p:cNvSpPr txBox="1"/>
          <p:nvPr/>
        </p:nvSpPr>
        <p:spPr>
          <a:xfrm>
            <a:off x="1293919" y="231689"/>
            <a:ext cx="9598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8: Find the top 5 movies with the highest rate, and find if there anything common between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76755-3355-4FA6-8507-88B8F4964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9" t="37281" r="29733" b="23236"/>
          <a:stretch/>
        </p:blipFill>
        <p:spPr>
          <a:xfrm>
            <a:off x="2325951" y="1731144"/>
            <a:ext cx="7706629" cy="29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5CF5B-A8E6-4ACB-AE1F-806499C9F566}"/>
              </a:ext>
            </a:extLst>
          </p:cNvPr>
          <p:cNvSpPr txBox="1"/>
          <p:nvPr/>
        </p:nvSpPr>
        <p:spPr>
          <a:xfrm>
            <a:off x="1356063" y="315130"/>
            <a:ext cx="94303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9: Find the most unsuccessful movie along time in terms of revenue - budget</a:t>
            </a:r>
          </a:p>
          <a:p>
            <a:endParaRPr lang="en-US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F659-A65A-4978-B137-26553C200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96"/>
          <a:stretch/>
        </p:blipFill>
        <p:spPr>
          <a:xfrm>
            <a:off x="2543453" y="1688952"/>
            <a:ext cx="6795857" cy="1273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121CA-B99E-4A40-A636-099899BE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0" y="2998144"/>
            <a:ext cx="10786725" cy="13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3AFD25-35E6-4148-9C6D-6F8EEE685775}"/>
              </a:ext>
            </a:extLst>
          </p:cNvPr>
          <p:cNvSpPr txBox="1"/>
          <p:nvPr/>
        </p:nvSpPr>
        <p:spPr>
          <a:xfrm>
            <a:off x="1276166" y="306253"/>
            <a:ext cx="9323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10: Rearrange the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dataframe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based on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vote_average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column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D2AB3-3FC6-4C04-B6EA-227B4494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14" y="1383575"/>
            <a:ext cx="7229475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E1CBD3-3DC9-49E9-BFAB-4BE5423A8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" y="2716524"/>
            <a:ext cx="11286478" cy="18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2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68666-7040-40A8-840F-B8052E266330}"/>
              </a:ext>
            </a:extLst>
          </p:cNvPr>
          <p:cNvSpPr txBox="1"/>
          <p:nvPr/>
        </p:nvSpPr>
        <p:spPr>
          <a:xfrm>
            <a:off x="1919056" y="2166151"/>
            <a:ext cx="8353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Project objective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To analyze and understand the factors that affect a movie's success (e.g., revenue, popularity, ratings)</a:t>
            </a:r>
          </a:p>
        </p:txBody>
      </p:sp>
    </p:spTree>
    <p:extLst>
      <p:ext uri="{BB962C8B-B14F-4D97-AF65-F5344CB8AC3E}">
        <p14:creationId xmlns:p14="http://schemas.microsoft.com/office/powerpoint/2010/main" val="34024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030F4D-319B-4463-B61D-46D2CC603569}"/>
              </a:ext>
            </a:extLst>
          </p:cNvPr>
          <p:cNvSpPr txBox="1"/>
          <p:nvPr/>
        </p:nvSpPr>
        <p:spPr>
          <a:xfrm>
            <a:off x="1311675" y="281411"/>
            <a:ext cx="9261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11: Rearrange the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dataframe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 based on runtime column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140F7-B505-46A2-A6FE-22F8BECF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01" y="1413029"/>
            <a:ext cx="8410575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2CFC4-DD9F-47DC-9BDD-4A5B1194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" y="2629368"/>
            <a:ext cx="11250967" cy="15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39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04A6E-313F-412A-A268-BAE095AF592D}"/>
              </a:ext>
            </a:extLst>
          </p:cNvPr>
          <p:cNvSpPr txBox="1"/>
          <p:nvPr/>
        </p:nvSpPr>
        <p:spPr>
          <a:xfrm>
            <a:off x="1293919" y="311588"/>
            <a:ext cx="9643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Q 12: In your opinion what is the highest variable that affects the revenue value (high coloration)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88AC-5865-4018-BAE4-1C781514A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2" t="41424" r="11019" b="20776"/>
          <a:stretch/>
        </p:blipFill>
        <p:spPr>
          <a:xfrm>
            <a:off x="1293919" y="2132860"/>
            <a:ext cx="9108490" cy="2592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7532F1-AB58-43AB-8CAC-47FB2542EB37}"/>
              </a:ext>
            </a:extLst>
          </p:cNvPr>
          <p:cNvSpPr txBox="1"/>
          <p:nvPr/>
        </p:nvSpPr>
        <p:spPr>
          <a:xfrm rot="10800000" flipH="1" flipV="1">
            <a:off x="2686975" y="5005201"/>
            <a:ext cx="84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money = bigger productions = more revenue (usually)</a:t>
            </a:r>
          </a:p>
        </p:txBody>
      </p:sp>
    </p:spTree>
    <p:extLst>
      <p:ext uri="{BB962C8B-B14F-4D97-AF65-F5344CB8AC3E}">
        <p14:creationId xmlns:p14="http://schemas.microsoft.com/office/powerpoint/2010/main" val="412554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50F823-416B-4659-820F-D7BFC7D1E29A}"/>
              </a:ext>
            </a:extLst>
          </p:cNvPr>
          <p:cNvSpPr txBox="1"/>
          <p:nvPr/>
        </p:nvSpPr>
        <p:spPr>
          <a:xfrm>
            <a:off x="3932806" y="2760955"/>
            <a:ext cx="3959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157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86056-8882-4B0E-901D-8CAE41941460}"/>
              </a:ext>
            </a:extLst>
          </p:cNvPr>
          <p:cNvSpPr txBox="1"/>
          <p:nvPr/>
        </p:nvSpPr>
        <p:spPr>
          <a:xfrm>
            <a:off x="3488924" y="2598003"/>
            <a:ext cx="455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Explore the Data</a:t>
            </a:r>
          </a:p>
        </p:txBody>
      </p:sp>
    </p:spTree>
    <p:extLst>
      <p:ext uri="{BB962C8B-B14F-4D97-AF65-F5344CB8AC3E}">
        <p14:creationId xmlns:p14="http://schemas.microsoft.com/office/powerpoint/2010/main" val="203267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0A830-BD24-411A-B2F5-8E1C156C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50" y="461638"/>
            <a:ext cx="3924851" cy="973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93B25-5947-4CE1-A858-B1C096738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478" y="461638"/>
            <a:ext cx="4789345" cy="5228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4FC82-D55A-48E3-B2A3-8F3AB9A46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6" y="1728483"/>
            <a:ext cx="4598234" cy="43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86056-8882-4B0E-901D-8CAE41941460}"/>
              </a:ext>
            </a:extLst>
          </p:cNvPr>
          <p:cNvSpPr txBox="1"/>
          <p:nvPr/>
        </p:nvSpPr>
        <p:spPr>
          <a:xfrm>
            <a:off x="2308194" y="2598003"/>
            <a:ext cx="8140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Check if there are any Nan</a:t>
            </a:r>
          </a:p>
        </p:txBody>
      </p:sp>
    </p:spTree>
    <p:extLst>
      <p:ext uri="{BB962C8B-B14F-4D97-AF65-F5344CB8AC3E}">
        <p14:creationId xmlns:p14="http://schemas.microsoft.com/office/powerpoint/2010/main" val="339959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2216D-6AEE-4E76-AE65-80A7BD33D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18" y="745584"/>
            <a:ext cx="3993226" cy="49229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80A01-7017-4107-90D2-22D4926C5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611" y="745584"/>
            <a:ext cx="3988211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826F6-10E0-4E9A-B7D3-D1EABB4C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32" y="587128"/>
            <a:ext cx="4979376" cy="2670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B67872-5C1B-4981-BA00-30C917E05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112" y="3497802"/>
            <a:ext cx="5746812" cy="300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5AAFD2-A63D-4B0D-9492-F235A9E4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82" y="963227"/>
            <a:ext cx="7058025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A2A36-C264-4F43-A8FF-34A7FB8C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65609"/>
            <a:ext cx="822960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590E4-A20A-4198-A765-60E01C2D0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183" y="3968042"/>
            <a:ext cx="84296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F86056-8882-4B0E-901D-8CAE41941460}"/>
              </a:ext>
            </a:extLst>
          </p:cNvPr>
          <p:cNvSpPr txBox="1"/>
          <p:nvPr/>
        </p:nvSpPr>
        <p:spPr>
          <a:xfrm>
            <a:off x="3818878" y="2518104"/>
            <a:ext cx="455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2446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</TotalTime>
  <Words>244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Algerian</vt:lpstr>
      <vt:lpstr>Arial</vt:lpstr>
      <vt:lpstr>Tw Cen MT</vt:lpstr>
      <vt:lpstr>Circuit</vt:lpstr>
      <vt:lpstr>   Data Analysis of TMDb              5000 Movies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TMDb              5000 Movies</dc:title>
  <dc:creator>Shaimaa ahmed3807</dc:creator>
  <cp:lastModifiedBy>Shaimaa ahmed3807</cp:lastModifiedBy>
  <cp:revision>22</cp:revision>
  <dcterms:created xsi:type="dcterms:W3CDTF">2025-04-05T12:28:58Z</dcterms:created>
  <dcterms:modified xsi:type="dcterms:W3CDTF">2025-04-11T22:41:02Z</dcterms:modified>
</cp:coreProperties>
</file>