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3" r:id="rId2"/>
    <p:sldId id="259" r:id="rId3"/>
    <p:sldId id="260" r:id="rId4"/>
    <p:sldId id="261" r:id="rId5"/>
    <p:sldId id="262" r:id="rId6"/>
    <p:sldId id="263" r:id="rId7"/>
    <p:sldId id="264" r:id="rId8"/>
    <p:sldId id="285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94" r:id="rId18"/>
    <p:sldId id="296" r:id="rId19"/>
    <p:sldId id="295" r:id="rId20"/>
    <p:sldId id="297" r:id="rId21"/>
    <p:sldId id="298" r:id="rId22"/>
    <p:sldId id="300" r:id="rId23"/>
    <p:sldId id="301" r:id="rId24"/>
    <p:sldId id="302" r:id="rId25"/>
    <p:sldId id="303" r:id="rId26"/>
    <p:sldId id="304" r:id="rId27"/>
    <p:sldId id="305" r:id="rId28"/>
    <p:sldId id="273" r:id="rId29"/>
    <p:sldId id="274" r:id="rId30"/>
    <p:sldId id="275" r:id="rId31"/>
    <p:sldId id="276" r:id="rId32"/>
    <p:sldId id="306" r:id="rId33"/>
    <p:sldId id="307" r:id="rId34"/>
    <p:sldId id="309" r:id="rId35"/>
    <p:sldId id="310" r:id="rId36"/>
    <p:sldId id="292" r:id="rId37"/>
    <p:sldId id="279" r:id="rId3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FFFC8-5A6A-4E6D-BEE8-44BB7739064A}" v="120" dt="2025-06-04T06:24:55.615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7" autoAdjust="0"/>
    <p:restoredTop sz="9509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E6D2A90-DE83-4483-AC46-9D9E0E25280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F68341B-57CA-4962-981A-91C0A672003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08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Accuracy – General Accuracy</a:t>
            </a:r>
          </a:p>
          <a:p>
            <a:r>
              <a:t>Precision – Percentage of Predictors as Infected Who Are Actually Infected</a:t>
            </a:r>
          </a:p>
          <a:p>
            <a:r>
              <a:t>Sensitivity – the percentage of infected people who were found to be correct</a:t>
            </a:r>
          </a:p>
          <a:p>
            <a:r>
              <a:t>Specificity – the percentage of healthy people who have been correctly classified</a:t>
            </a:r>
          </a:p>
          <a:p>
            <a:r>
              <a:t>F1 Score - A measure that balances success in identifying infected people and avoiding false alarms.</a:t>
            </a:r>
          </a:p>
          <a:p>
            <a:r>
              <a:t> -Youden IndexA general measure of classification quality, which checks how well the model identifies both infected and uninfected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341B-57CA-4962-981A-91C0A6720031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48722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ED06-EDD3-0069-E3A5-9E50CE16B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EE07D-33CC-4D95-6B0A-ADDC8B5BF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BC5B-8FF7-BA02-DC75-2A73A4D5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D626-D4E4-4314-DE9B-A0754899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C355-F3A4-F3CD-2528-BFB47870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486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4CF-05D0-2524-52CC-F7FA342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A6955-3F67-48FA-3FA8-28F40271F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29B82-EC13-B945-A4AF-7CD580F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89EE-86C6-E8FD-60A4-4EB7A62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F86A-3D38-9C21-40D8-FECA3729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221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CF2AD-1127-FA7E-C703-F4840F07C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0E526-4847-1930-0745-09D1EB9E5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A4A1-5A14-0074-E133-3BB12351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C8AA-AFC0-6888-732D-F1CD908F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B7CE-7DED-04E9-0A73-1D83192E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65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56EA-DB24-F558-2206-693AC8BE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7148-7B8D-0F84-F26E-AEC6657F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2BFB-F14D-EF02-886E-FB82B340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403CB-E38E-8654-D87B-F3EF92A0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54A2-2533-EF08-5082-1F20876A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5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E7C5-FD09-6048-2958-6927B269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C4E7F-A85E-9B27-CCC3-38494860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50DF-91B3-4CA4-3AC0-4F0BD249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212F-729A-34C6-7028-9A65B184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0347-7711-C6E3-97F3-82BD8102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9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123B-3E66-E47D-FB81-4F899105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EE09-937E-5593-ADD5-E26F8FD35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2F7C-B067-24E4-27AC-5CD53348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FC00-C12E-F5DA-4E4D-6F887BFD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F907-6636-B5E4-116E-330D5B5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FC431-35C4-7196-0129-705380A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780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43FC-E8B3-0239-5578-FBD20121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A2266-A64E-09E0-4D05-0E2E9E25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DA99D-8BFD-E698-A6AA-C58AEF53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72D42-98A6-B308-5D75-F908CF02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F318-DC0D-F82F-95AB-13C812F92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A2AC-A78A-85EE-AEE4-1C375431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5C232-EE36-18AD-EF47-0B2C0307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F6BFF-9636-2097-F388-65816313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2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76BF-B2D5-3AEE-3498-4D04CF55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17B8E-07ED-88CC-2F12-D0EAA62D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9E33-7895-1859-6BCD-E09E0CFC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C040-68C8-088B-42F9-9E9B462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119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19BE0-AC36-437E-EC0D-51EE9BCF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07D77-4731-9299-2778-42D89C89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EB72F-D5A4-AD63-7D08-563C455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228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CAA0-F280-2502-6B60-96B2397F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B3AE-0726-DEE8-89B5-3A6947295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CEA8B-DE14-7D1A-FEA7-3E16D7BD3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479A-CD47-6752-3002-25315E52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B9C0F-78F4-62E1-73D3-4331DDFF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33333-CA3D-2C22-5112-B086F8F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1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88E4-BF67-7D51-3779-B9EB9433C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79D2A-3A99-2AC3-DE69-5B830B610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408E7-3AD5-A6ED-EE81-7BB7708A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223CB-2065-9B7D-5A9A-5A370553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A4E9B-3E6F-B647-B5CF-7FB42B18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1AE2-7B5E-2DFE-93F8-BF46E90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97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B467D-F54F-A90E-2539-A4501494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C8344-3A7B-8A23-157F-D4E4B99E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E288-1C9A-39DC-1D1B-838AA6614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17C8A-8D38-4B13-A3B6-85CA3B5C978C}" type="datetimeFigureOut">
              <a:rPr lang="he-IL" smtClean="0"/>
              <a:t>י'/סיון/תשפ"ה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FAE6-734E-3C2D-23D1-7224CAA0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AAAB-8201-2C56-6010-FF808CA2D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2D87E-1DCC-4236-8503-B60E09B606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175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48F1-96FD-BEE6-6973-B37AF0C0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:Geometric Margin Filtering – Analysis and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A7D5-8414-A4A5-EAEC-C6A4DCA5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2681"/>
          </a:xfrm>
        </p:spPr>
        <p:txBody>
          <a:bodyPr/>
          <a:lstStyle/>
          <a:p>
            <a:pPr algn="l"/>
            <a:r>
              <a:rPr lang="en-GB" b="1" dirty="0"/>
              <a:t>Aim</a:t>
            </a:r>
            <a:r>
              <a:rPr lang="en-GB" dirty="0"/>
              <a:t> 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To neutralize edge effects and isolate the true crop-growing area within the field – based on the understanding that field edges may contain non-representative data (e.g., margins, bare soil, measurement errors).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7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3D3-B821-63E9-C97A-FF8B0A06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GB" b="1" dirty="0"/>
              <a:t>Step 3</a:t>
            </a:r>
            <a:r>
              <a:rPr lang="en-GB" dirty="0"/>
              <a:t>: Preliminary Statistical Analysis – Relationship Between NDVI and Broomrape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3372-8DF4-27BC-EBFD-3115F0ED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940"/>
            <a:ext cx="10515600" cy="4351338"/>
          </a:xfrm>
        </p:spPr>
        <p:txBody>
          <a:bodyPr/>
          <a:lstStyle/>
          <a:p>
            <a:r>
              <a:rPr lang="en-GB" b="1" dirty="0"/>
              <a:t>Objective:</a:t>
            </a:r>
            <a:br>
              <a:rPr lang="en-GB" dirty="0"/>
            </a:br>
            <a:r>
              <a:rPr lang="en-GB" dirty="0"/>
              <a:t>To examine whether there is a significant correlation between the normalized NDVI values and broomrape infestation levels (</a:t>
            </a:r>
            <a:r>
              <a:rPr lang="en-GB" dirty="0" err="1"/>
              <a:t>Aleket</a:t>
            </a:r>
            <a:r>
              <a:rPr lang="en-GB" dirty="0"/>
              <a:t> 0–3), in order to filter relevant plots for further development of a probabilistic model.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218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CDF4-123E-CBEE-580A-C7C29E8C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460"/>
            <a:ext cx="10515600" cy="4351338"/>
          </a:xfrm>
        </p:spPr>
        <p:txBody>
          <a:bodyPr>
            <a:noAutofit/>
          </a:bodyPr>
          <a:lstStyle/>
          <a:p>
            <a:pPr rtl="1">
              <a:buNone/>
            </a:pPr>
            <a:r>
              <a:rPr lang="en-GB" b="1" dirty="0"/>
              <a:t>Repetition of Tests Performed in Semester A:</a:t>
            </a:r>
            <a:endParaRPr lang="he-IL" b="1" dirty="0"/>
          </a:p>
          <a:p>
            <a:pPr rtl="1">
              <a:buNone/>
            </a:pPr>
            <a:endParaRPr lang="he-IL" b="1" dirty="0"/>
          </a:p>
          <a:p>
            <a:pPr marL="0" indent="0" algn="r" rtl="1">
              <a:buNone/>
            </a:pPr>
            <a:endParaRPr lang="he-IL" sz="2000" dirty="0"/>
          </a:p>
          <a:p>
            <a:pPr algn="r" rtl="1"/>
            <a:endParaRPr lang="he-IL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429C0B-08F1-779E-CC25-693E8F0E6A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420603"/>
            <a:ext cx="75920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Kruskal-Wallis Test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Examines whether there are statistically significant differences in NDVI values between the different </a:t>
            </a:r>
            <a:r>
              <a:rPr kumimoji="0" lang="en-IL" altLang="en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Aleket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(broomrape infestation) groups.</a:t>
            </a:r>
            <a:endParaRPr kumimoji="0" lang="he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Spearman Rank Correlation Test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Checks for a monotonic trend – whether NDVI decreases as the broomrape level increases.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1B53F-9ECE-7A5A-869C-46C1A6EF9686}"/>
              </a:ext>
            </a:extLst>
          </p:cNvPr>
          <p:cNvSpPr txBox="1"/>
          <p:nvPr/>
        </p:nvSpPr>
        <p:spPr>
          <a:xfrm>
            <a:off x="838200" y="4160124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Process: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All normalized field data were combined into a single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Summary statistics were calculated for each field: NDVI mean, standard deviation, and percentages for each </a:t>
            </a:r>
            <a:r>
              <a:rPr lang="en-GB" sz="2000" dirty="0" err="1"/>
              <a:t>Aleket</a:t>
            </a:r>
            <a:r>
              <a:rPr lang="en-GB" sz="2000" dirty="0"/>
              <a:t>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Statistical tests were conducted for each field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14233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0C436-5FEA-BC87-19A3-1219CD5C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450" y="1723780"/>
            <a:ext cx="6432905" cy="365067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2BE84D7-58D4-D54D-02BE-802ED3830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75" y="1723780"/>
            <a:ext cx="6445537" cy="37384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C2C61-EA68-D37D-9BE8-D29FFD0E9EDE}"/>
              </a:ext>
            </a:extLst>
          </p:cNvPr>
          <p:cNvSpPr txBox="1"/>
          <p:nvPr/>
        </p:nvSpPr>
        <p:spPr>
          <a:xfrm>
            <a:off x="599967" y="714106"/>
            <a:ext cx="4444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400" b="1" dirty="0"/>
              <a:t>2010 </a:t>
            </a:r>
            <a:r>
              <a:rPr lang="en-GB" sz="4400" b="1" dirty="0"/>
              <a:t> plots</a:t>
            </a:r>
            <a:endParaRPr lang="en-IL" sz="4400" b="1" dirty="0"/>
          </a:p>
        </p:txBody>
      </p:sp>
    </p:spTree>
    <p:extLst>
      <p:ext uri="{BB962C8B-B14F-4D97-AF65-F5344CB8AC3E}">
        <p14:creationId xmlns:p14="http://schemas.microsoft.com/office/powerpoint/2010/main" val="344347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91C33-1ED3-6BEE-C18A-588E3521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4736" y="1531805"/>
            <a:ext cx="6397964" cy="37108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0FAF48-2C81-032D-792E-C9A0762D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689" y="1531805"/>
            <a:ext cx="6397964" cy="37108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E77167C-D46A-7389-39E2-32CBD85B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GB" b="1" dirty="0"/>
              <a:t> </a:t>
            </a:r>
            <a:r>
              <a:rPr lang="he-IL" b="1" dirty="0" err="1"/>
              <a:t>Plots</a:t>
            </a:r>
            <a:r>
              <a:rPr lang="he-IL" b="1" dirty="0"/>
              <a:t> 2011</a:t>
            </a:r>
          </a:p>
        </p:txBody>
      </p:sp>
    </p:spTree>
    <p:extLst>
      <p:ext uri="{BB962C8B-B14F-4D97-AF65-F5344CB8AC3E}">
        <p14:creationId xmlns:p14="http://schemas.microsoft.com/office/powerpoint/2010/main" val="29289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F379-15CD-226D-010F-DE8CFF69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04" y="820689"/>
            <a:ext cx="11208945" cy="5326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e-IL" sz="3200" b="1" dirty="0"/>
              <a:t>Summary of the results:</a:t>
            </a:r>
          </a:p>
          <a:p>
            <a:pPr>
              <a:buNone/>
            </a:pPr>
            <a:r>
              <a:rPr lang="en-GB" sz="2400" dirty="0"/>
              <a:t>A significant relationship was found in 4 plots: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Gedesh</a:t>
            </a:r>
            <a:r>
              <a:rPr lang="en-GB" sz="2400" dirty="0"/>
              <a:t> Farm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Yifat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Re’em</a:t>
            </a:r>
            <a:r>
              <a:rPr lang="en-GB" sz="2400" dirty="0"/>
              <a:t> Bialik West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Ya’an</a:t>
            </a:r>
            <a:r>
              <a:rPr lang="en-GB" sz="2400" dirty="0"/>
              <a:t> Konoa</a:t>
            </a:r>
          </a:p>
          <a:p>
            <a:pPr marL="0" indent="0">
              <a:buNone/>
            </a:pPr>
            <a:endParaRPr lang="he-IL" sz="2400" dirty="0"/>
          </a:p>
          <a:p>
            <a:pPr>
              <a:buNone/>
            </a:pPr>
            <a:r>
              <a:rPr lang="en-GB" sz="2400" dirty="0"/>
              <a:t>In each of these: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Statistically significant differences were found in NDVI values between broomrape infestation levels (p &lt; 0.05).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negative monotonic relationship was found – the lower the NDVI, the higher the broomrape level (ρ was negative and significant).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5798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F8DC-E37D-B1E2-623D-86348E17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GB" b="1" dirty="0"/>
              <a:t>Step 4</a:t>
            </a:r>
            <a:r>
              <a:rPr lang="en-GB" dirty="0"/>
              <a:t>: Neutralizing Geometric Variability Across Years</a:t>
            </a:r>
            <a:endParaRPr lang="he-IL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264C-6495-8396-A20F-C1FC5D64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buNone/>
            </a:pPr>
            <a:r>
              <a:rPr lang="en-GB" b="1" dirty="0"/>
              <a:t>Objective:</a:t>
            </a:r>
          </a:p>
          <a:p>
            <a:pPr rtl="1">
              <a:buNone/>
            </a:pPr>
            <a:endParaRPr lang="en-GB" b="1" dirty="0"/>
          </a:p>
          <a:p>
            <a:pPr rtl="1">
              <a:buNone/>
            </a:pPr>
            <a:br>
              <a:rPr lang="en-GB" dirty="0"/>
            </a:br>
            <a:r>
              <a:rPr lang="en-GB" dirty="0"/>
              <a:t>To isolate for analysis only the geometrically consistent area within each plot – meaning an area that maintained the same location, coverage, and crop throughout all years (from the reference year until 2024).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8550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3BE4F-B126-DB7B-52F2-1BAFAFDA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00" y="603408"/>
            <a:ext cx="5781916" cy="109476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he-IL" sz="3200" b="1" dirty="0"/>
              <a:t>Process Performed: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9DEBAB-D759-1E38-B875-A9B830844B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0100" y="1380595"/>
            <a:ext cx="9573208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Viewing the RGB layers of each plot over the years (2011–2024).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changes in planting direction, unplanted areas, or changes in field size or 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 overlap between the reference year polygon and the polygons of all other years.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only the shared cut area – i.e., the area that was actively used for agriculture in all examined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010A5-AD49-AF25-0011-F6B03BB4D614}"/>
              </a:ext>
            </a:extLst>
          </p:cNvPr>
          <p:cNvSpPr txBox="1"/>
          <p:nvPr/>
        </p:nvSpPr>
        <p:spPr>
          <a:xfrm>
            <a:off x="1020100" y="4645641"/>
            <a:ext cx="9573208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Result:</a:t>
            </a:r>
            <a:br>
              <a:rPr lang="en-GB" dirty="0"/>
            </a:br>
            <a:r>
              <a:rPr lang="en-GB" dirty="0"/>
              <a:t>For each of the 4 selected plots, a polygon was created for the years 2010–2024 – to be used in longitudinal analyses and in applying the probabilistic model.</a:t>
            </a:r>
          </a:p>
        </p:txBody>
      </p:sp>
    </p:spTree>
    <p:extLst>
      <p:ext uri="{BB962C8B-B14F-4D97-AF65-F5344CB8AC3E}">
        <p14:creationId xmlns:p14="http://schemas.microsoft.com/office/powerpoint/2010/main" val="395237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0E7F-EAD8-4069-22C2-D7880346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7" y="0"/>
            <a:ext cx="10515600" cy="1325563"/>
          </a:xfrm>
        </p:spPr>
        <p:txBody>
          <a:bodyPr/>
          <a:lstStyle/>
          <a:p>
            <a:r>
              <a:rPr lang="en-US" dirty="0"/>
              <a:t> Plot </a:t>
            </a:r>
            <a:r>
              <a:rPr lang="en-US" dirty="0" err="1"/>
              <a:t>Yifaat</a:t>
            </a:r>
            <a:r>
              <a:rPr lang="en-US" dirty="0"/>
              <a:t> 6 </a:t>
            </a:r>
            <a:r>
              <a:rPr lang="he-IL" dirty="0"/>
              <a:t>2014</a:t>
            </a:r>
            <a:r>
              <a:rPr lang="en-US" dirty="0"/>
              <a:t>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A5B98-9E77-0AAA-232D-C70A564E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23" y="1780160"/>
            <a:ext cx="4245159" cy="4608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B0382-1656-5601-08A5-400C32B18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87" y="1641013"/>
            <a:ext cx="434400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0CAB-F76A-DDB5-473F-4200CE0A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6 2015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4B6F8-4C6B-8339-82B3-1297BCF49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60" y="1854808"/>
            <a:ext cx="37109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1D80B-455C-2B85-DBD5-531530B5E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55" y="1788154"/>
            <a:ext cx="4799854" cy="47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3A2127-2163-0F67-BC34-F5A683421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6" y="1739237"/>
            <a:ext cx="4115374" cy="4753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29E23-F5F2-461A-4143-260E465D3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34" y="1690688"/>
            <a:ext cx="4115374" cy="47691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E2C79E0-9E03-60D8-3852-71C1FA9F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8990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51762-D91B-DF15-EEBA-848F15FD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309554"/>
            <a:ext cx="10963248" cy="5857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600" b="1" dirty="0"/>
              <a:t>Process Performed:</a:t>
            </a:r>
            <a:br>
              <a:rPr lang="en-GB" sz="1600" dirty="0"/>
            </a:br>
            <a:r>
              <a:rPr lang="en-GB" sz="1600" dirty="0"/>
              <a:t>A comparison was made between NDVI and GRVI values inside the plot versus the outside, using 30-meter buffer rings.</a:t>
            </a:r>
            <a:br>
              <a:rPr lang="en-GB" sz="1600" dirty="0"/>
            </a:br>
            <a:r>
              <a:rPr lang="en-GB" sz="1600" dirty="0"/>
              <a:t>All the different plots were </a:t>
            </a:r>
            <a:r>
              <a:rPr lang="en-GB" sz="1600" dirty="0" err="1"/>
              <a:t>analyzed</a:t>
            </a:r>
            <a:r>
              <a:rPr lang="en-GB" sz="1600" dirty="0"/>
              <a:t> (e.g., Yifat V, Dan Beit Hillel, Yagur 72, etc.).</a:t>
            </a:r>
            <a:br>
              <a:rPr lang="en-GB" sz="1600" dirty="0"/>
            </a:br>
            <a:r>
              <a:rPr lang="en-GB" sz="1600" dirty="0"/>
              <a:t>Graphs showed high standard deviations in the edge areas, which distort the true picture of vegetation condition.</a:t>
            </a:r>
          </a:p>
          <a:p>
            <a:pPr>
              <a:lnSpc>
                <a:spcPct val="150000"/>
              </a:lnSpc>
              <a:buNone/>
            </a:pPr>
            <a:r>
              <a:rPr lang="en-GB" sz="1600" b="1" dirty="0"/>
              <a:t>Conclusions:</a:t>
            </a:r>
            <a:br>
              <a:rPr lang="en-GB" sz="1600" dirty="0"/>
            </a:br>
            <a:r>
              <a:rPr lang="en-GB" sz="1600" dirty="0"/>
              <a:t>A fixed 30-meter cut from each side was determined – this fits the satellite resolution (30×30 meters) and prevents distortions in the analysis layer.</a:t>
            </a:r>
            <a:br>
              <a:rPr lang="en-GB" sz="1600" dirty="0"/>
            </a:br>
            <a:r>
              <a:rPr lang="en-GB" sz="1600" dirty="0"/>
              <a:t>A larger cut results in loss of essential information, and a smaller cut is insignificant at this resolution.</a:t>
            </a:r>
            <a:br>
              <a:rPr lang="en-GB" sz="1600" dirty="0"/>
            </a:br>
            <a:r>
              <a:rPr lang="en-GB" sz="1600" dirty="0"/>
              <a:t>GRVI was not found useful in edge analysis and therefore was not used in the decision-making process regarding cut depth.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Result:</a:t>
            </a:r>
            <a:br>
              <a:rPr lang="en-GB" sz="1600" dirty="0"/>
            </a:br>
            <a:r>
              <a:rPr lang="en-GB" sz="1600" dirty="0"/>
              <a:t>Only internal, consistent, and reliable geometric areas were preserved – for further statistical analyses, normalization, and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424957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CF9C4A-FCE1-E6AF-3158-8D19608A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6 2017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5F613-C6E7-34BE-B479-C3C287E74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67" y="1556879"/>
            <a:ext cx="5020376" cy="5106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C1116-4D0A-67F5-53B4-44E40135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561" y="1452090"/>
            <a:ext cx="462979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4D145-CADF-5AA5-F09F-A1DFDEDF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6 2018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7B160-F55F-CD2A-9448-9F480205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2" y="1710658"/>
            <a:ext cx="4582164" cy="4782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EAE62-5BF2-59BD-FE6C-758E36A70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426" y="1572525"/>
            <a:ext cx="476316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2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7A9245-C0A0-E7D1-78EA-67B3F16E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6 2019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982C4-8AD3-8F7F-4D34-4B90E599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42" y="1822075"/>
            <a:ext cx="4496427" cy="488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6CC87-D391-9C03-134C-303C8D36A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435" y="1690688"/>
            <a:ext cx="468695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11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E2998-6DDF-4E77-81BA-AB9FF9EC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44" y="1623242"/>
            <a:ext cx="4525006" cy="5039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34FD8-8A91-BB12-83BB-083BDBDC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96" y="1642294"/>
            <a:ext cx="4401164" cy="50203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F1E8A5-509D-AC1E-04FC-4E858711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8463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45D18-93F5-81EA-C42B-E938BA11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6 2021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43B6F-9B40-356A-3F97-949DF17B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7" y="2006839"/>
            <a:ext cx="4067743" cy="457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C60D3-CDA6-D230-F775-AE6E2BA1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934" y="2006839"/>
            <a:ext cx="4153480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9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C995AE-B4DC-0771-B481-BB4A7456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6 2022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31256-26A4-FA66-3344-BF81554F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974"/>
            <a:ext cx="4801270" cy="4667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8735A8-7823-B36B-6695-4FBA3F29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68" y="1824974"/>
            <a:ext cx="438211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7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327AF-91A3-40EA-7F3E-F2452FB6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3221" y="2044238"/>
            <a:ext cx="355158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5ED12-3457-6C81-806E-D6437B500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53" y="1864536"/>
            <a:ext cx="3551586" cy="45310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994ACF-BB33-8684-8DFF-69D106D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rtl="1"/>
            <a:r>
              <a:rPr lang="en-US" dirty="0"/>
              <a:t>Plot </a:t>
            </a:r>
            <a:r>
              <a:rPr lang="en-US" dirty="0" err="1"/>
              <a:t>Yifaat</a:t>
            </a:r>
            <a:r>
              <a:rPr lang="en-US" dirty="0"/>
              <a:t> 6 2023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328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2717-096B-63B0-8612-D6AB7FDB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</a:t>
            </a:r>
            <a:r>
              <a:rPr lang="he-IL" dirty="0" err="1"/>
              <a:t>Yifat</a:t>
            </a:r>
            <a:r>
              <a:rPr lang="he-IL" dirty="0"/>
              <a:t> 6 2023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7D741-40D0-DB20-B1BC-33994970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3" y="1648290"/>
            <a:ext cx="4505954" cy="4706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0D6244-18FA-CDDA-9760-5D444C4D7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427" y="1648290"/>
            <a:ext cx="4401061" cy="499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25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40EF-D560-2930-D8E8-68DCD3A1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GB" sz="4000" dirty="0"/>
              <a:t>Step 5: Creation of Infestation Polygons – Identification of Severe Broomrape Hotspots</a:t>
            </a:r>
            <a:endParaRPr lang="he-IL" sz="40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E5F4-3305-E7D7-4C23-02299B52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>
              <a:lnSpc>
                <a:spcPct val="150000"/>
              </a:lnSpc>
              <a:buNone/>
            </a:pPr>
            <a:r>
              <a:rPr lang="en-GB" b="1" dirty="0"/>
              <a:t>Objective:</a:t>
            </a:r>
            <a:br>
              <a:rPr lang="en-GB" dirty="0"/>
            </a:br>
            <a:r>
              <a:rPr lang="en-GB" dirty="0"/>
              <a:t>To locate severe broomrape hotspots in the reference year (</a:t>
            </a:r>
            <a:r>
              <a:rPr lang="en-GB" dirty="0" err="1"/>
              <a:t>Aleket</a:t>
            </a:r>
            <a:r>
              <a:rPr lang="en-GB" dirty="0"/>
              <a:t> ≥ 2) and extract their NDVI values for each year from 2011 to 2024, for tracking and comparison purposes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0799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0FA0-FDB5-C985-D34C-204C06A8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17" y="712327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GB" sz="3600" b="1" dirty="0"/>
              <a:t>Actions Performed:</a:t>
            </a:r>
          </a:p>
          <a:p>
            <a:pPr>
              <a:lnSpc>
                <a:spcPct val="150000"/>
              </a:lnSpc>
              <a:buNone/>
            </a:pPr>
            <a:r>
              <a:rPr lang="en-GB" sz="2400" dirty="0"/>
              <a:t>A filtering of points with </a:t>
            </a:r>
            <a:r>
              <a:rPr lang="en-GB" sz="2400" dirty="0" err="1"/>
              <a:t>Aleket</a:t>
            </a:r>
            <a:r>
              <a:rPr lang="en-GB" sz="2400" dirty="0"/>
              <a:t> levels 2 or 3 in the reference year was conducted for each of the 4 plots.</a:t>
            </a:r>
            <a:br>
              <a:rPr lang="en-GB" sz="2400" dirty="0"/>
            </a:br>
            <a:r>
              <a:rPr lang="en-GB" sz="2400" dirty="0"/>
              <a:t>Based on those points, NDVI values were extracted for each year from 2011 to 2024.</a:t>
            </a:r>
            <a:br>
              <a:rPr lang="en-GB" sz="2400" dirty="0"/>
            </a:br>
            <a:r>
              <a:rPr lang="en-GB" sz="2400" dirty="0"/>
              <a:t>The results were saved into files for future tracking and analysis.</a:t>
            </a:r>
          </a:p>
          <a:p>
            <a:pPr algn="l">
              <a:lnSpc>
                <a:spcPct val="150000"/>
              </a:lnSpc>
              <a:buNone/>
            </a:pPr>
            <a:endParaRPr lang="en-GB" sz="3600" b="1" dirty="0"/>
          </a:p>
          <a:p>
            <a:pPr algn="l">
              <a:lnSpc>
                <a:spcPct val="150000"/>
              </a:lnSpc>
              <a:buNone/>
            </a:pPr>
            <a:endParaRPr lang="he-IL" sz="4000" b="1" dirty="0"/>
          </a:p>
        </p:txBody>
      </p:sp>
    </p:spTree>
    <p:extLst>
      <p:ext uri="{BB962C8B-B14F-4D97-AF65-F5344CB8AC3E}">
        <p14:creationId xmlns:p14="http://schemas.microsoft.com/office/powerpoint/2010/main" val="12808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1DCF-C72F-97BC-09B2-F6F67C3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75" y="138788"/>
            <a:ext cx="10515600" cy="449687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An example from the analysis: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26116-BEE1-2000-CAAB-765C6372115F}"/>
              </a:ext>
            </a:extLst>
          </p:cNvPr>
          <p:cNvSpPr txBox="1"/>
          <p:nvPr/>
        </p:nvSpPr>
        <p:spPr>
          <a:xfrm>
            <a:off x="4775680" y="1003860"/>
            <a:ext cx="46790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ctr">
              <a:defRPr sz="2800" b="1"/>
            </a:lvl1pPr>
          </a:lstStyle>
          <a:p>
            <a:r>
              <a:rPr lang="he-IL" dirty="0"/>
              <a:t>Yifat 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9867B-A73F-2F66-4E5E-8A7417D7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358" y="814485"/>
            <a:ext cx="4550505" cy="5971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7F704-BAD8-60FC-41C9-42366FCFF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829" y="1942465"/>
            <a:ext cx="8103369" cy="425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0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A00-54C9-1EC0-EF15-8F9FB03D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rtl="1"/>
            <a:r>
              <a:rPr lang="en-GB" dirty="0"/>
              <a:t>Step 6: Logistic Regression Model (GLM)</a:t>
            </a:r>
            <a:endParaRPr lang="he-IL" dirty="0"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34939B-DB0F-E227-454F-7D5E77BEA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1196295"/>
            <a:ext cx="1139267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examine whether it is possible to predict the likelihood of severe broomrape infestation in a field based on NDVI values.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Structure: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(Y):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Infestation_binary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 binary variable:</a:t>
            </a:r>
            <a:b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severe infestation (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Aleket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≥ 2),</a:t>
            </a:r>
            <a:b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no severe infestation (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Aleket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&lt; 2)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Explanatory Variable (X):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NDVI_normalized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normalized NDVI value.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881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2F6150-120D-98C7-0E35-2AEA0ABEC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68" y="966855"/>
            <a:ext cx="6950664" cy="52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74A-83E8-C001-1C31-268479F5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311024"/>
            <a:ext cx="10605655" cy="770948"/>
          </a:xfrm>
        </p:spPr>
        <p:txBody>
          <a:bodyPr/>
          <a:lstStyle/>
          <a:p>
            <a:pPr rtl="1"/>
            <a:r>
              <a:rPr lang="he-IL" dirty="0">
                <a:cs typeface="+mn-cs"/>
              </a:rPr>
              <a:t>Additional Logistic Regression Model GLMM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1592-0807-754B-85D8-07C06FE0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8" y="1193939"/>
            <a:ext cx="10993877" cy="16332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400" b="1" dirty="0"/>
              <a:t>Objective:</a:t>
            </a:r>
          </a:p>
          <a:p>
            <a:pPr marL="0" indent="0">
              <a:buNone/>
            </a:pPr>
            <a:br>
              <a:rPr lang="en-GB" sz="2400" dirty="0"/>
            </a:br>
            <a:r>
              <a:rPr lang="en-GB" sz="2400" dirty="0"/>
              <a:t>To build a predictive model that accounts for both the effect of NDVI on the likelihood of severe broomrape infestation and the variability between different plots.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he-IL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302984-81F3-D8B2-95BF-D9F72C0E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38" y="2939142"/>
            <a:ext cx="1158862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our model:</a:t>
            </a:r>
            <a:endParaRPr kumimoji="0" lang="en-US" altLang="en-IL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(Y):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Infestation_binary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 binary variable:</a:t>
            </a:r>
            <a:b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severe infestation,</a:t>
            </a:r>
            <a:b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not severe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Explanatory Variable: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NDVI_normalized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normalized NDVI value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Variable: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Field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plot from which the pixel originated</a:t>
            </a:r>
            <a:b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⇒ This allows the model to account for the fact that each plot has different dynamics (crop type, soil, environmental conditions)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19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87C9E-EEDB-1064-060C-46833046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50" y="306578"/>
            <a:ext cx="10390149" cy="58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07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A49BA-362B-F2EC-D386-A5A260B73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5436" y="1356746"/>
            <a:ext cx="6648993" cy="5072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CE01-8299-2170-1BB0-85122E89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897" y="1304083"/>
            <a:ext cx="7194748" cy="5177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057BA-1DCA-DF28-6FC4-86D32EC9C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4654" y="1894605"/>
            <a:ext cx="1337894" cy="83090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8CF8C-D310-5973-066C-CEF8545B9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146" y="2024669"/>
            <a:ext cx="1766548" cy="45588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38E3A4D-22FF-2579-3422-C6987A01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962" y="300112"/>
            <a:ext cx="10030838" cy="867207"/>
          </a:xfrm>
        </p:spPr>
        <p:txBody>
          <a:bodyPr>
            <a:normAutofit fontScale="90000"/>
          </a:bodyPr>
          <a:lstStyle/>
          <a:p>
            <a:pPr rtl="1"/>
            <a:r>
              <a:rPr lang="he-IL" dirty="0"/>
              <a:t>Comparison of the models: GLMM was chosen as our model</a:t>
            </a:r>
          </a:p>
        </p:txBody>
      </p:sp>
    </p:spTree>
    <p:extLst>
      <p:ext uri="{BB962C8B-B14F-4D97-AF65-F5344CB8AC3E}">
        <p14:creationId xmlns:p14="http://schemas.microsoft.com/office/powerpoint/2010/main" val="557153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E91D-0CE4-2D9E-D2D7-E4A54373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090" y="316224"/>
            <a:ext cx="5949820" cy="724373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dirty="0"/>
              <a:t>Choosing a </a:t>
            </a:r>
            <a:br>
              <a:rPr lang="en-US" dirty="0"/>
            </a:br>
            <a:r>
              <a:rPr lang="he-IL" dirty="0" err="1"/>
              <a:t>Probabilistic</a:t>
            </a:r>
            <a:r>
              <a:rPr lang="he-IL" dirty="0"/>
              <a:t>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255D-0F9B-1D2F-F53F-D3D8E7C1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59" y="4750116"/>
            <a:ext cx="9576141" cy="2107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E1BE4-6891-9264-EBED-FF8F6CB6F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3101" y="217025"/>
            <a:ext cx="7729101" cy="4632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9EB7F8-B0BF-933B-CB6A-99D7629B5DA6}"/>
              </a:ext>
            </a:extLst>
          </p:cNvPr>
          <p:cNvSpPr txBox="1"/>
          <p:nvPr/>
        </p:nvSpPr>
        <p:spPr>
          <a:xfrm>
            <a:off x="7204365" y="2071505"/>
            <a:ext cx="4805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A threshold of 0.45 provides the best balance between correctly identifying leeches and avoiding false alarms – which is why the optimal decision money is chosen.</a:t>
            </a:r>
          </a:p>
        </p:txBody>
      </p:sp>
    </p:spTree>
    <p:extLst>
      <p:ext uri="{BB962C8B-B14F-4D97-AF65-F5344CB8AC3E}">
        <p14:creationId xmlns:p14="http://schemas.microsoft.com/office/powerpoint/2010/main" val="1346154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DD71-4910-B568-56BE-5C3D56AC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91" y="187036"/>
            <a:ext cx="11176000" cy="64839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800" b="1" dirty="0"/>
              <a:t>Work Plan for the Coming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Run the model on patches over the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Run the model on the fields Roni uploaded to the Drive this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Prepare a presentation for Seminar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Prepare a poster</a:t>
            </a:r>
          </a:p>
          <a:p>
            <a:pPr>
              <a:buNone/>
            </a:pPr>
            <a:r>
              <a:rPr lang="en-GB" sz="2800" b="1" dirty="0"/>
              <a:t>Points for Discussion with Professor Yael: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Key points for the presentation (which will also be used at the 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for background on the topic (what is broomrape,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on tools and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for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How many slides in total? What should be emphasized? Also in terms of the presentation style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Key points for the poster – what should it include?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Key points for writing the final report (due by the end of the month)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Can we schedule ~20 minutes on 11/06 to present the Seminar 4 presentation?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95386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7F0F2-200C-FA3E-3E27-8D16DE74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637" y="377856"/>
            <a:ext cx="12377273" cy="6391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101579-99F3-720F-B6C0-731A4CE41C06}"/>
              </a:ext>
            </a:extLst>
          </p:cNvPr>
          <p:cNvSpPr txBox="1"/>
          <p:nvPr/>
        </p:nvSpPr>
        <p:spPr>
          <a:xfrm>
            <a:off x="3265714" y="77773"/>
            <a:ext cx="588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Comparison of Normalized NDVI Values Over the Years</a:t>
            </a:r>
            <a:endParaRPr lang="en-GB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1F1D5-1E98-1027-3D50-0BF2052129A2}"/>
              </a:ext>
            </a:extLst>
          </p:cNvPr>
          <p:cNvSpPr txBox="1"/>
          <p:nvPr/>
        </p:nvSpPr>
        <p:spPr>
          <a:xfrm>
            <a:off x="0" y="893019"/>
            <a:ext cx="2185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Normalized NDVI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BB311-47B7-6446-9581-6E6CB43FD340}"/>
              </a:ext>
            </a:extLst>
          </p:cNvPr>
          <p:cNvSpPr txBox="1"/>
          <p:nvPr/>
        </p:nvSpPr>
        <p:spPr>
          <a:xfrm>
            <a:off x="4925397" y="6423354"/>
            <a:ext cx="6265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Year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5120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A0C6D8-D3D2-7964-B878-AB772902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5" y="160844"/>
            <a:ext cx="10244847" cy="831377"/>
          </a:xfrm>
        </p:spPr>
        <p:txBody>
          <a:bodyPr/>
          <a:lstStyle/>
          <a:p>
            <a:pPr algn="ctr"/>
            <a:r>
              <a:rPr lang="he-IL" b="1" dirty="0"/>
              <a:t>Yagur 72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B50D9-D7F7-8846-90DE-4F4039E9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6" y="851634"/>
            <a:ext cx="4839466" cy="6006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54E0B-9102-BC81-5626-B2E24C0D0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92" y="1196501"/>
            <a:ext cx="7209508" cy="52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DDE5F-6EDD-46D1-46F8-0E2CCAC6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he-IL" dirty="0"/>
              <a:t>Dan Beit Hillel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2483-1005-6E42-BD00-AF96B51BD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3736" y="713354"/>
            <a:ext cx="4546407" cy="6358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656C3-CBCF-D30A-BB8D-CD076D0C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753" y="1433958"/>
            <a:ext cx="8375083" cy="535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5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0212-D57C-4F0E-258F-A2B57162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2: Normalization – NDVI Creating a Comparative Index Between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3135-6A0A-DAD3-487B-E28743AE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943"/>
            <a:ext cx="10515600" cy="2194114"/>
          </a:xfrm>
        </p:spPr>
        <p:txBody>
          <a:bodyPr>
            <a:normAutofit/>
          </a:bodyPr>
          <a:lstStyle/>
          <a:p>
            <a:pPr rtl="1">
              <a:buNone/>
            </a:pPr>
            <a:r>
              <a:rPr lang="en-GB" b="1" dirty="0"/>
              <a:t>Objective:</a:t>
            </a:r>
          </a:p>
          <a:p>
            <a:pPr rtl="1">
              <a:buNone/>
            </a:pPr>
            <a:r>
              <a:rPr lang="en-GB" dirty="0"/>
              <a:t>To create a normalized NDVI index on a scale from 0 to 1 for each pixel – in a way that neutralizes seasonal, topographic, and geographic effects, and enables comparison between pixels within and across fields.</a:t>
            </a:r>
          </a:p>
          <a:p>
            <a:pPr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016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20FA-F4F8-5384-9594-B3C82B29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34" y="83744"/>
            <a:ext cx="11841931" cy="6346479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he-IL" b="1" dirty="0"/>
              <a:t>The normalization method performed:</a:t>
            </a:r>
          </a:p>
          <a:p>
            <a:pPr algn="l">
              <a:lnSpc>
                <a:spcPct val="160000"/>
              </a:lnSpc>
            </a:pPr>
            <a:r>
              <a:rPr lang="en-GB" sz="2000" dirty="0"/>
              <a:t>Instead of using the raw minimum and maximum NDVI values from the entire field, we used ground-truth samples with broomrape at extreme infestation levels to define the scale range:</a:t>
            </a:r>
            <a:br>
              <a:rPr lang="he-IL" sz="2000" dirty="0"/>
            </a:br>
            <a:endParaRPr lang="he-IL" sz="2000" dirty="0"/>
          </a:p>
          <a:p>
            <a:pPr algn="l"/>
            <a:endParaRPr lang="he-IL" dirty="0"/>
          </a:p>
          <a:p>
            <a:pPr marL="0" indent="0" algn="l">
              <a:buNone/>
            </a:pPr>
            <a:endParaRPr lang="he-IL" dirty="0"/>
          </a:p>
          <a:p>
            <a:pPr marL="0" indent="0" algn="l">
              <a:lnSpc>
                <a:spcPct val="150000"/>
              </a:lnSpc>
              <a:buNone/>
            </a:pPr>
            <a:endParaRPr lang="en-GB" dirty="0"/>
          </a:p>
          <a:p>
            <a:pPr marL="0" indent="0" algn="l">
              <a:lnSpc>
                <a:spcPct val="150000"/>
              </a:lnSpc>
              <a:buNone/>
            </a:pPr>
            <a:endParaRPr lang="en-GB" sz="1800" dirty="0"/>
          </a:p>
          <a:p>
            <a:pPr marL="0" indent="0" algn="l">
              <a:lnSpc>
                <a:spcPct val="150000"/>
              </a:lnSpc>
              <a:buNone/>
            </a:pPr>
            <a:endParaRPr lang="he-IL" sz="1800" dirty="0"/>
          </a:p>
          <a:p>
            <a:pPr marL="0" indent="0" algn="l">
              <a:lnSpc>
                <a:spcPct val="150000"/>
              </a:lnSpc>
              <a:buNone/>
            </a:pPr>
            <a:endParaRPr lang="he-IL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10BE1-BEB1-6BAD-6998-099B086B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175" y="2153576"/>
            <a:ext cx="3297165" cy="1103408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30FEB63-1FDB-3A5D-F4D9-730DB807AB3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034" y="3842976"/>
            <a:ext cx="992466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NDVI</a:t>
            </a:r>
            <a:r>
              <a:rPr kumimoji="0" lang="en-GB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calculated as the average NDVI of the 10 lowest pixels in infestation level 3 (or level 2 if necessary).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NDVI</a:t>
            </a:r>
            <a:r>
              <a:rPr kumimoji="0" lang="en-GB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en-GB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calculated as the average NDVI of the 10 highest pixels in infestation level 0 (or level 1 if necessary).</a:t>
            </a:r>
          </a:p>
        </p:txBody>
      </p:sp>
    </p:spTree>
    <p:extLst>
      <p:ext uri="{BB962C8B-B14F-4D97-AF65-F5344CB8AC3E}">
        <p14:creationId xmlns:p14="http://schemas.microsoft.com/office/powerpoint/2010/main" val="92315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D173BB-49E4-B327-EE36-461E2D12B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9646"/>
            <a:ext cx="12192000" cy="651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e-IL" sz="3600" b="1" dirty="0" err="1"/>
              <a:t>Normalization over the years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2000" b="1" dirty="0"/>
              <a:t>What did we do after determining NDVI_min and NDVI_max in the reference years:</a:t>
            </a: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 err="1"/>
              <a:t>After</a:t>
            </a:r>
            <a:r>
              <a:rPr lang="he-IL" sz="2000" dirty="0"/>
              <a:t> </a:t>
            </a:r>
            <a:r>
              <a:rPr lang="he-IL" sz="2000" dirty="0" err="1"/>
              <a:t>finding</a:t>
            </a:r>
            <a:r>
              <a:rPr lang="he-IL" sz="2000" dirty="0"/>
              <a:t> </a:t>
            </a:r>
            <a:r>
              <a:rPr lang="he-IL" sz="2000" dirty="0" err="1"/>
              <a:t>the</a:t>
            </a:r>
            <a:r>
              <a:rPr lang="he-IL" sz="2000" dirty="0"/>
              <a:t> </a:t>
            </a:r>
            <a:r>
              <a:rPr lang="he-IL" sz="2000" dirty="0" err="1"/>
              <a:t>NDVI_min</a:t>
            </a:r>
            <a:r>
              <a:rPr lang="he-IL" sz="2000" dirty="0"/>
              <a:t> </a:t>
            </a:r>
            <a:r>
              <a:rPr lang="he-IL" sz="2000" dirty="0" err="1"/>
              <a:t>and</a:t>
            </a:r>
            <a:r>
              <a:rPr lang="he-IL" sz="2000" dirty="0"/>
              <a:t> </a:t>
            </a:r>
            <a:r>
              <a:rPr lang="he-IL" sz="2000" dirty="0" err="1"/>
              <a:t>NDVI_max</a:t>
            </a:r>
            <a:r>
              <a:rPr lang="he-IL" sz="2000" dirty="0"/>
              <a:t> </a:t>
            </a:r>
            <a:r>
              <a:rPr lang="he-IL" sz="2000" dirty="0" err="1"/>
              <a:t>values</a:t>
            </a:r>
            <a:r>
              <a:rPr lang="he-IL" sz="2000" dirty="0"/>
              <a:t> </a:t>
            </a:r>
            <a:r>
              <a:rPr lang="he-IL" sz="2000" dirty="0" err="1"/>
              <a:t>based</a:t>
            </a:r>
            <a:r>
              <a:rPr lang="he-IL" sz="2000" dirty="0"/>
              <a:t> </a:t>
            </a:r>
            <a:r>
              <a:rPr lang="he-IL" sz="2000" dirty="0" err="1"/>
              <a:t>on</a:t>
            </a:r>
            <a:r>
              <a:rPr lang="he-IL" sz="2000" dirty="0"/>
              <a:t> </a:t>
            </a:r>
            <a:r>
              <a:rPr lang="he-IL" sz="2000" dirty="0" err="1"/>
              <a:t>real</a:t>
            </a:r>
            <a:r>
              <a:rPr lang="he-IL" sz="2000" dirty="0"/>
              <a:t> </a:t>
            </a:r>
            <a:r>
              <a:rPr lang="he-IL" sz="2000" dirty="0" err="1"/>
              <a:t>samples</a:t>
            </a:r>
            <a:r>
              <a:rPr lang="he-IL" sz="2000" dirty="0"/>
              <a:t>, </a:t>
            </a:r>
            <a:r>
              <a:rPr lang="en-GB" sz="2000" dirty="0"/>
              <a:t>we checked in which quantiles of the NDVI value distribution within each plot they fall, and marked them as reference points.</a:t>
            </a:r>
            <a:endParaRPr lang="he-IL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he-IL" sz="2000" b="1" dirty="0" err="1"/>
              <a:t>Continued</a:t>
            </a:r>
            <a:r>
              <a:rPr lang="he-IL" sz="2000" b="1" dirty="0"/>
              <a:t> normalization over the years:</a:t>
            </a:r>
            <a:endParaRPr lang="he-IL" sz="2000" dirty="0"/>
          </a:p>
          <a:p>
            <a:pPr>
              <a:lnSpc>
                <a:spcPct val="150000"/>
              </a:lnSpc>
            </a:pPr>
            <a:r>
              <a:rPr lang="he-IL" sz="2000" dirty="0"/>
              <a:t>Since we don't have real samples in the </a:t>
            </a:r>
            <a:r>
              <a:rPr lang="he-IL" sz="2000" dirty="0" err="1"/>
              <a:t>following</a:t>
            </a:r>
            <a:r>
              <a:rPr lang="he-IL" sz="2000" dirty="0"/>
              <a:t> </a:t>
            </a:r>
            <a:r>
              <a:rPr lang="he-IL" sz="2000" dirty="0" err="1"/>
              <a:t>years</a:t>
            </a:r>
            <a:r>
              <a:rPr lang="en-US" sz="2000" dirty="0"/>
              <a:t>-</a:t>
            </a:r>
            <a:r>
              <a:rPr lang="he-IL" sz="2000" dirty="0"/>
              <a:t> </a:t>
            </a:r>
            <a:r>
              <a:rPr lang="en-GB" sz="2000" dirty="0"/>
              <a:t>for each additional year we used the same quantiles (e.g., 5% and 95%) as anchors to define the normalization range:</a:t>
            </a:r>
            <a:endParaRPr lang="he-IL" sz="2000" dirty="0"/>
          </a:p>
          <a:p>
            <a:pPr>
              <a:lnSpc>
                <a:spcPct val="150000"/>
              </a:lnSpc>
            </a:pPr>
            <a:r>
              <a:rPr lang="en-US" sz="2000" dirty="0" err="1"/>
              <a:t>NDVI_min</a:t>
            </a:r>
            <a:r>
              <a:rPr lang="en-US" sz="2000" dirty="0"/>
              <a:t> for each year → </a:t>
            </a:r>
            <a:r>
              <a:rPr lang="en-GB" sz="2000" dirty="0"/>
              <a:t> the value at the quantile chosen for the minimum in the original year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NDVI_max</a:t>
            </a:r>
            <a:r>
              <a:rPr lang="en-US" sz="2000" dirty="0"/>
              <a:t> for each year → </a:t>
            </a:r>
            <a:r>
              <a:rPr lang="en-GB" sz="2000" dirty="0"/>
              <a:t>the value at the quantile chosen for the maximum in the original year</a:t>
            </a:r>
          </a:p>
          <a:p>
            <a:pPr>
              <a:lnSpc>
                <a:spcPct val="150000"/>
              </a:lnSpc>
            </a:pPr>
            <a:endParaRPr lang="en-GB" sz="2000" dirty="0"/>
          </a:p>
          <a:p>
            <a:pPr>
              <a:lnSpc>
                <a:spcPct val="150000"/>
              </a:lnSpc>
            </a:pPr>
            <a:r>
              <a:rPr lang="he-IL" sz="2000" dirty="0" err="1"/>
              <a:t>In</a:t>
            </a:r>
            <a:r>
              <a:rPr lang="he-IL" sz="2000" dirty="0"/>
              <a:t> </a:t>
            </a:r>
            <a:r>
              <a:rPr lang="he-IL" sz="2000" dirty="0" err="1"/>
              <a:t>this</a:t>
            </a:r>
            <a:r>
              <a:rPr lang="he-IL" sz="2000" dirty="0"/>
              <a:t> </a:t>
            </a:r>
            <a:r>
              <a:rPr lang="he-IL" sz="2000" dirty="0" err="1"/>
              <a:t>way</a:t>
            </a:r>
            <a:r>
              <a:rPr lang="he-IL" sz="2000" dirty="0"/>
              <a:t>, </a:t>
            </a:r>
            <a:r>
              <a:rPr lang="he-IL" sz="2000" dirty="0" err="1"/>
              <a:t>we</a:t>
            </a:r>
            <a:r>
              <a:rPr lang="he-IL" sz="2000" dirty="0"/>
              <a:t> </a:t>
            </a:r>
            <a:r>
              <a:rPr lang="he-IL" sz="2000" dirty="0" err="1"/>
              <a:t>created</a:t>
            </a:r>
            <a:r>
              <a:rPr lang="he-IL" sz="2000" dirty="0"/>
              <a:t> a </a:t>
            </a:r>
            <a:r>
              <a:rPr lang="he-IL" sz="2000" dirty="0" err="1"/>
              <a:t>uniform</a:t>
            </a:r>
            <a:r>
              <a:rPr lang="he-IL" sz="2000" dirty="0"/>
              <a:t> </a:t>
            </a:r>
            <a:r>
              <a:rPr lang="he-IL" sz="2000" dirty="0" err="1"/>
              <a:t>and</a:t>
            </a:r>
            <a:r>
              <a:rPr lang="he-IL" sz="2000" dirty="0"/>
              <a:t> </a:t>
            </a:r>
            <a:r>
              <a:rPr lang="he-IL" sz="2000" dirty="0" err="1"/>
              <a:t>consistent</a:t>
            </a:r>
            <a:r>
              <a:rPr lang="he-IL" sz="2000" dirty="0"/>
              <a:t> </a:t>
            </a:r>
            <a:r>
              <a:rPr lang="he-IL" sz="2000" dirty="0" err="1"/>
              <a:t>normalization</a:t>
            </a:r>
            <a:r>
              <a:rPr lang="he-IL" sz="2000" dirty="0"/>
              <a:t> </a:t>
            </a:r>
            <a:r>
              <a:rPr lang="he-IL" sz="2000" dirty="0" err="1"/>
              <a:t>range</a:t>
            </a:r>
            <a:r>
              <a:rPr lang="he-IL" sz="2000" dirty="0"/>
              <a:t> </a:t>
            </a:r>
            <a:r>
              <a:rPr lang="he-IL" sz="2000" dirty="0" err="1"/>
              <a:t>for</a:t>
            </a:r>
            <a:r>
              <a:rPr lang="he-IL" sz="2000" dirty="0"/>
              <a:t> </a:t>
            </a:r>
            <a:r>
              <a:rPr lang="he-IL" sz="2000" dirty="0" err="1"/>
              <a:t>each</a:t>
            </a:r>
            <a:r>
              <a:rPr lang="he-IL" sz="2000" dirty="0"/>
              <a:t> </a:t>
            </a:r>
            <a:r>
              <a:rPr lang="he-IL" sz="2000" dirty="0" err="1"/>
              <a:t>plot</a:t>
            </a:r>
            <a:r>
              <a:rPr lang="he-IL" sz="2000" dirty="0"/>
              <a:t> – </a:t>
            </a:r>
            <a:r>
              <a:rPr lang="he-IL" sz="2000" dirty="0" err="1"/>
              <a:t>throughout</a:t>
            </a:r>
            <a:r>
              <a:rPr lang="he-IL" sz="2000" dirty="0"/>
              <a:t> </a:t>
            </a:r>
            <a:r>
              <a:rPr lang="he-IL" sz="2000" dirty="0" err="1"/>
              <a:t>the</a:t>
            </a:r>
            <a:r>
              <a:rPr lang="he-IL" sz="2000" dirty="0"/>
              <a:t> </a:t>
            </a:r>
            <a:r>
              <a:rPr lang="he-IL" sz="2000" dirty="0" err="1"/>
              <a:t>years</a:t>
            </a:r>
            <a:r>
              <a:rPr lang="he-IL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4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8340-E144-6094-1A84-892D0CDD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980939"/>
            <a:ext cx="5221985" cy="264044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he-IL" sz="2000" b="1" dirty="0"/>
              <a:t>Result: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For each plot, a normalized NDVI file was created for the reference year according to this formula.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GRVI was permanently excluded from the analyses.</a:t>
            </a:r>
          </a:p>
          <a:p>
            <a:r>
              <a:rPr lang="en-GB" sz="2000" dirty="0"/>
              <a:t>These layers were later used to build a logistic regression model and for risk forecasting.</a:t>
            </a:r>
            <a:endParaRPr lang="he-IL" sz="2000" dirty="0"/>
          </a:p>
        </p:txBody>
      </p:sp>
      <p:pic>
        <p:nvPicPr>
          <p:cNvPr id="5" name="Picture 4" descr="A table of numbers on a white background&#10;&#10;AI-generated content may be incorrect.">
            <a:extLst>
              <a:ext uri="{FF2B5EF4-FFF2-40B4-BE49-F238E27FC236}">
                <a16:creationId xmlns:a16="http://schemas.microsoft.com/office/drawing/2014/main" id="{1988D207-E049-2C7E-62B5-3F7123F7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812" y="717012"/>
            <a:ext cx="3431246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</TotalTime>
  <Words>1583</Words>
  <Application>Microsoft Office PowerPoint</Application>
  <PresentationFormat>Widescreen</PresentationFormat>
  <Paragraphs>129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Arial Unicode MS</vt:lpstr>
      <vt:lpstr>Office Theme</vt:lpstr>
      <vt:lpstr>Step 1 :Geometric Margin Filtering – Analysis and Decision</vt:lpstr>
      <vt:lpstr>PowerPoint Presentation</vt:lpstr>
      <vt:lpstr>An example from the analysis:</vt:lpstr>
      <vt:lpstr>Yagur 72</vt:lpstr>
      <vt:lpstr>Dan Beit Hillel</vt:lpstr>
      <vt:lpstr>Step 2: Normalization – NDVI Creating a Comparative Index Between Plots</vt:lpstr>
      <vt:lpstr>PowerPoint Presentation</vt:lpstr>
      <vt:lpstr>PowerPoint Presentation</vt:lpstr>
      <vt:lpstr>PowerPoint Presentation</vt:lpstr>
      <vt:lpstr>Step 3: Preliminary Statistical Analysis – Relationship Between NDVI and Broomrape Levels</vt:lpstr>
      <vt:lpstr>PowerPoint Presentation</vt:lpstr>
      <vt:lpstr>PowerPoint Presentation</vt:lpstr>
      <vt:lpstr> Plots 2011</vt:lpstr>
      <vt:lpstr>PowerPoint Presentation</vt:lpstr>
      <vt:lpstr>Step 4: Neutralizing Geometric Variability Across Years</vt:lpstr>
      <vt:lpstr>PowerPoint Presentation</vt:lpstr>
      <vt:lpstr> Plot Yifaat 6 2014 </vt:lpstr>
      <vt:lpstr>Plot Yifaat 6 2015</vt:lpstr>
      <vt:lpstr>Plot Yifaat 6 2016</vt:lpstr>
      <vt:lpstr>Plot Yifaat 6 2017</vt:lpstr>
      <vt:lpstr>Plot Yifaat 6 2018</vt:lpstr>
      <vt:lpstr>Plot Yifaat 6 2019</vt:lpstr>
      <vt:lpstr>Plot Yifaat 6 2020</vt:lpstr>
      <vt:lpstr>Plot Yifaat 6 2021</vt:lpstr>
      <vt:lpstr>Plot Yifaat 6 2022</vt:lpstr>
      <vt:lpstr>Plot Yifaat 6 2023</vt:lpstr>
      <vt:lpstr>Plot Yifat 6 2023</vt:lpstr>
      <vt:lpstr>Step 5: Creation of Infestation Polygons – Identification of Severe Broomrape Hotspots</vt:lpstr>
      <vt:lpstr>PowerPoint Presentation</vt:lpstr>
      <vt:lpstr>Step 6: Logistic Regression Model (GLM)</vt:lpstr>
      <vt:lpstr>PowerPoint Presentation</vt:lpstr>
      <vt:lpstr>Additional Logistic Regression Model GLMM</vt:lpstr>
      <vt:lpstr>PowerPoint Presentation</vt:lpstr>
      <vt:lpstr>Comparison of the models: GLMM was chosen as our model</vt:lpstr>
      <vt:lpstr>Choosing a  Probabilistic Rule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תקווה יצחק</dc:creator>
  <cp:lastModifiedBy>Shaine Ashtamkar</cp:lastModifiedBy>
  <cp:revision>53</cp:revision>
  <dcterms:created xsi:type="dcterms:W3CDTF">2025-05-28T18:26:45Z</dcterms:created>
  <dcterms:modified xsi:type="dcterms:W3CDTF">2025-06-06T16:27:32Z</dcterms:modified>
</cp:coreProperties>
</file>